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3" r:id="rId3"/>
    <p:sldMasterId id="2147483673" r:id="rId4"/>
    <p:sldMasterId id="2147483674" r:id="rId5"/>
    <p:sldMasterId id="2147483685" r:id="rId6"/>
  </p:sldMasterIdLst>
  <p:notesMasterIdLst>
    <p:notesMasterId r:id="rId40"/>
  </p:notesMasterIdLst>
  <p:handoutMasterIdLst>
    <p:handoutMasterId r:id="rId41"/>
  </p:handoutMasterIdLst>
  <p:sldIdLst>
    <p:sldId id="256" r:id="rId7"/>
    <p:sldId id="307" r:id="rId8"/>
    <p:sldId id="335" r:id="rId9"/>
    <p:sldId id="336" r:id="rId10"/>
    <p:sldId id="337" r:id="rId11"/>
    <p:sldId id="338" r:id="rId12"/>
    <p:sldId id="339" r:id="rId13"/>
    <p:sldId id="340" r:id="rId14"/>
    <p:sldId id="287" r:id="rId15"/>
    <p:sldId id="341" r:id="rId16"/>
    <p:sldId id="368" r:id="rId17"/>
    <p:sldId id="345" r:id="rId18"/>
    <p:sldId id="346" r:id="rId19"/>
    <p:sldId id="348" r:id="rId20"/>
    <p:sldId id="349" r:id="rId21"/>
    <p:sldId id="350" r:id="rId22"/>
    <p:sldId id="351" r:id="rId23"/>
    <p:sldId id="352" r:id="rId24"/>
    <p:sldId id="353" r:id="rId25"/>
    <p:sldId id="354" r:id="rId26"/>
    <p:sldId id="355" r:id="rId27"/>
    <p:sldId id="356" r:id="rId28"/>
    <p:sldId id="357" r:id="rId29"/>
    <p:sldId id="359" r:id="rId30"/>
    <p:sldId id="361" r:id="rId31"/>
    <p:sldId id="362" r:id="rId32"/>
    <p:sldId id="363" r:id="rId33"/>
    <p:sldId id="315" r:id="rId34"/>
    <p:sldId id="367" r:id="rId35"/>
    <p:sldId id="370" r:id="rId36"/>
    <p:sldId id="371" r:id="rId37"/>
    <p:sldId id="369" r:id="rId38"/>
    <p:sldId id="314"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747678"/>
    <a:srgbClr val="797977"/>
    <a:srgbClr val="474746"/>
    <a:srgbClr val="F686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00" autoAdjust="0"/>
    <p:restoredTop sz="81570" autoAdjust="0"/>
  </p:normalViewPr>
  <p:slideViewPr>
    <p:cSldViewPr snapToObjects="1">
      <p:cViewPr varScale="1">
        <p:scale>
          <a:sx n="85" d="100"/>
          <a:sy n="85" d="100"/>
        </p:scale>
        <p:origin x="-2080" y="-112"/>
      </p:cViewPr>
      <p:guideLst>
        <p:guide orient="horz" pos="2160"/>
        <p:guide orient="horz" pos="824"/>
        <p:guide pos="2880"/>
        <p:guide pos="249"/>
        <p:guide pos="5148"/>
        <p:guide pos="5511"/>
        <p:guide pos="27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Objects="1" showGuides="1">
      <p:cViewPr varScale="1">
        <p:scale>
          <a:sx n="73" d="100"/>
          <a:sy n="73" d="100"/>
        </p:scale>
        <p:origin x="-207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64DCDA-53EE-41A7-AA88-1B90CC042C8F}" type="datetimeFigureOut">
              <a:rPr lang="en-US" smtClean="0"/>
              <a:pPr/>
              <a:t>20/06/2012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2E43D9B-6774-4A0E-88E9-F771AA1835F6}" type="slidenum">
              <a:rPr lang="en-GB" smtClean="0"/>
              <a:pPr/>
              <a:t>‹#›</a:t>
            </a:fld>
            <a:endParaRPr lang="en-GB"/>
          </a:p>
        </p:txBody>
      </p:sp>
    </p:spTree>
    <p:extLst>
      <p:ext uri="{BB962C8B-B14F-4D97-AF65-F5344CB8AC3E}">
        <p14:creationId xmlns:p14="http://schemas.microsoft.com/office/powerpoint/2010/main" val="2091773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C8BC1A-1E2C-4059-BEB5-9C0209D45E88}" type="datetimeFigureOut">
              <a:rPr lang="en-US" smtClean="0"/>
              <a:pPr/>
              <a:t>20/06/2012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56AC0A-6D68-4167-AA8F-19193F67E392}" type="slidenum">
              <a:rPr lang="en-GB" smtClean="0"/>
              <a:pPr/>
              <a:t>‹#›</a:t>
            </a:fld>
            <a:endParaRPr lang="en-GB"/>
          </a:p>
        </p:txBody>
      </p:sp>
    </p:spTree>
    <p:extLst>
      <p:ext uri="{BB962C8B-B14F-4D97-AF65-F5344CB8AC3E}">
        <p14:creationId xmlns:p14="http://schemas.microsoft.com/office/powerpoint/2010/main" val="1158549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56AC0A-6D68-4167-AA8F-19193F67E392}" type="slidenum">
              <a:rPr lang="en-GB" smtClean="0"/>
              <a:pPr/>
              <a:t>1</a:t>
            </a:fld>
            <a:endParaRPr lang="en-GB"/>
          </a:p>
        </p:txBody>
      </p:sp>
    </p:spTree>
    <p:extLst>
      <p:ext uri="{BB962C8B-B14F-4D97-AF65-F5344CB8AC3E}">
        <p14:creationId xmlns:p14="http://schemas.microsoft.com/office/powerpoint/2010/main" val="3036029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atin typeface="Calibri" charset="0"/>
                <a:ea typeface="ＭＳ Ｐゴシック" charset="0"/>
                <a:cs typeface="ＭＳ Ｐゴシック" charset="0"/>
              </a:rPr>
              <a:t>Launch: notice in OJEU.</a:t>
            </a:r>
          </a:p>
          <a:p>
            <a:endParaRPr lang="en-GB">
              <a:latin typeface="Calibri" charset="0"/>
              <a:ea typeface="ＭＳ Ｐゴシック" charset="0"/>
              <a:cs typeface="ＭＳ Ｐゴシック" charset="0"/>
            </a:endParaRPr>
          </a:p>
          <a:p>
            <a:r>
              <a:rPr lang="en-GB">
                <a:latin typeface="Calibri" charset="0"/>
                <a:ea typeface="ＭＳ Ｐゴシック" charset="0"/>
                <a:cs typeface="ＭＳ Ｐゴシック" charset="0"/>
              </a:rPr>
              <a:t>Purpose: select a shortlist of capable suppliers.</a:t>
            </a:r>
          </a:p>
          <a:p>
            <a:endParaRPr lang="en-GB">
              <a:latin typeface="Calibri" charset="0"/>
              <a:ea typeface="ＭＳ Ｐゴシック" charset="0"/>
              <a:cs typeface="ＭＳ Ｐゴシック" charset="0"/>
            </a:endParaRPr>
          </a:p>
          <a:p>
            <a:r>
              <a:rPr lang="en-GB">
                <a:latin typeface="Calibri" charset="0"/>
                <a:ea typeface="ＭＳ Ｐゴシック" charset="0"/>
                <a:cs typeface="ＭＳ Ｐゴシック" charset="0"/>
              </a:rPr>
              <a:t>Process: bidders fill in questionnaire, panel evaluate and select. </a:t>
            </a:r>
          </a:p>
          <a:p>
            <a:endParaRPr lang="en-GB">
              <a:latin typeface="Calibri" charset="0"/>
              <a:ea typeface="ＭＳ Ｐゴシック" charset="0"/>
              <a:cs typeface="ＭＳ Ｐゴシック" charset="0"/>
            </a:endParaRPr>
          </a:p>
          <a:p>
            <a:r>
              <a:rPr lang="en-GB">
                <a:latin typeface="Calibri" charset="0"/>
                <a:ea typeface="ＭＳ Ｐゴシック" charset="0"/>
                <a:cs typeface="ＭＳ Ｐゴシック" charset="0"/>
              </a:rPr>
              <a:t>5 equipment vendors.</a:t>
            </a:r>
          </a:p>
          <a:p>
            <a:r>
              <a:rPr lang="en-GB">
                <a:latin typeface="Calibri" charset="0"/>
                <a:ea typeface="ＭＳ Ｐゴシック" charset="0"/>
                <a:cs typeface="ＭＳ Ｐゴシック" charset="0"/>
              </a:rPr>
              <a:t>1 systems integrator (offering equipment from one of the 5 vendors)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Gill Sans MT" charset="0"/>
                <a:ea typeface="ＭＳ Ｐゴシック" charset="0"/>
                <a:cs typeface="ＭＳ Ｐゴシック" charset="0"/>
              </a:defRPr>
            </a:lvl1pPr>
            <a:lvl2pPr marL="742950" indent="-285750" eaLnBrk="0" hangingPunct="0">
              <a:defRPr>
                <a:solidFill>
                  <a:schemeClr val="tx1"/>
                </a:solidFill>
                <a:latin typeface="Gill Sans MT" charset="0"/>
                <a:ea typeface="ＭＳ Ｐゴシック" charset="0"/>
              </a:defRPr>
            </a:lvl2pPr>
            <a:lvl3pPr marL="1143000" indent="-228600" eaLnBrk="0" hangingPunct="0">
              <a:defRPr>
                <a:solidFill>
                  <a:schemeClr val="tx1"/>
                </a:solidFill>
                <a:latin typeface="Gill Sans MT" charset="0"/>
                <a:ea typeface="ＭＳ Ｐゴシック" charset="0"/>
              </a:defRPr>
            </a:lvl3pPr>
            <a:lvl4pPr marL="1600200" indent="-228600" eaLnBrk="0" hangingPunct="0">
              <a:defRPr>
                <a:solidFill>
                  <a:schemeClr val="tx1"/>
                </a:solidFill>
                <a:latin typeface="Gill Sans MT" charset="0"/>
                <a:ea typeface="ＭＳ Ｐゴシック" charset="0"/>
              </a:defRPr>
            </a:lvl4pPr>
            <a:lvl5pPr marL="2057400" indent="-228600" eaLnBrk="0" hangingPunct="0">
              <a:defRPr>
                <a:solidFill>
                  <a:schemeClr val="tx1"/>
                </a:solidFill>
                <a:latin typeface="Gill Sans MT" charset="0"/>
                <a:ea typeface="ＭＳ Ｐゴシック" charset="0"/>
              </a:defRPr>
            </a:lvl5pPr>
            <a:lvl6pPr marL="2514600" indent="-228600" eaLnBrk="0" fontAlgn="base" hangingPunct="0">
              <a:spcBef>
                <a:spcPct val="0"/>
              </a:spcBef>
              <a:spcAft>
                <a:spcPct val="0"/>
              </a:spcAft>
              <a:defRPr>
                <a:solidFill>
                  <a:schemeClr val="tx1"/>
                </a:solidFill>
                <a:latin typeface="Gill Sans MT" charset="0"/>
                <a:ea typeface="ＭＳ Ｐゴシック" charset="0"/>
              </a:defRPr>
            </a:lvl6pPr>
            <a:lvl7pPr marL="2971800" indent="-228600" eaLnBrk="0" fontAlgn="base" hangingPunct="0">
              <a:spcBef>
                <a:spcPct val="0"/>
              </a:spcBef>
              <a:spcAft>
                <a:spcPct val="0"/>
              </a:spcAft>
              <a:defRPr>
                <a:solidFill>
                  <a:schemeClr val="tx1"/>
                </a:solidFill>
                <a:latin typeface="Gill Sans MT" charset="0"/>
                <a:ea typeface="ＭＳ Ｐゴシック" charset="0"/>
              </a:defRPr>
            </a:lvl7pPr>
            <a:lvl8pPr marL="3429000" indent="-228600" eaLnBrk="0" fontAlgn="base" hangingPunct="0">
              <a:spcBef>
                <a:spcPct val="0"/>
              </a:spcBef>
              <a:spcAft>
                <a:spcPct val="0"/>
              </a:spcAft>
              <a:defRPr>
                <a:solidFill>
                  <a:schemeClr val="tx1"/>
                </a:solidFill>
                <a:latin typeface="Gill Sans MT" charset="0"/>
                <a:ea typeface="ＭＳ Ｐゴシック" charset="0"/>
              </a:defRPr>
            </a:lvl8pPr>
            <a:lvl9pPr marL="3886200" indent="-228600" eaLnBrk="0" fontAlgn="base" hangingPunct="0">
              <a:spcBef>
                <a:spcPct val="0"/>
              </a:spcBef>
              <a:spcAft>
                <a:spcPct val="0"/>
              </a:spcAft>
              <a:defRPr>
                <a:solidFill>
                  <a:schemeClr val="tx1"/>
                </a:solidFill>
                <a:latin typeface="Gill Sans MT" charset="0"/>
                <a:ea typeface="ＭＳ Ｐゴシック" charset="0"/>
              </a:defRPr>
            </a:lvl9pPr>
          </a:lstStyle>
          <a:p>
            <a:pPr eaLnBrk="1" hangingPunct="1"/>
            <a:fld id="{E7B5429C-8447-0A4E-82C0-BE90C0AAD988}" type="slidenum">
              <a:rPr lang="en-GB">
                <a:latin typeface="Calibri" charset="0"/>
              </a:rPr>
              <a:pPr eaLnBrk="1" hangingPunct="1"/>
              <a:t>29</a:t>
            </a:fld>
            <a:endParaRPr lang="en-GB">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atin typeface="Calibri" charset="0"/>
                <a:ea typeface="ＭＳ Ｐゴシック" charset="0"/>
                <a:cs typeface="ＭＳ Ｐゴシック" charset="0"/>
              </a:rPr>
              <a:t>Explain detail and reasons behind the different areas of scope</a:t>
            </a:r>
          </a:p>
          <a:p>
            <a:endParaRPr lang="en-GB">
              <a:latin typeface="Calibri" charset="0"/>
              <a:ea typeface="ＭＳ Ｐゴシック" charset="0"/>
              <a:cs typeface="ＭＳ Ｐゴシック" charset="0"/>
            </a:endParaRPr>
          </a:p>
          <a:p>
            <a:r>
              <a:rPr lang="en-GB">
                <a:latin typeface="Calibri" charset="0"/>
                <a:ea typeface="ＭＳ Ｐゴシック" charset="0"/>
                <a:cs typeface="ＭＳ Ｐゴシック" charset="0"/>
              </a:rPr>
              <a:t>Difference between Framework and Orders</a:t>
            </a:r>
          </a:p>
          <a:p>
            <a:r>
              <a:rPr lang="en-GB">
                <a:latin typeface="Calibri" charset="0"/>
                <a:ea typeface="ＭＳ Ｐゴシック" charset="0"/>
                <a:cs typeface="ＭＳ Ｐゴシック" charset="0"/>
              </a:rPr>
              <a:t>- Framework is vehicle to place orders (without going to procurement)</a:t>
            </a:r>
          </a:p>
          <a:p>
            <a:pPr>
              <a:buFontTx/>
              <a:buChar char="-"/>
            </a:pPr>
            <a:r>
              <a:rPr lang="en-GB">
                <a:latin typeface="Calibri" charset="0"/>
                <a:ea typeface="ＭＳ Ｐゴシック" charset="0"/>
                <a:cs typeface="ＭＳ Ｐゴシック" charset="0"/>
              </a:rPr>
              <a:t> Orders are placed standalone, each order results is a separate contract</a:t>
            </a:r>
          </a:p>
          <a:p>
            <a:pPr>
              <a:buFontTx/>
              <a:buChar char="-"/>
            </a:pPr>
            <a:endParaRPr lang="en-GB">
              <a:latin typeface="Calibri" charset="0"/>
              <a:ea typeface="ＭＳ Ｐゴシック" charset="0"/>
              <a:cs typeface="ＭＳ Ｐゴシック" charset="0"/>
            </a:endParaRPr>
          </a:p>
          <a:p>
            <a:pPr>
              <a:buFontTx/>
              <a:buChar char="-"/>
            </a:pPr>
            <a:r>
              <a:rPr lang="en-GB">
                <a:latin typeface="Calibri" charset="0"/>
                <a:ea typeface="ＭＳ Ｐゴシック" charset="0"/>
                <a:cs typeface="ＭＳ Ｐゴシック" charset="0"/>
              </a:rPr>
              <a:t> Initial order – multiple break points enable us to review services.</a:t>
            </a:r>
          </a:p>
          <a:p>
            <a:endParaRPr lang="en-GB">
              <a:latin typeface="Calibri"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Gill Sans MT" charset="0"/>
                <a:ea typeface="ＭＳ Ｐゴシック" charset="0"/>
                <a:cs typeface="ＭＳ Ｐゴシック" charset="0"/>
              </a:defRPr>
            </a:lvl1pPr>
            <a:lvl2pPr marL="742950" indent="-285750" eaLnBrk="0" hangingPunct="0">
              <a:defRPr>
                <a:solidFill>
                  <a:schemeClr val="tx1"/>
                </a:solidFill>
                <a:latin typeface="Gill Sans MT" charset="0"/>
                <a:ea typeface="ＭＳ Ｐゴシック" charset="0"/>
              </a:defRPr>
            </a:lvl2pPr>
            <a:lvl3pPr marL="1143000" indent="-228600" eaLnBrk="0" hangingPunct="0">
              <a:defRPr>
                <a:solidFill>
                  <a:schemeClr val="tx1"/>
                </a:solidFill>
                <a:latin typeface="Gill Sans MT" charset="0"/>
                <a:ea typeface="ＭＳ Ｐゴシック" charset="0"/>
              </a:defRPr>
            </a:lvl3pPr>
            <a:lvl4pPr marL="1600200" indent="-228600" eaLnBrk="0" hangingPunct="0">
              <a:defRPr>
                <a:solidFill>
                  <a:schemeClr val="tx1"/>
                </a:solidFill>
                <a:latin typeface="Gill Sans MT" charset="0"/>
                <a:ea typeface="ＭＳ Ｐゴシック" charset="0"/>
              </a:defRPr>
            </a:lvl4pPr>
            <a:lvl5pPr marL="2057400" indent="-228600" eaLnBrk="0" hangingPunct="0">
              <a:defRPr>
                <a:solidFill>
                  <a:schemeClr val="tx1"/>
                </a:solidFill>
                <a:latin typeface="Gill Sans MT" charset="0"/>
                <a:ea typeface="ＭＳ Ｐゴシック" charset="0"/>
              </a:defRPr>
            </a:lvl5pPr>
            <a:lvl6pPr marL="2514600" indent="-228600" eaLnBrk="0" fontAlgn="base" hangingPunct="0">
              <a:spcBef>
                <a:spcPct val="0"/>
              </a:spcBef>
              <a:spcAft>
                <a:spcPct val="0"/>
              </a:spcAft>
              <a:defRPr>
                <a:solidFill>
                  <a:schemeClr val="tx1"/>
                </a:solidFill>
                <a:latin typeface="Gill Sans MT" charset="0"/>
                <a:ea typeface="ＭＳ Ｐゴシック" charset="0"/>
              </a:defRPr>
            </a:lvl6pPr>
            <a:lvl7pPr marL="2971800" indent="-228600" eaLnBrk="0" fontAlgn="base" hangingPunct="0">
              <a:spcBef>
                <a:spcPct val="0"/>
              </a:spcBef>
              <a:spcAft>
                <a:spcPct val="0"/>
              </a:spcAft>
              <a:defRPr>
                <a:solidFill>
                  <a:schemeClr val="tx1"/>
                </a:solidFill>
                <a:latin typeface="Gill Sans MT" charset="0"/>
                <a:ea typeface="ＭＳ Ｐゴシック" charset="0"/>
              </a:defRPr>
            </a:lvl7pPr>
            <a:lvl8pPr marL="3429000" indent="-228600" eaLnBrk="0" fontAlgn="base" hangingPunct="0">
              <a:spcBef>
                <a:spcPct val="0"/>
              </a:spcBef>
              <a:spcAft>
                <a:spcPct val="0"/>
              </a:spcAft>
              <a:defRPr>
                <a:solidFill>
                  <a:schemeClr val="tx1"/>
                </a:solidFill>
                <a:latin typeface="Gill Sans MT" charset="0"/>
                <a:ea typeface="ＭＳ Ｐゴシック" charset="0"/>
              </a:defRPr>
            </a:lvl8pPr>
            <a:lvl9pPr marL="3886200" indent="-228600" eaLnBrk="0" fontAlgn="base" hangingPunct="0">
              <a:spcBef>
                <a:spcPct val="0"/>
              </a:spcBef>
              <a:spcAft>
                <a:spcPct val="0"/>
              </a:spcAft>
              <a:defRPr>
                <a:solidFill>
                  <a:schemeClr val="tx1"/>
                </a:solidFill>
                <a:latin typeface="Gill Sans MT" charset="0"/>
                <a:ea typeface="ＭＳ Ｐゴシック" charset="0"/>
              </a:defRPr>
            </a:lvl9pPr>
          </a:lstStyle>
          <a:p>
            <a:pPr eaLnBrk="1" hangingPunct="1"/>
            <a:fld id="{93E7266C-5A46-4D48-B341-603E3E62F62E}" type="slidenum">
              <a:rPr lang="en-GB">
                <a:latin typeface="Calibri" charset="0"/>
              </a:rPr>
              <a:pPr eaLnBrk="1" hangingPunct="1"/>
              <a:t>32</a:t>
            </a:fld>
            <a:endParaRPr lang="en-GB">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atin typeface="Calibri" charset="0"/>
                <a:ea typeface="ＭＳ Ｐゴシック" charset="0"/>
                <a:cs typeface="ＭＳ Ｐゴシック" charset="0"/>
              </a:rPr>
              <a:t>Consultation process took place in 2010</a:t>
            </a:r>
          </a:p>
          <a:p>
            <a:endParaRPr lang="en-GB">
              <a:latin typeface="Calibri" charset="0"/>
              <a:ea typeface="ＭＳ Ｐゴシック" charset="0"/>
              <a:cs typeface="ＭＳ Ｐゴシック" charset="0"/>
            </a:endParaRPr>
          </a:p>
          <a:p>
            <a:r>
              <a:rPr lang="en-GB">
                <a:latin typeface="Calibri" charset="0"/>
                <a:ea typeface="ＭＳ Ｐゴシック" charset="0"/>
                <a:cs typeface="ＭＳ Ｐゴシック" charset="0"/>
              </a:rPr>
              <a:t>Overriding requirement was for bandwidth....</a:t>
            </a:r>
          </a:p>
          <a:p>
            <a:r>
              <a:rPr lang="en-GB">
                <a:latin typeface="Calibri" charset="0"/>
                <a:ea typeface="ＭＳ Ｐゴシック" charset="0"/>
                <a:cs typeface="ＭＳ Ｐゴシック" charset="0"/>
              </a:rPr>
              <a:t>Breakdown into 3 specifics</a:t>
            </a:r>
          </a:p>
          <a:p>
            <a:pPr>
              <a:buFontTx/>
              <a:buChar char="-"/>
            </a:pPr>
            <a:r>
              <a:rPr lang="en-GB">
                <a:latin typeface="Calibri" charset="0"/>
                <a:ea typeface="ＭＳ Ｐゴシック" charset="0"/>
                <a:cs typeface="ＭＳ Ｐゴシック" charset="0"/>
              </a:rPr>
              <a:t> Flexibility – additional bandwidth wherever its needed in the network</a:t>
            </a:r>
          </a:p>
          <a:p>
            <a:pPr>
              <a:buFontTx/>
              <a:buChar char="-"/>
            </a:pPr>
            <a:r>
              <a:rPr lang="en-GB">
                <a:latin typeface="Calibri" charset="0"/>
                <a:ea typeface="ＭＳ Ｐゴシック" charset="0"/>
                <a:cs typeface="ＭＳ Ｐゴシック" charset="0"/>
              </a:rPr>
              <a:t> Agility – provisioning additional bandwidth quickly</a:t>
            </a:r>
          </a:p>
          <a:p>
            <a:pPr>
              <a:buFontTx/>
              <a:buChar char="-"/>
            </a:pPr>
            <a:r>
              <a:rPr lang="en-GB">
                <a:latin typeface="Calibri" charset="0"/>
                <a:ea typeface="ＭＳ Ｐゴシック" charset="0"/>
                <a:cs typeface="ＭＳ Ｐゴシック" charset="0"/>
              </a:rPr>
              <a:t> Cost control – obvious</a:t>
            </a:r>
          </a:p>
          <a:p>
            <a:pPr>
              <a:buFontTx/>
              <a:buChar char="-"/>
            </a:pPr>
            <a:endParaRPr lang="en-GB">
              <a:latin typeface="Calibri" charset="0"/>
              <a:ea typeface="ＭＳ Ｐゴシック" charset="0"/>
              <a:cs typeface="ＭＳ Ｐゴシック" charset="0"/>
            </a:endParaRPr>
          </a:p>
          <a:p>
            <a:r>
              <a:rPr lang="en-GB">
                <a:latin typeface="Calibri" charset="0"/>
                <a:ea typeface="ＭＳ Ｐゴシック" charset="0"/>
                <a:cs typeface="ＭＳ Ｐゴシック" charset="0"/>
              </a:rPr>
              <a:t>Service Delivery – we need to build a network that will be able to provide and complement these requirements.</a:t>
            </a:r>
          </a:p>
          <a:p>
            <a:pPr>
              <a:buFontTx/>
              <a:buChar char="-"/>
            </a:pPr>
            <a:endParaRPr lang="en-GB">
              <a:latin typeface="Calibri"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Gill Sans MT" charset="0"/>
                <a:ea typeface="ＭＳ Ｐゴシック" charset="0"/>
                <a:cs typeface="ＭＳ Ｐゴシック" charset="0"/>
              </a:defRPr>
            </a:lvl1pPr>
            <a:lvl2pPr marL="742950" indent="-285750" eaLnBrk="0" hangingPunct="0">
              <a:defRPr>
                <a:solidFill>
                  <a:schemeClr val="tx1"/>
                </a:solidFill>
                <a:latin typeface="Gill Sans MT" charset="0"/>
                <a:ea typeface="ＭＳ Ｐゴシック" charset="0"/>
              </a:defRPr>
            </a:lvl2pPr>
            <a:lvl3pPr marL="1143000" indent="-228600" eaLnBrk="0" hangingPunct="0">
              <a:defRPr>
                <a:solidFill>
                  <a:schemeClr val="tx1"/>
                </a:solidFill>
                <a:latin typeface="Gill Sans MT" charset="0"/>
                <a:ea typeface="ＭＳ Ｐゴシック" charset="0"/>
              </a:defRPr>
            </a:lvl3pPr>
            <a:lvl4pPr marL="1600200" indent="-228600" eaLnBrk="0" hangingPunct="0">
              <a:defRPr>
                <a:solidFill>
                  <a:schemeClr val="tx1"/>
                </a:solidFill>
                <a:latin typeface="Gill Sans MT" charset="0"/>
                <a:ea typeface="ＭＳ Ｐゴシック" charset="0"/>
              </a:defRPr>
            </a:lvl4pPr>
            <a:lvl5pPr marL="2057400" indent="-228600" eaLnBrk="0" hangingPunct="0">
              <a:defRPr>
                <a:solidFill>
                  <a:schemeClr val="tx1"/>
                </a:solidFill>
                <a:latin typeface="Gill Sans MT" charset="0"/>
                <a:ea typeface="ＭＳ Ｐゴシック" charset="0"/>
              </a:defRPr>
            </a:lvl5pPr>
            <a:lvl6pPr marL="2514600" indent="-228600" eaLnBrk="0" fontAlgn="base" hangingPunct="0">
              <a:spcBef>
                <a:spcPct val="0"/>
              </a:spcBef>
              <a:spcAft>
                <a:spcPct val="0"/>
              </a:spcAft>
              <a:defRPr>
                <a:solidFill>
                  <a:schemeClr val="tx1"/>
                </a:solidFill>
                <a:latin typeface="Gill Sans MT" charset="0"/>
                <a:ea typeface="ＭＳ Ｐゴシック" charset="0"/>
              </a:defRPr>
            </a:lvl6pPr>
            <a:lvl7pPr marL="2971800" indent="-228600" eaLnBrk="0" fontAlgn="base" hangingPunct="0">
              <a:spcBef>
                <a:spcPct val="0"/>
              </a:spcBef>
              <a:spcAft>
                <a:spcPct val="0"/>
              </a:spcAft>
              <a:defRPr>
                <a:solidFill>
                  <a:schemeClr val="tx1"/>
                </a:solidFill>
                <a:latin typeface="Gill Sans MT" charset="0"/>
                <a:ea typeface="ＭＳ Ｐゴシック" charset="0"/>
              </a:defRPr>
            </a:lvl7pPr>
            <a:lvl8pPr marL="3429000" indent="-228600" eaLnBrk="0" fontAlgn="base" hangingPunct="0">
              <a:spcBef>
                <a:spcPct val="0"/>
              </a:spcBef>
              <a:spcAft>
                <a:spcPct val="0"/>
              </a:spcAft>
              <a:defRPr>
                <a:solidFill>
                  <a:schemeClr val="tx1"/>
                </a:solidFill>
                <a:latin typeface="Gill Sans MT" charset="0"/>
                <a:ea typeface="ＭＳ Ｐゴシック" charset="0"/>
              </a:defRPr>
            </a:lvl8pPr>
            <a:lvl9pPr marL="3886200" indent="-228600" eaLnBrk="0" fontAlgn="base" hangingPunct="0">
              <a:spcBef>
                <a:spcPct val="0"/>
              </a:spcBef>
              <a:spcAft>
                <a:spcPct val="0"/>
              </a:spcAft>
              <a:defRPr>
                <a:solidFill>
                  <a:schemeClr val="tx1"/>
                </a:solidFill>
                <a:latin typeface="Gill Sans MT" charset="0"/>
                <a:ea typeface="ＭＳ Ｐゴシック" charset="0"/>
              </a:defRPr>
            </a:lvl9pPr>
          </a:lstStyle>
          <a:p>
            <a:pPr eaLnBrk="1" hangingPunct="1"/>
            <a:fld id="{C6D4824D-D8E9-0F41-BF54-AA164B7BB513}" type="slidenum">
              <a:rPr lang="en-GB">
                <a:latin typeface="Calibri" charset="0"/>
              </a:rPr>
              <a:pPr eaLnBrk="1" hangingPunct="1"/>
              <a:t>12</a:t>
            </a:fld>
            <a:endParaRPr lang="en-GB">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atin typeface="Calibri" charset="0"/>
                <a:ea typeface="ＭＳ Ｐゴシック" charset="0"/>
                <a:cs typeface="ＭＳ Ｐゴシック" charset="0"/>
              </a:rPr>
              <a:t>Public – NHS is a good example.</a:t>
            </a:r>
          </a:p>
          <a:p>
            <a:r>
              <a:rPr lang="en-GB">
                <a:latin typeface="Calibri" charset="0"/>
                <a:ea typeface="ＭＳ Ｐゴシック" charset="0"/>
                <a:cs typeface="ＭＳ Ｐゴシック" charset="0"/>
              </a:rPr>
              <a:t>Private – Uni</a:t>
            </a:r>
            <a:r>
              <a:rPr lang="ja-JP" altLang="en-GB">
                <a:latin typeface="Calibri" charset="0"/>
                <a:ea typeface="ＭＳ Ｐゴシック" charset="0"/>
                <a:cs typeface="ＭＳ Ｐゴシック" charset="0"/>
              </a:rPr>
              <a:t>’</a:t>
            </a:r>
            <a:r>
              <a:rPr lang="en-GB">
                <a:latin typeface="Calibri" charset="0"/>
                <a:ea typeface="ＭＳ Ｐゴシック" charset="0"/>
                <a:cs typeface="ＭＳ Ｐゴシック" charset="0"/>
              </a:rPr>
              <a:t>s and Colleges being run as businesses, collaboration with commercial sector.</a:t>
            </a:r>
          </a:p>
          <a:p>
            <a:endParaRPr lang="en-GB">
              <a:latin typeface="Calibri" charset="0"/>
              <a:ea typeface="ＭＳ Ｐゴシック" charset="0"/>
              <a:cs typeface="ＭＳ Ｐゴシック" charset="0"/>
            </a:endParaRPr>
          </a:p>
          <a:p>
            <a:r>
              <a:rPr lang="en-GB">
                <a:latin typeface="Calibri" charset="0"/>
                <a:ea typeface="ＭＳ Ｐゴシック" charset="0"/>
                <a:cs typeface="ＭＳ Ｐゴシック" charset="0"/>
              </a:rPr>
              <a:t>Funding environment – we all know about this.</a:t>
            </a:r>
          </a:p>
          <a:p>
            <a:r>
              <a:rPr lang="en-GB">
                <a:latin typeface="Calibri" charset="0"/>
                <a:ea typeface="ＭＳ Ｐゴシック" charset="0"/>
                <a:cs typeface="ＭＳ Ｐゴシック" charset="0"/>
              </a:rPr>
              <a:t>Costs of Change – big network procurement and migration every 5 years.</a:t>
            </a:r>
          </a:p>
          <a:p>
            <a:endParaRPr lang="en-GB">
              <a:latin typeface="Calibri" charset="0"/>
              <a:ea typeface="ＭＳ Ｐゴシック" charset="0"/>
              <a:cs typeface="ＭＳ Ｐゴシック" charset="0"/>
            </a:endParaRPr>
          </a:p>
          <a:p>
            <a:r>
              <a:rPr lang="en-GB">
                <a:latin typeface="Calibri" charset="0"/>
                <a:ea typeface="ＭＳ Ｐゴシック" charset="0"/>
                <a:cs typeface="ＭＳ Ｐゴシック" charset="0"/>
              </a:rPr>
              <a:t>Again, we need to build a network that will be able to provide and complement these requirements.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Gill Sans MT" charset="0"/>
                <a:ea typeface="ＭＳ Ｐゴシック" charset="0"/>
                <a:cs typeface="ＭＳ Ｐゴシック" charset="0"/>
              </a:defRPr>
            </a:lvl1pPr>
            <a:lvl2pPr marL="742950" indent="-285750" eaLnBrk="0" hangingPunct="0">
              <a:defRPr>
                <a:solidFill>
                  <a:schemeClr val="tx1"/>
                </a:solidFill>
                <a:latin typeface="Gill Sans MT" charset="0"/>
                <a:ea typeface="ＭＳ Ｐゴシック" charset="0"/>
              </a:defRPr>
            </a:lvl2pPr>
            <a:lvl3pPr marL="1143000" indent="-228600" eaLnBrk="0" hangingPunct="0">
              <a:defRPr>
                <a:solidFill>
                  <a:schemeClr val="tx1"/>
                </a:solidFill>
                <a:latin typeface="Gill Sans MT" charset="0"/>
                <a:ea typeface="ＭＳ Ｐゴシック" charset="0"/>
              </a:defRPr>
            </a:lvl3pPr>
            <a:lvl4pPr marL="1600200" indent="-228600" eaLnBrk="0" hangingPunct="0">
              <a:defRPr>
                <a:solidFill>
                  <a:schemeClr val="tx1"/>
                </a:solidFill>
                <a:latin typeface="Gill Sans MT" charset="0"/>
                <a:ea typeface="ＭＳ Ｐゴシック" charset="0"/>
              </a:defRPr>
            </a:lvl4pPr>
            <a:lvl5pPr marL="2057400" indent="-228600" eaLnBrk="0" hangingPunct="0">
              <a:defRPr>
                <a:solidFill>
                  <a:schemeClr val="tx1"/>
                </a:solidFill>
                <a:latin typeface="Gill Sans MT" charset="0"/>
                <a:ea typeface="ＭＳ Ｐゴシック" charset="0"/>
              </a:defRPr>
            </a:lvl5pPr>
            <a:lvl6pPr marL="2514600" indent="-228600" eaLnBrk="0" fontAlgn="base" hangingPunct="0">
              <a:spcBef>
                <a:spcPct val="0"/>
              </a:spcBef>
              <a:spcAft>
                <a:spcPct val="0"/>
              </a:spcAft>
              <a:defRPr>
                <a:solidFill>
                  <a:schemeClr val="tx1"/>
                </a:solidFill>
                <a:latin typeface="Gill Sans MT" charset="0"/>
                <a:ea typeface="ＭＳ Ｐゴシック" charset="0"/>
              </a:defRPr>
            </a:lvl6pPr>
            <a:lvl7pPr marL="2971800" indent="-228600" eaLnBrk="0" fontAlgn="base" hangingPunct="0">
              <a:spcBef>
                <a:spcPct val="0"/>
              </a:spcBef>
              <a:spcAft>
                <a:spcPct val="0"/>
              </a:spcAft>
              <a:defRPr>
                <a:solidFill>
                  <a:schemeClr val="tx1"/>
                </a:solidFill>
                <a:latin typeface="Gill Sans MT" charset="0"/>
                <a:ea typeface="ＭＳ Ｐゴシック" charset="0"/>
              </a:defRPr>
            </a:lvl7pPr>
            <a:lvl8pPr marL="3429000" indent="-228600" eaLnBrk="0" fontAlgn="base" hangingPunct="0">
              <a:spcBef>
                <a:spcPct val="0"/>
              </a:spcBef>
              <a:spcAft>
                <a:spcPct val="0"/>
              </a:spcAft>
              <a:defRPr>
                <a:solidFill>
                  <a:schemeClr val="tx1"/>
                </a:solidFill>
                <a:latin typeface="Gill Sans MT" charset="0"/>
                <a:ea typeface="ＭＳ Ｐゴシック" charset="0"/>
              </a:defRPr>
            </a:lvl8pPr>
            <a:lvl9pPr marL="3886200" indent="-228600" eaLnBrk="0" fontAlgn="base" hangingPunct="0">
              <a:spcBef>
                <a:spcPct val="0"/>
              </a:spcBef>
              <a:spcAft>
                <a:spcPct val="0"/>
              </a:spcAft>
              <a:defRPr>
                <a:solidFill>
                  <a:schemeClr val="tx1"/>
                </a:solidFill>
                <a:latin typeface="Gill Sans MT" charset="0"/>
                <a:ea typeface="ＭＳ Ｐゴシック" charset="0"/>
              </a:defRPr>
            </a:lvl9pPr>
          </a:lstStyle>
          <a:p>
            <a:pPr eaLnBrk="1" hangingPunct="1"/>
            <a:fld id="{F396F65B-E143-AE4F-9172-99D4C570962E}" type="slidenum">
              <a:rPr lang="en-GB">
                <a:latin typeface="Calibri" charset="0"/>
              </a:rPr>
              <a:pPr eaLnBrk="1" hangingPunct="1"/>
              <a:t>13</a:t>
            </a:fld>
            <a:endParaRPr lang="en-GB">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 aside, who came up with the metaphor of fluffy</a:t>
            </a:r>
            <a:r>
              <a:rPr lang="en-US" baseline="0" dirty="0" smtClean="0"/>
              <a:t> clouds of water </a:t>
            </a:r>
            <a:r>
              <a:rPr lang="en-US" baseline="0" dirty="0" err="1" smtClean="0"/>
              <a:t>vapour</a:t>
            </a:r>
            <a:r>
              <a:rPr lang="en-US" baseline="0" dirty="0" smtClean="0"/>
              <a:t> for racks and racks and racks of servers weighing tons and consuming megawatts of power?</a:t>
            </a:r>
            <a:endParaRPr lang="en-US" dirty="0"/>
          </a:p>
        </p:txBody>
      </p:sp>
      <p:sp>
        <p:nvSpPr>
          <p:cNvPr id="4" name="Slide Number Placeholder 3"/>
          <p:cNvSpPr>
            <a:spLocks noGrp="1"/>
          </p:cNvSpPr>
          <p:nvPr>
            <p:ph type="sldNum" sz="quarter" idx="10"/>
          </p:nvPr>
        </p:nvSpPr>
        <p:spPr/>
        <p:txBody>
          <a:bodyPr/>
          <a:lstStyle/>
          <a:p>
            <a:fld id="{6556AC0A-6D68-4167-AA8F-19193F67E392}" type="slidenum">
              <a:rPr lang="en-GB" smtClean="0"/>
              <a:pPr/>
              <a:t>15</a:t>
            </a:fld>
            <a:endParaRPr lang="en-GB"/>
          </a:p>
        </p:txBody>
      </p:sp>
    </p:spTree>
    <p:extLst>
      <p:ext uri="{BB962C8B-B14F-4D97-AF65-F5344CB8AC3E}">
        <p14:creationId xmlns:p14="http://schemas.microsoft.com/office/powerpoint/2010/main" val="1290917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we have at the moment?  SuperJANET5.</a:t>
            </a:r>
          </a:p>
          <a:p>
            <a:r>
              <a:rPr lang="en-US" dirty="0" smtClean="0"/>
              <a:t>SJ5</a:t>
            </a:r>
            <a:r>
              <a:rPr lang="en-US" baseline="0" dirty="0" smtClean="0"/>
              <a:t> and before it, SJ4, got us out of the cycle of networks that were bursting at the seams at the end of their life.</a:t>
            </a:r>
          </a:p>
          <a:p>
            <a:r>
              <a:rPr lang="en-US" baseline="0" dirty="0" smtClean="0"/>
              <a:t>As the prices for bandwidth started to come down, we were able to get ahead of the curve.  High capacity circuits in SJ4, then dedicated </a:t>
            </a:r>
            <a:r>
              <a:rPr lang="en-US" baseline="0" dirty="0" err="1" smtClean="0"/>
              <a:t>fibre</a:t>
            </a:r>
            <a:r>
              <a:rPr lang="en-US" baseline="0" dirty="0" smtClean="0"/>
              <a:t> in SJ5 that allowed us to grow as we wanted – within the limits of what was in the contract with our supplier.</a:t>
            </a:r>
          </a:p>
          <a:p>
            <a:r>
              <a:rPr lang="en-US" baseline="0" dirty="0" smtClean="0"/>
              <a:t>Illustrated by that fact that SJ5 was due to finish in October 2011, but we were able to exercise the option that had been in the contract to extend it to 2013.  There is no congestion on the backbone, we hope there won’t be any over the next 18 months.  During SJ5, we have been able to scale the network from 10Gbit/s SDH circuits to 40Gbit/s SDH circuits and upwards to be one of the first adopters of 100Gbit/s </a:t>
            </a:r>
            <a:r>
              <a:rPr lang="en-US" baseline="0" dirty="0" err="1" smtClean="0"/>
              <a:t>ethernet</a:t>
            </a:r>
            <a:r>
              <a:rPr lang="en-US" baseline="0" dirty="0" smtClean="0"/>
              <a:t> at any sort of scale in the UK.  We have now been running 100GE for a year, and there aren’t many people that can say that.</a:t>
            </a:r>
          </a:p>
          <a:p>
            <a:endParaRPr lang="en-US" dirty="0"/>
          </a:p>
        </p:txBody>
      </p:sp>
      <p:sp>
        <p:nvSpPr>
          <p:cNvPr id="4" name="Slide Number Placeholder 3"/>
          <p:cNvSpPr>
            <a:spLocks noGrp="1"/>
          </p:cNvSpPr>
          <p:nvPr>
            <p:ph type="sldNum" sz="quarter" idx="10"/>
          </p:nvPr>
        </p:nvSpPr>
        <p:spPr/>
        <p:txBody>
          <a:bodyPr/>
          <a:lstStyle/>
          <a:p>
            <a:fld id="{6556AC0A-6D68-4167-AA8F-19193F67E392}" type="slidenum">
              <a:rPr lang="en-GB" smtClean="0"/>
              <a:pPr/>
              <a:t>20</a:t>
            </a:fld>
            <a:endParaRPr lang="en-GB"/>
          </a:p>
        </p:txBody>
      </p:sp>
    </p:spTree>
    <p:extLst>
      <p:ext uri="{BB962C8B-B14F-4D97-AF65-F5344CB8AC3E}">
        <p14:creationId xmlns:p14="http://schemas.microsoft.com/office/powerpoint/2010/main" val="3280128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000">
                <a:latin typeface="Calibri" charset="0"/>
                <a:ea typeface="ＭＳ Ｐゴシック" charset="0"/>
                <a:cs typeface="ＭＳ Ｐゴシック" charset="0"/>
              </a:rPr>
              <a:t>Options appraisal: </a:t>
            </a:r>
          </a:p>
          <a:p>
            <a:r>
              <a:rPr lang="en-GB" sz="1000">
                <a:latin typeface="Calibri" charset="0"/>
                <a:ea typeface="ＭＳ Ｐゴシック" charset="0"/>
                <a:cs typeface="ＭＳ Ｐゴシック" charset="0"/>
              </a:rPr>
              <a:t>- Every project of this size has one </a:t>
            </a:r>
            <a:r>
              <a:rPr lang="en-GB" sz="1000">
                <a:latin typeface="Calibri" charset="0"/>
                <a:ea typeface="ＭＳ Ｐゴシック" charset="0"/>
                <a:cs typeface="ＭＳ Ｐゴシック" charset="0"/>
                <a:sym typeface="Wingdings" charset="0"/>
              </a:rPr>
              <a:t></a:t>
            </a:r>
            <a:endParaRPr lang="en-GB" sz="1000">
              <a:latin typeface="Calibri" charset="0"/>
              <a:ea typeface="ＭＳ Ｐゴシック" charset="0"/>
              <a:cs typeface="ＭＳ Ｐゴシック" charset="0"/>
            </a:endParaRPr>
          </a:p>
          <a:p>
            <a:r>
              <a:rPr lang="en-GB" sz="1000">
                <a:latin typeface="Calibri" charset="0"/>
                <a:ea typeface="ＭＳ Ｐゴシック" charset="0"/>
                <a:cs typeface="ＭＳ Ｐゴシック" charset="0"/>
              </a:rPr>
              <a:t>- Range from </a:t>
            </a:r>
            <a:r>
              <a:rPr lang="ja-JP" altLang="en-GB" sz="1000">
                <a:latin typeface="Calibri" charset="0"/>
                <a:ea typeface="ＭＳ Ｐゴシック" charset="0"/>
                <a:cs typeface="ＭＳ Ｐゴシック" charset="0"/>
              </a:rPr>
              <a:t>‘</a:t>
            </a:r>
            <a:r>
              <a:rPr lang="en-GB" sz="1000">
                <a:latin typeface="Calibri" charset="0"/>
                <a:ea typeface="ＭＳ Ｐゴシック" charset="0"/>
                <a:cs typeface="ＭＳ Ｐゴシック" charset="0"/>
              </a:rPr>
              <a:t>do nothing</a:t>
            </a:r>
            <a:r>
              <a:rPr lang="ja-JP" altLang="en-GB" sz="1000">
                <a:latin typeface="Calibri" charset="0"/>
                <a:ea typeface="ＭＳ Ｐゴシック" charset="0"/>
                <a:cs typeface="ＭＳ Ｐゴシック" charset="0"/>
              </a:rPr>
              <a:t>’</a:t>
            </a:r>
            <a:r>
              <a:rPr lang="en-GB" sz="1000">
                <a:latin typeface="Calibri" charset="0"/>
                <a:ea typeface="ＭＳ Ｐゴシック" charset="0"/>
                <a:cs typeface="ＭＳ Ｐゴシック" charset="0"/>
              </a:rPr>
              <a:t>, to </a:t>
            </a:r>
            <a:r>
              <a:rPr lang="ja-JP" altLang="en-GB" sz="1000">
                <a:latin typeface="Calibri" charset="0"/>
                <a:ea typeface="ＭＳ Ｐゴシック" charset="0"/>
                <a:cs typeface="ＭＳ Ｐゴシック" charset="0"/>
              </a:rPr>
              <a:t>‘</a:t>
            </a:r>
            <a:r>
              <a:rPr lang="en-GB" sz="1000">
                <a:latin typeface="Calibri" charset="0"/>
                <a:ea typeface="ＭＳ Ｐゴシック" charset="0"/>
                <a:cs typeface="ＭＳ Ｐゴシック" charset="0"/>
              </a:rPr>
              <a:t>do the same thing again</a:t>
            </a:r>
            <a:r>
              <a:rPr lang="ja-JP" altLang="en-GB" sz="1000">
                <a:latin typeface="Calibri" charset="0"/>
                <a:ea typeface="ＭＳ Ｐゴシック" charset="0"/>
                <a:cs typeface="ＭＳ Ｐゴシック" charset="0"/>
              </a:rPr>
              <a:t>’</a:t>
            </a:r>
            <a:r>
              <a:rPr lang="en-GB" sz="1000">
                <a:latin typeface="Calibri" charset="0"/>
                <a:ea typeface="ＭＳ Ｐゴシック" charset="0"/>
                <a:cs typeface="ＭＳ Ｐゴシック" charset="0"/>
              </a:rPr>
              <a:t>, all the way to </a:t>
            </a:r>
            <a:r>
              <a:rPr lang="ja-JP" altLang="en-GB" sz="1000">
                <a:latin typeface="Calibri" charset="0"/>
                <a:ea typeface="ＭＳ Ｐゴシック" charset="0"/>
                <a:cs typeface="ＭＳ Ｐゴシック" charset="0"/>
              </a:rPr>
              <a:t>‘</a:t>
            </a:r>
            <a:r>
              <a:rPr lang="en-GB" sz="1000">
                <a:latin typeface="Calibri" charset="0"/>
                <a:ea typeface="ＭＳ Ｐゴシック" charset="0"/>
                <a:cs typeface="ＭＳ Ｐゴシック" charset="0"/>
              </a:rPr>
              <a:t>do something completely different</a:t>
            </a:r>
            <a:r>
              <a:rPr lang="ja-JP" altLang="en-GB" sz="1000">
                <a:latin typeface="Calibri" charset="0"/>
                <a:ea typeface="ＭＳ Ｐゴシック" charset="0"/>
                <a:cs typeface="ＭＳ Ｐゴシック" charset="0"/>
              </a:rPr>
              <a:t>’</a:t>
            </a:r>
            <a:r>
              <a:rPr lang="en-GB" sz="1000">
                <a:latin typeface="Calibri" charset="0"/>
                <a:ea typeface="ＭＳ Ｐゴシック" charset="0"/>
                <a:cs typeface="ＭＳ Ｐゴシック" charset="0"/>
              </a:rPr>
              <a:t>.</a:t>
            </a:r>
          </a:p>
          <a:p>
            <a:pPr>
              <a:buFontTx/>
              <a:buChar char="-"/>
            </a:pPr>
            <a:r>
              <a:rPr lang="en-GB" sz="1000">
                <a:latin typeface="Calibri" charset="0"/>
                <a:ea typeface="ＭＳ Ｐゴシック" charset="0"/>
                <a:cs typeface="ＭＳ Ｐゴシック" charset="0"/>
              </a:rPr>
              <a:t> Decided on something in the middle.</a:t>
            </a:r>
          </a:p>
          <a:p>
            <a:pPr>
              <a:buFontTx/>
              <a:buChar char="-"/>
            </a:pPr>
            <a:endParaRPr lang="en-GB" sz="1000">
              <a:latin typeface="Calibri" charset="0"/>
              <a:ea typeface="ＭＳ Ｐゴシック" charset="0"/>
              <a:cs typeface="ＭＳ Ｐゴシック" charset="0"/>
            </a:endParaRPr>
          </a:p>
          <a:p>
            <a:r>
              <a:rPr lang="en-GB" sz="1000">
                <a:latin typeface="Calibri" charset="0"/>
                <a:ea typeface="ＭＳ Ｐゴシック" charset="0"/>
                <a:cs typeface="ＭＳ Ｐゴシック" charset="0"/>
              </a:rPr>
              <a:t>Competitive Dialogue</a:t>
            </a:r>
          </a:p>
          <a:p>
            <a:pPr>
              <a:buFontTx/>
              <a:buChar char="-"/>
            </a:pPr>
            <a:r>
              <a:rPr lang="en-GB" sz="1000">
                <a:latin typeface="Calibri" charset="0"/>
                <a:ea typeface="ＭＳ Ｐゴシック" charset="0"/>
                <a:cs typeface="ＭＳ Ｐゴシック" charset="0"/>
              </a:rPr>
              <a:t> Complicated requirements</a:t>
            </a:r>
          </a:p>
          <a:p>
            <a:pPr>
              <a:buFontTx/>
              <a:buChar char="-"/>
            </a:pPr>
            <a:r>
              <a:rPr lang="en-GB" sz="1000">
                <a:latin typeface="Calibri" charset="0"/>
                <a:ea typeface="ＭＳ Ｐゴシック" charset="0"/>
                <a:cs typeface="ＭＳ Ｐゴシック" charset="0"/>
              </a:rPr>
              <a:t> Benefit of discussing with bidders to understand the market</a:t>
            </a:r>
          </a:p>
          <a:p>
            <a:pPr>
              <a:buFontTx/>
              <a:buChar char="-"/>
            </a:pPr>
            <a:endParaRPr lang="en-GB" sz="1000">
              <a:latin typeface="Calibri" charset="0"/>
              <a:ea typeface="ＭＳ Ｐゴシック" charset="0"/>
              <a:cs typeface="ＭＳ Ｐゴシック" charset="0"/>
            </a:endParaRPr>
          </a:p>
          <a:p>
            <a:r>
              <a:rPr lang="en-GB" sz="1000">
                <a:latin typeface="Calibri" charset="0"/>
                <a:ea typeface="ＭＳ Ｐゴシック" charset="0"/>
                <a:cs typeface="ＭＳ Ｐゴシック" charset="0"/>
              </a:rPr>
              <a:t>In-house Management</a:t>
            </a:r>
          </a:p>
          <a:p>
            <a:pPr>
              <a:buFontTx/>
              <a:buChar char="-"/>
            </a:pPr>
            <a:r>
              <a:rPr lang="en-GB" sz="1000">
                <a:latin typeface="Calibri" charset="0"/>
                <a:ea typeface="ＭＳ Ｐゴシック" charset="0"/>
                <a:cs typeface="ＭＳ Ｐゴシック" charset="0"/>
              </a:rPr>
              <a:t> Existing experienced IP NOC with some optical expertise.</a:t>
            </a:r>
          </a:p>
          <a:p>
            <a:pPr>
              <a:buFontTx/>
              <a:buChar char="-"/>
            </a:pPr>
            <a:r>
              <a:rPr lang="en-GB" sz="1000">
                <a:latin typeface="Calibri" charset="0"/>
                <a:ea typeface="ＭＳ Ｐゴシック" charset="0"/>
                <a:cs typeface="ＭＳ Ｐゴシック" charset="0"/>
              </a:rPr>
              <a:t> Develop optical expertise and skills.</a:t>
            </a:r>
          </a:p>
          <a:p>
            <a:pPr>
              <a:buFontTx/>
              <a:buChar char="-"/>
            </a:pPr>
            <a:r>
              <a:rPr lang="en-GB" sz="1000">
                <a:latin typeface="Calibri" charset="0"/>
                <a:ea typeface="ＭＳ Ｐゴシック" charset="0"/>
                <a:cs typeface="ＭＳ Ｐゴシック" charset="0"/>
              </a:rPr>
              <a:t> Some other NRENs (NORDUnet) have separate NOCs.</a:t>
            </a:r>
          </a:p>
          <a:p>
            <a:pPr>
              <a:buFontTx/>
              <a:buChar char="-"/>
            </a:pPr>
            <a:r>
              <a:rPr lang="en-GB" sz="1000">
                <a:latin typeface="Calibri" charset="0"/>
                <a:ea typeface="ＭＳ Ｐゴシック" charset="0"/>
                <a:cs typeface="ＭＳ Ｐゴシック" charset="0"/>
              </a:rPr>
              <a:t> End up with a single combined NOC.</a:t>
            </a:r>
          </a:p>
          <a:p>
            <a:pPr>
              <a:buFontTx/>
              <a:buChar char="-"/>
            </a:pPr>
            <a:endParaRPr lang="en-GB" sz="1000">
              <a:latin typeface="Calibri" charset="0"/>
              <a:ea typeface="ＭＳ Ｐゴシック" charset="0"/>
              <a:cs typeface="ＭＳ Ｐゴシック" charset="0"/>
            </a:endParaRPr>
          </a:p>
          <a:p>
            <a:endParaRPr lang="en-GB" sz="1000">
              <a:latin typeface="Calibri"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Gill Sans MT" charset="0"/>
                <a:ea typeface="ＭＳ Ｐゴシック" charset="0"/>
                <a:cs typeface="ＭＳ Ｐゴシック" charset="0"/>
              </a:defRPr>
            </a:lvl1pPr>
            <a:lvl2pPr marL="742950" indent="-285750" eaLnBrk="0" hangingPunct="0">
              <a:defRPr>
                <a:solidFill>
                  <a:schemeClr val="tx1"/>
                </a:solidFill>
                <a:latin typeface="Gill Sans MT" charset="0"/>
                <a:ea typeface="ＭＳ Ｐゴシック" charset="0"/>
              </a:defRPr>
            </a:lvl2pPr>
            <a:lvl3pPr marL="1143000" indent="-228600" eaLnBrk="0" hangingPunct="0">
              <a:defRPr>
                <a:solidFill>
                  <a:schemeClr val="tx1"/>
                </a:solidFill>
                <a:latin typeface="Gill Sans MT" charset="0"/>
                <a:ea typeface="ＭＳ Ｐゴシック" charset="0"/>
              </a:defRPr>
            </a:lvl3pPr>
            <a:lvl4pPr marL="1600200" indent="-228600" eaLnBrk="0" hangingPunct="0">
              <a:defRPr>
                <a:solidFill>
                  <a:schemeClr val="tx1"/>
                </a:solidFill>
                <a:latin typeface="Gill Sans MT" charset="0"/>
                <a:ea typeface="ＭＳ Ｐゴシック" charset="0"/>
              </a:defRPr>
            </a:lvl4pPr>
            <a:lvl5pPr marL="2057400" indent="-228600" eaLnBrk="0" hangingPunct="0">
              <a:defRPr>
                <a:solidFill>
                  <a:schemeClr val="tx1"/>
                </a:solidFill>
                <a:latin typeface="Gill Sans MT" charset="0"/>
                <a:ea typeface="ＭＳ Ｐゴシック" charset="0"/>
              </a:defRPr>
            </a:lvl5pPr>
            <a:lvl6pPr marL="2514600" indent="-228600" eaLnBrk="0" fontAlgn="base" hangingPunct="0">
              <a:spcBef>
                <a:spcPct val="0"/>
              </a:spcBef>
              <a:spcAft>
                <a:spcPct val="0"/>
              </a:spcAft>
              <a:defRPr>
                <a:solidFill>
                  <a:schemeClr val="tx1"/>
                </a:solidFill>
                <a:latin typeface="Gill Sans MT" charset="0"/>
                <a:ea typeface="ＭＳ Ｐゴシック" charset="0"/>
              </a:defRPr>
            </a:lvl6pPr>
            <a:lvl7pPr marL="2971800" indent="-228600" eaLnBrk="0" fontAlgn="base" hangingPunct="0">
              <a:spcBef>
                <a:spcPct val="0"/>
              </a:spcBef>
              <a:spcAft>
                <a:spcPct val="0"/>
              </a:spcAft>
              <a:defRPr>
                <a:solidFill>
                  <a:schemeClr val="tx1"/>
                </a:solidFill>
                <a:latin typeface="Gill Sans MT" charset="0"/>
                <a:ea typeface="ＭＳ Ｐゴシック" charset="0"/>
              </a:defRPr>
            </a:lvl7pPr>
            <a:lvl8pPr marL="3429000" indent="-228600" eaLnBrk="0" fontAlgn="base" hangingPunct="0">
              <a:spcBef>
                <a:spcPct val="0"/>
              </a:spcBef>
              <a:spcAft>
                <a:spcPct val="0"/>
              </a:spcAft>
              <a:defRPr>
                <a:solidFill>
                  <a:schemeClr val="tx1"/>
                </a:solidFill>
                <a:latin typeface="Gill Sans MT" charset="0"/>
                <a:ea typeface="ＭＳ Ｐゴシック" charset="0"/>
              </a:defRPr>
            </a:lvl8pPr>
            <a:lvl9pPr marL="3886200" indent="-228600" eaLnBrk="0" fontAlgn="base" hangingPunct="0">
              <a:spcBef>
                <a:spcPct val="0"/>
              </a:spcBef>
              <a:spcAft>
                <a:spcPct val="0"/>
              </a:spcAft>
              <a:defRPr>
                <a:solidFill>
                  <a:schemeClr val="tx1"/>
                </a:solidFill>
                <a:latin typeface="Gill Sans MT" charset="0"/>
                <a:ea typeface="ＭＳ Ｐゴシック" charset="0"/>
              </a:defRPr>
            </a:lvl9pPr>
          </a:lstStyle>
          <a:p>
            <a:pPr eaLnBrk="1" hangingPunct="1"/>
            <a:fld id="{87C0D229-DD7F-0E4D-B0C1-430F52A8CF9E}" type="slidenum">
              <a:rPr lang="en-GB">
                <a:latin typeface="Calibri" charset="0"/>
              </a:rPr>
              <a:pPr eaLnBrk="1" hangingPunct="1"/>
              <a:t>21</a:t>
            </a:fld>
            <a:endParaRPr lang="en-GB">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atin typeface="Calibri" charset="0"/>
                <a:ea typeface="ＭＳ Ｐゴシック" charset="0"/>
                <a:cs typeface="ＭＳ Ｐゴシック" charset="0"/>
              </a:rPr>
              <a:t>Explain detail and reasons behind each Option in Lot 1.</a:t>
            </a:r>
          </a:p>
          <a:p>
            <a:endParaRPr lang="en-GB">
              <a:latin typeface="Calibri" charset="0"/>
              <a:ea typeface="ＭＳ Ｐゴシック" charset="0"/>
              <a:cs typeface="ＭＳ Ｐゴシック" charset="0"/>
            </a:endParaRPr>
          </a:p>
          <a:p>
            <a:r>
              <a:rPr lang="en-GB">
                <a:latin typeface="Calibri" charset="0"/>
                <a:ea typeface="ＭＳ Ｐゴシック" charset="0"/>
                <a:cs typeface="ＭＳ Ｐゴシック" charset="0"/>
              </a:rPr>
              <a:t>Explain detail and reasons behind Lot 2.</a:t>
            </a:r>
          </a:p>
          <a:p>
            <a:endParaRPr lang="en-GB">
              <a:latin typeface="Calibri" charset="0"/>
              <a:ea typeface="ＭＳ Ｐゴシック" charset="0"/>
              <a:cs typeface="ＭＳ Ｐゴシック" charset="0"/>
            </a:endParaRPr>
          </a:p>
          <a:p>
            <a:r>
              <a:rPr lang="en-GB">
                <a:latin typeface="Calibri" charset="0"/>
                <a:ea typeface="ＭＳ Ｐゴシック" charset="0"/>
                <a:cs typeface="ＭＳ Ｐゴシック" charset="0"/>
              </a:rPr>
              <a:t>Difference between Framework and Orders</a:t>
            </a:r>
          </a:p>
          <a:p>
            <a:r>
              <a:rPr lang="en-GB">
                <a:latin typeface="Calibri" charset="0"/>
                <a:ea typeface="ＭＳ Ｐゴシック" charset="0"/>
                <a:cs typeface="ＭＳ Ｐゴシック" charset="0"/>
              </a:rPr>
              <a:t>- Framework is vehicle to place orders (without going to procurement).</a:t>
            </a:r>
          </a:p>
          <a:p>
            <a:pPr>
              <a:buFontTx/>
              <a:buChar char="-"/>
            </a:pPr>
            <a:r>
              <a:rPr lang="en-GB">
                <a:latin typeface="Calibri" charset="0"/>
                <a:ea typeface="ＭＳ Ｐゴシック" charset="0"/>
                <a:cs typeface="ＭＳ Ｐゴシック" charset="0"/>
              </a:rPr>
              <a:t> Orders are placed standalone, each order results is a separate contract.</a:t>
            </a:r>
          </a:p>
          <a:p>
            <a:pPr>
              <a:buFontTx/>
              <a:buChar char="-"/>
            </a:pPr>
            <a:endParaRPr lang="en-GB">
              <a:latin typeface="Calibri" charset="0"/>
              <a:ea typeface="ＭＳ Ｐゴシック" charset="0"/>
              <a:cs typeface="ＭＳ Ｐゴシック" charset="0"/>
            </a:endParaRPr>
          </a:p>
          <a:p>
            <a:pPr>
              <a:buFontTx/>
              <a:buChar char="-"/>
            </a:pPr>
            <a:r>
              <a:rPr lang="en-GB">
                <a:latin typeface="Calibri" charset="0"/>
                <a:ea typeface="ＭＳ Ｐゴシック" charset="0"/>
                <a:cs typeface="ＭＳ Ｐゴシック" charset="0"/>
              </a:rPr>
              <a:t> Tending towards a 10 to 15 year term, for obvious reasons (price).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Gill Sans MT" charset="0"/>
                <a:ea typeface="ＭＳ Ｐゴシック" charset="0"/>
                <a:cs typeface="ＭＳ Ｐゴシック" charset="0"/>
              </a:defRPr>
            </a:lvl1pPr>
            <a:lvl2pPr marL="742950" indent="-285750" eaLnBrk="0" hangingPunct="0">
              <a:defRPr>
                <a:solidFill>
                  <a:schemeClr val="tx1"/>
                </a:solidFill>
                <a:latin typeface="Gill Sans MT" charset="0"/>
                <a:ea typeface="ＭＳ Ｐゴシック" charset="0"/>
              </a:defRPr>
            </a:lvl2pPr>
            <a:lvl3pPr marL="1143000" indent="-228600" eaLnBrk="0" hangingPunct="0">
              <a:defRPr>
                <a:solidFill>
                  <a:schemeClr val="tx1"/>
                </a:solidFill>
                <a:latin typeface="Gill Sans MT" charset="0"/>
                <a:ea typeface="ＭＳ Ｐゴシック" charset="0"/>
              </a:defRPr>
            </a:lvl3pPr>
            <a:lvl4pPr marL="1600200" indent="-228600" eaLnBrk="0" hangingPunct="0">
              <a:defRPr>
                <a:solidFill>
                  <a:schemeClr val="tx1"/>
                </a:solidFill>
                <a:latin typeface="Gill Sans MT" charset="0"/>
                <a:ea typeface="ＭＳ Ｐゴシック" charset="0"/>
              </a:defRPr>
            </a:lvl4pPr>
            <a:lvl5pPr marL="2057400" indent="-228600" eaLnBrk="0" hangingPunct="0">
              <a:defRPr>
                <a:solidFill>
                  <a:schemeClr val="tx1"/>
                </a:solidFill>
                <a:latin typeface="Gill Sans MT" charset="0"/>
                <a:ea typeface="ＭＳ Ｐゴシック" charset="0"/>
              </a:defRPr>
            </a:lvl5pPr>
            <a:lvl6pPr marL="2514600" indent="-228600" eaLnBrk="0" fontAlgn="base" hangingPunct="0">
              <a:spcBef>
                <a:spcPct val="0"/>
              </a:spcBef>
              <a:spcAft>
                <a:spcPct val="0"/>
              </a:spcAft>
              <a:defRPr>
                <a:solidFill>
                  <a:schemeClr val="tx1"/>
                </a:solidFill>
                <a:latin typeface="Gill Sans MT" charset="0"/>
                <a:ea typeface="ＭＳ Ｐゴシック" charset="0"/>
              </a:defRPr>
            </a:lvl6pPr>
            <a:lvl7pPr marL="2971800" indent="-228600" eaLnBrk="0" fontAlgn="base" hangingPunct="0">
              <a:spcBef>
                <a:spcPct val="0"/>
              </a:spcBef>
              <a:spcAft>
                <a:spcPct val="0"/>
              </a:spcAft>
              <a:defRPr>
                <a:solidFill>
                  <a:schemeClr val="tx1"/>
                </a:solidFill>
                <a:latin typeface="Gill Sans MT" charset="0"/>
                <a:ea typeface="ＭＳ Ｐゴシック" charset="0"/>
              </a:defRPr>
            </a:lvl7pPr>
            <a:lvl8pPr marL="3429000" indent="-228600" eaLnBrk="0" fontAlgn="base" hangingPunct="0">
              <a:spcBef>
                <a:spcPct val="0"/>
              </a:spcBef>
              <a:spcAft>
                <a:spcPct val="0"/>
              </a:spcAft>
              <a:defRPr>
                <a:solidFill>
                  <a:schemeClr val="tx1"/>
                </a:solidFill>
                <a:latin typeface="Gill Sans MT" charset="0"/>
                <a:ea typeface="ＭＳ Ｐゴシック" charset="0"/>
              </a:defRPr>
            </a:lvl8pPr>
            <a:lvl9pPr marL="3886200" indent="-228600" eaLnBrk="0" fontAlgn="base" hangingPunct="0">
              <a:spcBef>
                <a:spcPct val="0"/>
              </a:spcBef>
              <a:spcAft>
                <a:spcPct val="0"/>
              </a:spcAft>
              <a:defRPr>
                <a:solidFill>
                  <a:schemeClr val="tx1"/>
                </a:solidFill>
                <a:latin typeface="Gill Sans MT" charset="0"/>
                <a:ea typeface="ＭＳ Ｐゴシック" charset="0"/>
              </a:defRPr>
            </a:lvl9pPr>
          </a:lstStyle>
          <a:p>
            <a:pPr eaLnBrk="1" hangingPunct="1"/>
            <a:fld id="{C9694461-0806-2E42-80BE-926BAA4CECD1}" type="slidenum">
              <a:rPr lang="en-GB">
                <a:latin typeface="Calibri" charset="0"/>
              </a:rPr>
              <a:pPr eaLnBrk="1" hangingPunct="1"/>
              <a:t>22</a:t>
            </a:fld>
            <a:endParaRPr lang="en-GB">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atin typeface="Calibri" charset="0"/>
                <a:ea typeface="ＭＳ Ｐゴシック" charset="0"/>
                <a:cs typeface="ＭＳ Ｐゴシック" charset="0"/>
              </a:rPr>
              <a:t>Explain detail and reasons behind the different areas of scope</a:t>
            </a:r>
          </a:p>
          <a:p>
            <a:endParaRPr lang="en-GB">
              <a:latin typeface="Calibri" charset="0"/>
              <a:ea typeface="ＭＳ Ｐゴシック" charset="0"/>
              <a:cs typeface="ＭＳ Ｐゴシック" charset="0"/>
            </a:endParaRPr>
          </a:p>
          <a:p>
            <a:r>
              <a:rPr lang="en-GB">
                <a:latin typeface="Calibri" charset="0"/>
                <a:ea typeface="ＭＳ Ｐゴシック" charset="0"/>
                <a:cs typeface="ＭＳ Ｐゴシック" charset="0"/>
              </a:rPr>
              <a:t>Difference between Framework and Orders</a:t>
            </a:r>
          </a:p>
          <a:p>
            <a:r>
              <a:rPr lang="en-GB">
                <a:latin typeface="Calibri" charset="0"/>
                <a:ea typeface="ＭＳ Ｐゴシック" charset="0"/>
                <a:cs typeface="ＭＳ Ｐゴシック" charset="0"/>
              </a:rPr>
              <a:t>- Framework is vehicle to place orders (without going to procurement)</a:t>
            </a:r>
          </a:p>
          <a:p>
            <a:pPr>
              <a:buFontTx/>
              <a:buChar char="-"/>
            </a:pPr>
            <a:r>
              <a:rPr lang="en-GB">
                <a:latin typeface="Calibri" charset="0"/>
                <a:ea typeface="ＭＳ Ｐゴシック" charset="0"/>
                <a:cs typeface="ＭＳ Ｐゴシック" charset="0"/>
              </a:rPr>
              <a:t> Orders are placed standalone, each order results is a separate contract</a:t>
            </a:r>
          </a:p>
          <a:p>
            <a:pPr>
              <a:buFontTx/>
              <a:buChar char="-"/>
            </a:pPr>
            <a:endParaRPr lang="en-GB">
              <a:latin typeface="Calibri" charset="0"/>
              <a:ea typeface="ＭＳ Ｐゴシック" charset="0"/>
              <a:cs typeface="ＭＳ Ｐゴシック" charset="0"/>
            </a:endParaRPr>
          </a:p>
          <a:p>
            <a:pPr>
              <a:buFontTx/>
              <a:buChar char="-"/>
            </a:pPr>
            <a:r>
              <a:rPr lang="en-GB">
                <a:latin typeface="Calibri" charset="0"/>
                <a:ea typeface="ＭＳ Ｐゴシック" charset="0"/>
                <a:cs typeface="ＭＳ Ｐゴシック" charset="0"/>
              </a:rPr>
              <a:t> Initial order – multiple break points enable us to review services.</a:t>
            </a:r>
          </a:p>
          <a:p>
            <a:endParaRPr lang="en-GB">
              <a:latin typeface="Calibri"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Gill Sans MT" charset="0"/>
                <a:ea typeface="ＭＳ Ｐゴシック" charset="0"/>
                <a:cs typeface="ＭＳ Ｐゴシック" charset="0"/>
              </a:defRPr>
            </a:lvl1pPr>
            <a:lvl2pPr marL="742950" indent="-285750" eaLnBrk="0" hangingPunct="0">
              <a:defRPr>
                <a:solidFill>
                  <a:schemeClr val="tx1"/>
                </a:solidFill>
                <a:latin typeface="Gill Sans MT" charset="0"/>
                <a:ea typeface="ＭＳ Ｐゴシック" charset="0"/>
              </a:defRPr>
            </a:lvl2pPr>
            <a:lvl3pPr marL="1143000" indent="-228600" eaLnBrk="0" hangingPunct="0">
              <a:defRPr>
                <a:solidFill>
                  <a:schemeClr val="tx1"/>
                </a:solidFill>
                <a:latin typeface="Gill Sans MT" charset="0"/>
                <a:ea typeface="ＭＳ Ｐゴシック" charset="0"/>
              </a:defRPr>
            </a:lvl3pPr>
            <a:lvl4pPr marL="1600200" indent="-228600" eaLnBrk="0" hangingPunct="0">
              <a:defRPr>
                <a:solidFill>
                  <a:schemeClr val="tx1"/>
                </a:solidFill>
                <a:latin typeface="Gill Sans MT" charset="0"/>
                <a:ea typeface="ＭＳ Ｐゴシック" charset="0"/>
              </a:defRPr>
            </a:lvl4pPr>
            <a:lvl5pPr marL="2057400" indent="-228600" eaLnBrk="0" hangingPunct="0">
              <a:defRPr>
                <a:solidFill>
                  <a:schemeClr val="tx1"/>
                </a:solidFill>
                <a:latin typeface="Gill Sans MT" charset="0"/>
                <a:ea typeface="ＭＳ Ｐゴシック" charset="0"/>
              </a:defRPr>
            </a:lvl5pPr>
            <a:lvl6pPr marL="2514600" indent="-228600" eaLnBrk="0" fontAlgn="base" hangingPunct="0">
              <a:spcBef>
                <a:spcPct val="0"/>
              </a:spcBef>
              <a:spcAft>
                <a:spcPct val="0"/>
              </a:spcAft>
              <a:defRPr>
                <a:solidFill>
                  <a:schemeClr val="tx1"/>
                </a:solidFill>
                <a:latin typeface="Gill Sans MT" charset="0"/>
                <a:ea typeface="ＭＳ Ｐゴシック" charset="0"/>
              </a:defRPr>
            </a:lvl6pPr>
            <a:lvl7pPr marL="2971800" indent="-228600" eaLnBrk="0" fontAlgn="base" hangingPunct="0">
              <a:spcBef>
                <a:spcPct val="0"/>
              </a:spcBef>
              <a:spcAft>
                <a:spcPct val="0"/>
              </a:spcAft>
              <a:defRPr>
                <a:solidFill>
                  <a:schemeClr val="tx1"/>
                </a:solidFill>
                <a:latin typeface="Gill Sans MT" charset="0"/>
                <a:ea typeface="ＭＳ Ｐゴシック" charset="0"/>
              </a:defRPr>
            </a:lvl7pPr>
            <a:lvl8pPr marL="3429000" indent="-228600" eaLnBrk="0" fontAlgn="base" hangingPunct="0">
              <a:spcBef>
                <a:spcPct val="0"/>
              </a:spcBef>
              <a:spcAft>
                <a:spcPct val="0"/>
              </a:spcAft>
              <a:defRPr>
                <a:solidFill>
                  <a:schemeClr val="tx1"/>
                </a:solidFill>
                <a:latin typeface="Gill Sans MT" charset="0"/>
                <a:ea typeface="ＭＳ Ｐゴシック" charset="0"/>
              </a:defRPr>
            </a:lvl8pPr>
            <a:lvl9pPr marL="3886200" indent="-228600" eaLnBrk="0" fontAlgn="base" hangingPunct="0">
              <a:spcBef>
                <a:spcPct val="0"/>
              </a:spcBef>
              <a:spcAft>
                <a:spcPct val="0"/>
              </a:spcAft>
              <a:defRPr>
                <a:solidFill>
                  <a:schemeClr val="tx1"/>
                </a:solidFill>
                <a:latin typeface="Gill Sans MT" charset="0"/>
                <a:ea typeface="ＭＳ Ｐゴシック" charset="0"/>
              </a:defRPr>
            </a:lvl9pPr>
          </a:lstStyle>
          <a:p>
            <a:pPr eaLnBrk="1" hangingPunct="1"/>
            <a:fld id="{93E7266C-5A46-4D48-B341-603E3E62F62E}" type="slidenum">
              <a:rPr lang="en-GB">
                <a:latin typeface="Calibri" charset="0"/>
              </a:rPr>
              <a:pPr eaLnBrk="1" hangingPunct="1"/>
              <a:t>24</a:t>
            </a:fld>
            <a:endParaRPr lang="en-GB">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atin typeface="Calibri" charset="0"/>
                <a:ea typeface="ＭＳ Ｐゴシック" charset="0"/>
                <a:cs typeface="ＭＳ Ｐゴシック" charset="0"/>
              </a:rPr>
              <a:t>Launch: notice in OJEU.</a:t>
            </a:r>
          </a:p>
          <a:p>
            <a:endParaRPr lang="en-GB">
              <a:latin typeface="Calibri" charset="0"/>
              <a:ea typeface="ＭＳ Ｐゴシック" charset="0"/>
              <a:cs typeface="ＭＳ Ｐゴシック" charset="0"/>
            </a:endParaRPr>
          </a:p>
          <a:p>
            <a:r>
              <a:rPr lang="en-GB">
                <a:latin typeface="Calibri" charset="0"/>
                <a:ea typeface="ＭＳ Ｐゴシック" charset="0"/>
                <a:cs typeface="ＭＳ Ｐゴシック" charset="0"/>
              </a:rPr>
              <a:t>Purpose: select a shortlist of capable suppliers.</a:t>
            </a:r>
          </a:p>
          <a:p>
            <a:endParaRPr lang="en-GB">
              <a:latin typeface="Calibri" charset="0"/>
              <a:ea typeface="ＭＳ Ｐゴシック" charset="0"/>
              <a:cs typeface="ＭＳ Ｐゴシック" charset="0"/>
            </a:endParaRPr>
          </a:p>
          <a:p>
            <a:r>
              <a:rPr lang="en-GB">
                <a:latin typeface="Calibri" charset="0"/>
                <a:ea typeface="ＭＳ Ｐゴシック" charset="0"/>
                <a:cs typeface="ＭＳ Ｐゴシック" charset="0"/>
              </a:rPr>
              <a:t>Process: bidders fill in questionnaire, panel evaluate and select.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Gill Sans MT" charset="0"/>
                <a:ea typeface="ＭＳ Ｐゴシック" charset="0"/>
                <a:cs typeface="ＭＳ Ｐゴシック" charset="0"/>
              </a:defRPr>
            </a:lvl1pPr>
            <a:lvl2pPr marL="742950" indent="-285750" eaLnBrk="0" hangingPunct="0">
              <a:defRPr>
                <a:solidFill>
                  <a:schemeClr val="tx1"/>
                </a:solidFill>
                <a:latin typeface="Gill Sans MT" charset="0"/>
                <a:ea typeface="ＭＳ Ｐゴシック" charset="0"/>
              </a:defRPr>
            </a:lvl2pPr>
            <a:lvl3pPr marL="1143000" indent="-228600" eaLnBrk="0" hangingPunct="0">
              <a:defRPr>
                <a:solidFill>
                  <a:schemeClr val="tx1"/>
                </a:solidFill>
                <a:latin typeface="Gill Sans MT" charset="0"/>
                <a:ea typeface="ＭＳ Ｐゴシック" charset="0"/>
              </a:defRPr>
            </a:lvl3pPr>
            <a:lvl4pPr marL="1600200" indent="-228600" eaLnBrk="0" hangingPunct="0">
              <a:defRPr>
                <a:solidFill>
                  <a:schemeClr val="tx1"/>
                </a:solidFill>
                <a:latin typeface="Gill Sans MT" charset="0"/>
                <a:ea typeface="ＭＳ Ｐゴシック" charset="0"/>
              </a:defRPr>
            </a:lvl4pPr>
            <a:lvl5pPr marL="2057400" indent="-228600" eaLnBrk="0" hangingPunct="0">
              <a:defRPr>
                <a:solidFill>
                  <a:schemeClr val="tx1"/>
                </a:solidFill>
                <a:latin typeface="Gill Sans MT" charset="0"/>
                <a:ea typeface="ＭＳ Ｐゴシック" charset="0"/>
              </a:defRPr>
            </a:lvl5pPr>
            <a:lvl6pPr marL="2514600" indent="-228600" eaLnBrk="0" fontAlgn="base" hangingPunct="0">
              <a:spcBef>
                <a:spcPct val="0"/>
              </a:spcBef>
              <a:spcAft>
                <a:spcPct val="0"/>
              </a:spcAft>
              <a:defRPr>
                <a:solidFill>
                  <a:schemeClr val="tx1"/>
                </a:solidFill>
                <a:latin typeface="Gill Sans MT" charset="0"/>
                <a:ea typeface="ＭＳ Ｐゴシック" charset="0"/>
              </a:defRPr>
            </a:lvl6pPr>
            <a:lvl7pPr marL="2971800" indent="-228600" eaLnBrk="0" fontAlgn="base" hangingPunct="0">
              <a:spcBef>
                <a:spcPct val="0"/>
              </a:spcBef>
              <a:spcAft>
                <a:spcPct val="0"/>
              </a:spcAft>
              <a:defRPr>
                <a:solidFill>
                  <a:schemeClr val="tx1"/>
                </a:solidFill>
                <a:latin typeface="Gill Sans MT" charset="0"/>
                <a:ea typeface="ＭＳ Ｐゴシック" charset="0"/>
              </a:defRPr>
            </a:lvl7pPr>
            <a:lvl8pPr marL="3429000" indent="-228600" eaLnBrk="0" fontAlgn="base" hangingPunct="0">
              <a:spcBef>
                <a:spcPct val="0"/>
              </a:spcBef>
              <a:spcAft>
                <a:spcPct val="0"/>
              </a:spcAft>
              <a:defRPr>
                <a:solidFill>
                  <a:schemeClr val="tx1"/>
                </a:solidFill>
                <a:latin typeface="Gill Sans MT" charset="0"/>
                <a:ea typeface="ＭＳ Ｐゴシック" charset="0"/>
              </a:defRPr>
            </a:lvl8pPr>
            <a:lvl9pPr marL="3886200" indent="-228600" eaLnBrk="0" fontAlgn="base" hangingPunct="0">
              <a:spcBef>
                <a:spcPct val="0"/>
              </a:spcBef>
              <a:spcAft>
                <a:spcPct val="0"/>
              </a:spcAft>
              <a:defRPr>
                <a:solidFill>
                  <a:schemeClr val="tx1"/>
                </a:solidFill>
                <a:latin typeface="Gill Sans MT" charset="0"/>
                <a:ea typeface="ＭＳ Ｐゴシック" charset="0"/>
              </a:defRPr>
            </a:lvl9pPr>
          </a:lstStyle>
          <a:p>
            <a:pPr eaLnBrk="1" hangingPunct="1"/>
            <a:fld id="{00A966AD-A2B3-1F47-BB56-FE3614614406}" type="slidenum">
              <a:rPr lang="en-GB">
                <a:latin typeface="Calibri" charset="0"/>
              </a:rPr>
              <a:pPr eaLnBrk="1" hangingPunct="1"/>
              <a:t>27</a:t>
            </a:fld>
            <a:endParaRPr lang="en-GB">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81000" y="2285993"/>
            <a:ext cx="5905512" cy="2209808"/>
          </a:xfrm>
          <a:prstGeom prst="rect">
            <a:avLst/>
          </a:prstGeom>
        </p:spPr>
        <p:txBody>
          <a:bodyPr vert="horz" lIns="0" tIns="0" rIns="0" bIns="0" anchor="t" anchorCtr="0"/>
          <a:lstStyle>
            <a:lvl1pPr algn="l">
              <a:defRPr lang="en-US" dirty="0">
                <a:solidFill>
                  <a:srgbClr val="747678"/>
                </a:solidFill>
                <a:latin typeface="+mj-lt"/>
                <a:cs typeface="Gill Sans"/>
              </a:defRPr>
            </a:lvl1pPr>
          </a:lstStyle>
          <a:p>
            <a:r>
              <a:rPr lang="en-GB" dirty="0" smtClean="0"/>
              <a:t>PRESENTATION </a:t>
            </a:r>
            <a:br>
              <a:rPr lang="en-GB" dirty="0" smtClean="0"/>
            </a:br>
            <a:r>
              <a:rPr lang="en-GB" dirty="0" smtClean="0"/>
              <a:t>TITLE GOES HERE</a:t>
            </a:r>
            <a:endParaRPr lang="en-US" dirty="0"/>
          </a:p>
        </p:txBody>
      </p:sp>
      <p:sp>
        <p:nvSpPr>
          <p:cNvPr id="8" name="Subtitle 2"/>
          <p:cNvSpPr>
            <a:spLocks noGrp="1"/>
          </p:cNvSpPr>
          <p:nvPr>
            <p:ph type="subTitle" idx="1" hasCustomPrompt="1"/>
          </p:nvPr>
        </p:nvSpPr>
        <p:spPr>
          <a:xfrm>
            <a:off x="381000" y="4495801"/>
            <a:ext cx="3200400" cy="685800"/>
          </a:xfrm>
          <a:prstGeom prst="rect">
            <a:avLst/>
          </a:prstGeom>
        </p:spPr>
        <p:txBody>
          <a:bodyPr vert="horz" lIns="0" tIns="0" rIns="0" bIns="0" anchor="t" anchorCtr="0"/>
          <a:lstStyle>
            <a:lvl1pPr marL="0" indent="0" algn="l">
              <a:buNone/>
              <a:defRPr sz="2500" baseline="0">
                <a:solidFill>
                  <a:srgbClr val="747678"/>
                </a:solidFill>
                <a:latin typeface="+mj-lt"/>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Month Year</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ullet only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5"/>
          <p:cNvSpPr>
            <a:spLocks noGrp="1"/>
          </p:cNvSpPr>
          <p:nvPr>
            <p:ph type="title" hasCustomPrompt="1"/>
          </p:nvPr>
        </p:nvSpPr>
        <p:spPr>
          <a:xfrm>
            <a:off x="395288" y="274638"/>
            <a:ext cx="6034100" cy="654032"/>
          </a:xfrm>
          <a:prstGeom prst="rect">
            <a:avLst/>
          </a:prstGeom>
        </p:spPr>
        <p:txBody>
          <a:bodyPr lIns="0" tIns="0" rIns="0" bIns="0" anchor="b" anchorCtr="0"/>
          <a:lstStyle>
            <a:lvl1pPr algn="l">
              <a:lnSpc>
                <a:spcPts val="2800"/>
              </a:lnSpc>
              <a:defRPr sz="2800" b="0">
                <a:solidFill>
                  <a:schemeClr val="tx2"/>
                </a:solidFill>
                <a:latin typeface="+mj-lt"/>
                <a:cs typeface="Gill Sans"/>
              </a:defRPr>
            </a:lvl1pPr>
          </a:lstStyle>
          <a:p>
            <a:r>
              <a:rPr lang="en-US" dirty="0" smtClean="0"/>
              <a:t>CLICK TO EDIT MASTER TITLE STYLE</a:t>
            </a:r>
            <a:endParaRPr lang="en-GB" dirty="0"/>
          </a:p>
        </p:txBody>
      </p:sp>
      <p:sp>
        <p:nvSpPr>
          <p:cNvPr id="13" name="Text Placeholder 12"/>
          <p:cNvSpPr>
            <a:spLocks noGrp="1"/>
          </p:cNvSpPr>
          <p:nvPr>
            <p:ph type="body" sz="quarter" idx="10"/>
          </p:nvPr>
        </p:nvSpPr>
        <p:spPr>
          <a:xfrm>
            <a:off x="395288" y="1308100"/>
            <a:ext cx="8353425" cy="4049713"/>
          </a:xfrm>
          <a:prstGeom prst="rect">
            <a:avLst/>
          </a:prstGeom>
        </p:spPr>
        <p:txBody>
          <a:bodyPr lIns="0" tIns="0" rIns="0" bIns="0"/>
          <a:lstStyle>
            <a:lvl1pPr marL="174625" indent="-174625">
              <a:buClr>
                <a:schemeClr val="tx2"/>
              </a:buClr>
              <a:buFont typeface="Gill Sans MT" pitchFamily="34" charset="0"/>
              <a:buChar char="•"/>
              <a:defRPr sz="2400">
                <a:solidFill>
                  <a:srgbClr val="747678"/>
                </a:solidFill>
                <a:latin typeface="+mn-lt"/>
                <a:cs typeface="Gill Sans"/>
              </a:defRPr>
            </a:lvl1pPr>
            <a:lvl2pPr>
              <a:defRPr sz="2000">
                <a:solidFill>
                  <a:srgbClr val="747678"/>
                </a:solidFill>
              </a:defRPr>
            </a:lvl2pPr>
            <a:lvl3pPr>
              <a:defRPr sz="2000" baseline="0">
                <a:solidFill>
                  <a:srgbClr val="747678"/>
                </a:solidFill>
              </a:defRPr>
            </a:lvl3pPr>
            <a:lvl4pPr>
              <a:defRPr baseline="0">
                <a:solidFill>
                  <a:srgbClr val="747678"/>
                </a:solidFill>
              </a:defRPr>
            </a:lvl4pPr>
            <a:lvl5pPr>
              <a:defRPr baseline="0">
                <a:solidFill>
                  <a:srgbClr val="747678"/>
                </a:solidFill>
              </a:defRPr>
            </a:lvl5pPr>
            <a:lvl6pPr>
              <a:defRPr baseline="0">
                <a:solidFill>
                  <a:srgbClr val="747678"/>
                </a:solidFill>
              </a:defRPr>
            </a:lvl6pPr>
          </a:lstStyle>
          <a:p>
            <a:pPr lvl="0"/>
            <a:r>
              <a:rPr lang="en-US" dirty="0" smtClean="0"/>
              <a:t>Click to edit Master text styles</a:t>
            </a:r>
          </a:p>
          <a:p>
            <a:pPr lvl="1"/>
            <a:r>
              <a:rPr lang="en-US" dirty="0" smtClean="0"/>
              <a:t>Add text</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Tree>
    <p:extLst>
      <p:ext uri="{BB962C8B-B14F-4D97-AF65-F5344CB8AC3E}">
        <p14:creationId xmlns:p14="http://schemas.microsoft.com/office/powerpoint/2010/main" val="2543509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only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95288" y="274638"/>
            <a:ext cx="6034100" cy="654032"/>
          </a:xfrm>
          <a:prstGeom prst="rect">
            <a:avLst/>
          </a:prstGeom>
        </p:spPr>
        <p:txBody>
          <a:bodyPr lIns="0" tIns="0" rIns="0" bIns="0" anchor="b" anchorCtr="0"/>
          <a:lstStyle>
            <a:lvl1pPr algn="l">
              <a:lnSpc>
                <a:spcPts val="2800"/>
              </a:lnSpc>
              <a:defRPr sz="2800" b="0">
                <a:solidFill>
                  <a:schemeClr val="tx2"/>
                </a:solidFill>
                <a:latin typeface="+mj-lt"/>
                <a:cs typeface="Gill Sans"/>
              </a:defRPr>
            </a:lvl1pPr>
          </a:lstStyle>
          <a:p>
            <a:r>
              <a:rPr lang="en-US" dirty="0" smtClean="0"/>
              <a:t>CLICK TO EDIT MASTER TITLE STYLE</a:t>
            </a:r>
            <a:endParaRPr lang="en-GB" dirty="0"/>
          </a:p>
        </p:txBody>
      </p:sp>
      <p:sp>
        <p:nvSpPr>
          <p:cNvPr id="8" name="Text Placeholder 7"/>
          <p:cNvSpPr>
            <a:spLocks noGrp="1"/>
          </p:cNvSpPr>
          <p:nvPr>
            <p:ph type="body" sz="quarter" idx="10"/>
          </p:nvPr>
        </p:nvSpPr>
        <p:spPr>
          <a:xfrm>
            <a:off x="395287" y="1308101"/>
            <a:ext cx="8353425" cy="4264040"/>
          </a:xfrm>
          <a:prstGeom prst="rect">
            <a:avLst/>
          </a:prstGeom>
        </p:spPr>
        <p:txBody>
          <a:bodyPr lIns="0" tIns="0" rIns="0" bIns="0"/>
          <a:lstStyle>
            <a:lvl1pPr marL="0" indent="0">
              <a:buFontTx/>
              <a:buNone/>
              <a:defRPr sz="2400">
                <a:solidFill>
                  <a:srgbClr val="747678"/>
                </a:solidFill>
                <a:latin typeface="+mn-lt"/>
                <a:cs typeface="Gill Sans"/>
              </a:defRPr>
            </a:lvl1pPr>
            <a:lvl2pPr marL="174625" indent="-174625">
              <a:buClr>
                <a:schemeClr val="accent6"/>
              </a:buClr>
              <a:buFont typeface="Gill Sans MT" pitchFamily="34" charset="0"/>
              <a:buChar char="•"/>
              <a:defRPr sz="2000">
                <a:solidFill>
                  <a:srgbClr val="747678"/>
                </a:solidFill>
                <a:latin typeface="+mn-lt"/>
                <a:cs typeface="Gill Sans"/>
              </a:defRPr>
            </a:lvl2pPr>
            <a:lvl3pPr>
              <a:buNone/>
              <a:defRPr sz="1800">
                <a:latin typeface="Gill Sans MT" pitchFamily="34" charset="0"/>
              </a:defRPr>
            </a:lvl3pPr>
            <a:lvl4pPr>
              <a:defRPr sz="1800">
                <a:latin typeface="Gill Sans MT" pitchFamily="34" charset="0"/>
              </a:defRPr>
            </a:lvl4pPr>
            <a:lvl5pPr>
              <a:defRPr sz="1800">
                <a:latin typeface="Gill Sans MT" pitchFamily="34" charset="0"/>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791574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amp; Pictur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572000" y="1295400"/>
            <a:ext cx="4176713" cy="3962400"/>
          </a:xfrm>
          <a:prstGeom prst="rect">
            <a:avLst/>
          </a:prstGeom>
        </p:spPr>
        <p:txBody>
          <a:bodyPr vert="horz" lIns="0" tIns="0" rIns="0" bIns="0"/>
          <a:lstStyle>
            <a:lvl1pPr>
              <a:buFontTx/>
              <a:buNone/>
              <a:defRPr>
                <a:solidFill>
                  <a:srgbClr val="747678"/>
                </a:solidFill>
                <a:latin typeface="Gill Sans MT" pitchFamily="34" charset="0"/>
              </a:defRPr>
            </a:lvl1pPr>
          </a:lstStyle>
          <a:p>
            <a:endParaRPr lang="en-US" dirty="0"/>
          </a:p>
        </p:txBody>
      </p:sp>
      <p:sp>
        <p:nvSpPr>
          <p:cNvPr id="5" name="Title 5"/>
          <p:cNvSpPr>
            <a:spLocks noGrp="1"/>
          </p:cNvSpPr>
          <p:nvPr>
            <p:ph type="title" hasCustomPrompt="1"/>
          </p:nvPr>
        </p:nvSpPr>
        <p:spPr>
          <a:xfrm>
            <a:off x="395288" y="274638"/>
            <a:ext cx="6034100" cy="654032"/>
          </a:xfrm>
          <a:prstGeom prst="rect">
            <a:avLst/>
          </a:prstGeom>
        </p:spPr>
        <p:txBody>
          <a:bodyPr lIns="0" tIns="0" rIns="0" bIns="0" anchor="b" anchorCtr="0"/>
          <a:lstStyle>
            <a:lvl1pPr algn="l">
              <a:lnSpc>
                <a:spcPts val="2800"/>
              </a:lnSpc>
              <a:defRPr sz="2800" b="0">
                <a:solidFill>
                  <a:schemeClr val="tx2"/>
                </a:solidFill>
                <a:latin typeface="+mj-lt"/>
              </a:defRPr>
            </a:lvl1pPr>
          </a:lstStyle>
          <a:p>
            <a:r>
              <a:rPr lang="en-US" dirty="0" smtClean="0"/>
              <a:t>CLICK TO EDIT MASTER TITLE STYLE</a:t>
            </a:r>
            <a:endParaRPr lang="en-GB" dirty="0"/>
          </a:p>
        </p:txBody>
      </p:sp>
      <p:sp>
        <p:nvSpPr>
          <p:cNvPr id="10" name="Text Placeholder 7"/>
          <p:cNvSpPr>
            <a:spLocks noGrp="1"/>
          </p:cNvSpPr>
          <p:nvPr>
            <p:ph type="body" sz="quarter" idx="11"/>
          </p:nvPr>
        </p:nvSpPr>
        <p:spPr>
          <a:xfrm>
            <a:off x="395287" y="1308101"/>
            <a:ext cx="3960813" cy="4264040"/>
          </a:xfrm>
          <a:prstGeom prst="rect">
            <a:avLst/>
          </a:prstGeom>
        </p:spPr>
        <p:txBody>
          <a:bodyPr lIns="0" tIns="0" rIns="0" bIns="0"/>
          <a:lstStyle>
            <a:lvl1pPr marL="0" indent="0">
              <a:buFontTx/>
              <a:buNone/>
              <a:tabLst/>
              <a:defRPr sz="2400">
                <a:solidFill>
                  <a:srgbClr val="747678"/>
                </a:solidFill>
                <a:latin typeface="+mn-lt"/>
              </a:defRPr>
            </a:lvl1pPr>
            <a:lvl2pPr marL="174625" indent="-174625">
              <a:buClr>
                <a:schemeClr val="accent6"/>
              </a:buClr>
              <a:buFont typeface="Gill Sans MT" pitchFamily="34" charset="0"/>
              <a:buChar char="•"/>
              <a:defRPr sz="2400">
                <a:solidFill>
                  <a:srgbClr val="747678"/>
                </a:solidFill>
                <a:latin typeface="+mn-lt"/>
              </a:defRPr>
            </a:lvl2pPr>
            <a:lvl3pPr>
              <a:defRPr sz="1800">
                <a:latin typeface="Gill Sans MT" pitchFamily="34" charset="0"/>
              </a:defRPr>
            </a:lvl3pPr>
            <a:lvl4pPr>
              <a:defRPr sz="1800">
                <a:latin typeface="Gill Sans MT" pitchFamily="34" charset="0"/>
              </a:defRPr>
            </a:lvl4pPr>
            <a:lvl5pPr>
              <a:defRPr sz="1800">
                <a:latin typeface="Gill Sans MT" pitchFamily="34" charset="0"/>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633461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Generic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95288" y="274638"/>
            <a:ext cx="6034100" cy="654032"/>
          </a:xfrm>
          <a:prstGeom prst="rect">
            <a:avLst/>
          </a:prstGeom>
        </p:spPr>
        <p:txBody>
          <a:bodyPr lIns="0" tIns="0" rIns="0" bIns="0" anchor="b" anchorCtr="0"/>
          <a:lstStyle>
            <a:lvl1pPr algn="l">
              <a:lnSpc>
                <a:spcPts val="2800"/>
              </a:lnSpc>
              <a:defRPr sz="2800" b="0">
                <a:solidFill>
                  <a:schemeClr val="tx2"/>
                </a:solidFill>
                <a:latin typeface="+mj-lt"/>
                <a:cs typeface="Gill Sans"/>
              </a:defRPr>
            </a:lvl1pPr>
          </a:lstStyle>
          <a:p>
            <a:r>
              <a:rPr lang="en-US" dirty="0" smtClean="0"/>
              <a:t>CLICK TO EDIT MASTER TITLE STYLE</a:t>
            </a:r>
            <a:endParaRPr lang="en-GB" dirty="0"/>
          </a:p>
        </p:txBody>
      </p:sp>
    </p:spTree>
    <p:extLst>
      <p:ext uri="{BB962C8B-B14F-4D97-AF65-F5344CB8AC3E}">
        <p14:creationId xmlns:p14="http://schemas.microsoft.com/office/powerpoint/2010/main" val="3365760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95288" y="274638"/>
            <a:ext cx="6034100" cy="654032"/>
          </a:xfrm>
          <a:prstGeom prst="rect">
            <a:avLst/>
          </a:prstGeom>
        </p:spPr>
        <p:txBody>
          <a:bodyPr lIns="0" tIns="0" rIns="0" bIns="0" anchor="b" anchorCtr="0"/>
          <a:lstStyle>
            <a:lvl1pPr algn="l">
              <a:lnSpc>
                <a:spcPts val="2800"/>
              </a:lnSpc>
              <a:defRPr sz="2800" b="0">
                <a:solidFill>
                  <a:schemeClr val="tx2"/>
                </a:solidFill>
                <a:latin typeface="+mj-lt"/>
                <a:cs typeface="Gill Sans"/>
              </a:defRPr>
            </a:lvl1pPr>
          </a:lstStyle>
          <a:p>
            <a:r>
              <a:rPr lang="en-US" dirty="0" smtClean="0"/>
              <a:t>CLICK TO EDIT MASTER TITLE STYLE</a:t>
            </a:r>
            <a:endParaRPr lang="en-GB" dirty="0"/>
          </a:p>
        </p:txBody>
      </p:sp>
      <p:sp>
        <p:nvSpPr>
          <p:cNvPr id="8" name="Text Placeholder 7"/>
          <p:cNvSpPr>
            <a:spLocks noGrp="1"/>
          </p:cNvSpPr>
          <p:nvPr>
            <p:ph type="body" sz="quarter" idx="10"/>
          </p:nvPr>
        </p:nvSpPr>
        <p:spPr>
          <a:xfrm>
            <a:off x="395287" y="1308101"/>
            <a:ext cx="8353425" cy="4264040"/>
          </a:xfrm>
          <a:prstGeom prst="rect">
            <a:avLst/>
          </a:prstGeom>
        </p:spPr>
        <p:txBody>
          <a:bodyPr lIns="0" tIns="0" rIns="0" bIns="0"/>
          <a:lstStyle>
            <a:lvl1pPr marL="0" indent="0">
              <a:buFontTx/>
              <a:buNone/>
              <a:defRPr sz="2400">
                <a:solidFill>
                  <a:srgbClr val="747678"/>
                </a:solidFill>
                <a:latin typeface="+mn-lt"/>
                <a:cs typeface="Gill Sans"/>
              </a:defRPr>
            </a:lvl1pPr>
            <a:lvl2pPr marL="174625" indent="-174625">
              <a:buClr>
                <a:schemeClr val="accent6"/>
              </a:buClr>
              <a:buFont typeface="Gill Sans MT" pitchFamily="34" charset="0"/>
              <a:buChar char="•"/>
              <a:defRPr sz="2000">
                <a:solidFill>
                  <a:srgbClr val="747678"/>
                </a:solidFill>
                <a:latin typeface="+mn-lt"/>
                <a:cs typeface="Gill Sans"/>
              </a:defRPr>
            </a:lvl2pPr>
            <a:lvl3pPr>
              <a:buNone/>
              <a:defRPr sz="1800">
                <a:latin typeface="Gill Sans MT" pitchFamily="34" charset="0"/>
              </a:defRPr>
            </a:lvl3pPr>
            <a:lvl4pPr>
              <a:defRPr sz="1800">
                <a:latin typeface="Gill Sans MT" pitchFamily="34" charset="0"/>
              </a:defRPr>
            </a:lvl4pPr>
            <a:lvl5pPr>
              <a:defRPr sz="1800">
                <a:latin typeface="Gill Sans MT" pitchFamily="34" charset="0"/>
              </a:defRPr>
            </a:lvl5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only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5"/>
          <p:cNvSpPr>
            <a:spLocks noGrp="1"/>
          </p:cNvSpPr>
          <p:nvPr>
            <p:ph type="title" hasCustomPrompt="1"/>
          </p:nvPr>
        </p:nvSpPr>
        <p:spPr>
          <a:xfrm>
            <a:off x="395288" y="274638"/>
            <a:ext cx="6034100" cy="654032"/>
          </a:xfrm>
          <a:prstGeom prst="rect">
            <a:avLst/>
          </a:prstGeom>
        </p:spPr>
        <p:txBody>
          <a:bodyPr lIns="0" tIns="0" rIns="0" bIns="0" anchor="b" anchorCtr="0"/>
          <a:lstStyle>
            <a:lvl1pPr algn="l">
              <a:lnSpc>
                <a:spcPts val="2800"/>
              </a:lnSpc>
              <a:defRPr sz="2800" b="0">
                <a:solidFill>
                  <a:schemeClr val="tx2"/>
                </a:solidFill>
                <a:latin typeface="+mj-lt"/>
                <a:cs typeface="Gill Sans"/>
              </a:defRPr>
            </a:lvl1pPr>
          </a:lstStyle>
          <a:p>
            <a:r>
              <a:rPr lang="en-US" dirty="0" smtClean="0"/>
              <a:t>CLICK TO EDIT MASTER TITLE STYLE</a:t>
            </a:r>
            <a:endParaRPr lang="en-GB" dirty="0"/>
          </a:p>
        </p:txBody>
      </p:sp>
      <p:sp>
        <p:nvSpPr>
          <p:cNvPr id="13" name="Text Placeholder 12"/>
          <p:cNvSpPr>
            <a:spLocks noGrp="1"/>
          </p:cNvSpPr>
          <p:nvPr>
            <p:ph type="body" sz="quarter" idx="10"/>
          </p:nvPr>
        </p:nvSpPr>
        <p:spPr>
          <a:xfrm>
            <a:off x="395288" y="1308100"/>
            <a:ext cx="8353425" cy="4049713"/>
          </a:xfrm>
          <a:prstGeom prst="rect">
            <a:avLst/>
          </a:prstGeom>
        </p:spPr>
        <p:txBody>
          <a:bodyPr lIns="0" tIns="0" rIns="0" bIns="0"/>
          <a:lstStyle>
            <a:lvl1pPr marL="174625" indent="-174625">
              <a:buClr>
                <a:schemeClr val="tx2"/>
              </a:buClr>
              <a:buFont typeface="Gill Sans MT" pitchFamily="34" charset="0"/>
              <a:buChar char="•"/>
              <a:defRPr sz="2400">
                <a:solidFill>
                  <a:srgbClr val="747678"/>
                </a:solidFill>
                <a:latin typeface="+mn-lt"/>
                <a:cs typeface="Gill Sans"/>
              </a:defRPr>
            </a:lvl1pPr>
            <a:lvl2pPr>
              <a:defRPr sz="2000">
                <a:solidFill>
                  <a:srgbClr val="747678"/>
                </a:solidFill>
              </a:defRPr>
            </a:lvl2pPr>
            <a:lvl3pPr>
              <a:defRPr sz="2000" baseline="0">
                <a:solidFill>
                  <a:srgbClr val="747678"/>
                </a:solidFill>
              </a:defRPr>
            </a:lvl3pPr>
            <a:lvl4pPr>
              <a:defRPr baseline="0">
                <a:solidFill>
                  <a:srgbClr val="747678"/>
                </a:solidFill>
              </a:defRPr>
            </a:lvl4pPr>
            <a:lvl5pPr>
              <a:defRPr baseline="0">
                <a:solidFill>
                  <a:srgbClr val="747678"/>
                </a:solidFill>
              </a:defRPr>
            </a:lvl5pPr>
            <a:lvl6pPr>
              <a:defRPr baseline="0">
                <a:solidFill>
                  <a:srgbClr val="747678"/>
                </a:solidFill>
              </a:defRPr>
            </a:lvl6pPr>
          </a:lstStyle>
          <a:p>
            <a:pPr lvl="0"/>
            <a:r>
              <a:rPr lang="en-US" dirty="0" smtClean="0"/>
              <a:t>Click to edit Master text styles</a:t>
            </a:r>
          </a:p>
          <a:p>
            <a:pPr lvl="1"/>
            <a:r>
              <a:rPr lang="en-US" dirty="0" smtClean="0"/>
              <a:t>Add text</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ullet only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395289" y="1308100"/>
            <a:ext cx="3960812" cy="4264041"/>
          </a:xfrm>
          <a:prstGeom prst="rect">
            <a:avLst/>
          </a:prstGeom>
        </p:spPr>
        <p:txBody>
          <a:bodyPr lIns="0" tIns="0" rIns="0" bIns="0"/>
          <a:lstStyle>
            <a:lvl1pPr marL="174625" indent="-174625">
              <a:buClr>
                <a:schemeClr val="tx2"/>
              </a:buClr>
              <a:buFont typeface="Gill Sans MT" pitchFamily="34" charset="0"/>
              <a:buChar char="•"/>
              <a:defRPr sz="2400">
                <a:solidFill>
                  <a:srgbClr val="747678"/>
                </a:solidFill>
                <a:latin typeface="+mn-lt"/>
                <a:cs typeface="Gill Sans"/>
              </a:defRPr>
            </a:lvl1pPr>
            <a:lvl2pPr>
              <a:defRPr sz="2000">
                <a:solidFill>
                  <a:srgbClr val="747678"/>
                </a:solidFill>
              </a:defRPr>
            </a:lvl2pPr>
            <a:lvl3pPr>
              <a:defRPr sz="2000">
                <a:solidFill>
                  <a:srgbClr val="747678"/>
                </a:solidFill>
              </a:defRPr>
            </a:lvl3pPr>
            <a:lvl4pPr>
              <a:defRPr sz="2000">
                <a:solidFill>
                  <a:srgbClr val="747678"/>
                </a:solidFill>
              </a:defRPr>
            </a:lvl4pPr>
            <a:lvl5pPr>
              <a:defRPr sz="2000">
                <a:solidFill>
                  <a:srgbClr val="747678"/>
                </a:solidFill>
              </a:defRPr>
            </a:lvl5pPr>
            <a:lvl6pPr>
              <a:defRPr sz="2000">
                <a:solidFill>
                  <a:srgbClr val="747678"/>
                </a:solidFill>
              </a:defRPr>
            </a:lvl6pPr>
          </a:lstStyle>
          <a:p>
            <a:pPr lvl="0"/>
            <a:r>
              <a:rPr lang="en-US" dirty="0" smtClean="0"/>
              <a:t>Click to edit Master text styles</a:t>
            </a:r>
          </a:p>
          <a:p>
            <a:pPr lvl="1"/>
            <a:r>
              <a:rPr lang="en-US" dirty="0" smtClean="0"/>
              <a:t>Add text</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
        <p:nvSpPr>
          <p:cNvPr id="4" name="Title 5"/>
          <p:cNvSpPr>
            <a:spLocks noGrp="1"/>
          </p:cNvSpPr>
          <p:nvPr>
            <p:ph type="title" hasCustomPrompt="1"/>
          </p:nvPr>
        </p:nvSpPr>
        <p:spPr>
          <a:xfrm>
            <a:off x="395288" y="274638"/>
            <a:ext cx="6034100" cy="654032"/>
          </a:xfrm>
          <a:prstGeom prst="rect">
            <a:avLst/>
          </a:prstGeom>
        </p:spPr>
        <p:txBody>
          <a:bodyPr lIns="0" tIns="0" rIns="0" bIns="0" anchor="b" anchorCtr="0"/>
          <a:lstStyle>
            <a:lvl1pPr algn="l">
              <a:lnSpc>
                <a:spcPts val="2800"/>
              </a:lnSpc>
              <a:defRPr sz="2800" b="0">
                <a:solidFill>
                  <a:schemeClr val="tx2"/>
                </a:solidFill>
                <a:latin typeface="+mj-lt"/>
                <a:cs typeface="Gill Sans"/>
              </a:defRPr>
            </a:lvl1pPr>
          </a:lstStyle>
          <a:p>
            <a:r>
              <a:rPr lang="en-US" dirty="0" smtClean="0"/>
              <a:t>CLICK TO EDIT MASTER TITLE STYLE</a:t>
            </a:r>
            <a:endParaRPr lang="en-GB" dirty="0"/>
          </a:p>
        </p:txBody>
      </p:sp>
      <p:sp>
        <p:nvSpPr>
          <p:cNvPr id="5" name="Picture Placeholder 3"/>
          <p:cNvSpPr>
            <a:spLocks noGrp="1"/>
          </p:cNvSpPr>
          <p:nvPr>
            <p:ph type="pic" sz="quarter" idx="11"/>
          </p:nvPr>
        </p:nvSpPr>
        <p:spPr>
          <a:xfrm>
            <a:off x="4572000" y="1295400"/>
            <a:ext cx="4176713" cy="3962400"/>
          </a:xfrm>
          <a:prstGeom prst="rect">
            <a:avLst/>
          </a:prstGeom>
        </p:spPr>
        <p:txBody>
          <a:bodyPr vert="horz" lIns="0" tIns="0" rIns="0" bIns="0"/>
          <a:lstStyle>
            <a:lvl1pPr>
              <a:buFontTx/>
              <a:buNone/>
              <a:defRPr>
                <a:solidFill>
                  <a:srgbClr val="747678"/>
                </a:solidFill>
                <a:latin typeface="Gill Sans MT" pitchFamily="34" charset="0"/>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Pictur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572000" y="1295400"/>
            <a:ext cx="4176713" cy="3962400"/>
          </a:xfrm>
          <a:prstGeom prst="rect">
            <a:avLst/>
          </a:prstGeom>
        </p:spPr>
        <p:txBody>
          <a:bodyPr vert="horz" lIns="0" tIns="0" rIns="0" bIns="0"/>
          <a:lstStyle>
            <a:lvl1pPr>
              <a:buFontTx/>
              <a:buNone/>
              <a:defRPr>
                <a:solidFill>
                  <a:srgbClr val="747678"/>
                </a:solidFill>
                <a:latin typeface="Gill Sans MT" pitchFamily="34" charset="0"/>
              </a:defRPr>
            </a:lvl1pPr>
          </a:lstStyle>
          <a:p>
            <a:endParaRPr lang="en-US" dirty="0"/>
          </a:p>
        </p:txBody>
      </p:sp>
      <p:sp>
        <p:nvSpPr>
          <p:cNvPr id="5" name="Title 5"/>
          <p:cNvSpPr>
            <a:spLocks noGrp="1"/>
          </p:cNvSpPr>
          <p:nvPr>
            <p:ph type="title" hasCustomPrompt="1"/>
          </p:nvPr>
        </p:nvSpPr>
        <p:spPr>
          <a:xfrm>
            <a:off x="395288" y="274638"/>
            <a:ext cx="6034100" cy="654032"/>
          </a:xfrm>
          <a:prstGeom prst="rect">
            <a:avLst/>
          </a:prstGeom>
        </p:spPr>
        <p:txBody>
          <a:bodyPr lIns="0" tIns="0" rIns="0" bIns="0" anchor="b" anchorCtr="0"/>
          <a:lstStyle>
            <a:lvl1pPr algn="l">
              <a:lnSpc>
                <a:spcPts val="2800"/>
              </a:lnSpc>
              <a:defRPr sz="2800" b="0">
                <a:solidFill>
                  <a:schemeClr val="tx2"/>
                </a:solidFill>
                <a:latin typeface="+mj-lt"/>
              </a:defRPr>
            </a:lvl1pPr>
          </a:lstStyle>
          <a:p>
            <a:r>
              <a:rPr lang="en-US" dirty="0" smtClean="0"/>
              <a:t>CLICK TO EDIT MASTER TITLE STYLE</a:t>
            </a:r>
            <a:endParaRPr lang="en-GB" dirty="0"/>
          </a:p>
        </p:txBody>
      </p:sp>
      <p:sp>
        <p:nvSpPr>
          <p:cNvPr id="10" name="Text Placeholder 7"/>
          <p:cNvSpPr>
            <a:spLocks noGrp="1"/>
          </p:cNvSpPr>
          <p:nvPr>
            <p:ph type="body" sz="quarter" idx="11"/>
          </p:nvPr>
        </p:nvSpPr>
        <p:spPr>
          <a:xfrm>
            <a:off x="395287" y="1308101"/>
            <a:ext cx="3960813" cy="4264040"/>
          </a:xfrm>
          <a:prstGeom prst="rect">
            <a:avLst/>
          </a:prstGeom>
        </p:spPr>
        <p:txBody>
          <a:bodyPr lIns="0" tIns="0" rIns="0" bIns="0"/>
          <a:lstStyle>
            <a:lvl1pPr marL="0" indent="0">
              <a:buFontTx/>
              <a:buNone/>
              <a:tabLst/>
              <a:defRPr sz="2400">
                <a:solidFill>
                  <a:srgbClr val="747678"/>
                </a:solidFill>
                <a:latin typeface="+mn-lt"/>
              </a:defRPr>
            </a:lvl1pPr>
            <a:lvl2pPr marL="174625" indent="-174625">
              <a:buClr>
                <a:schemeClr val="accent6"/>
              </a:buClr>
              <a:buFont typeface="Gill Sans MT" pitchFamily="34" charset="0"/>
              <a:buChar char="•"/>
              <a:defRPr sz="2400">
                <a:solidFill>
                  <a:srgbClr val="747678"/>
                </a:solidFill>
                <a:latin typeface="+mn-lt"/>
              </a:defRPr>
            </a:lvl2pPr>
            <a:lvl3pPr>
              <a:defRPr sz="1800">
                <a:latin typeface="Gill Sans MT" pitchFamily="34" charset="0"/>
              </a:defRPr>
            </a:lvl3pPr>
            <a:lvl4pPr>
              <a:defRPr sz="1800">
                <a:latin typeface="Gill Sans MT" pitchFamily="34" charset="0"/>
              </a:defRPr>
            </a:lvl4pPr>
            <a:lvl5pPr>
              <a:defRPr sz="1800">
                <a:latin typeface="Gill Sans MT" pitchFamily="34" charset="0"/>
              </a:defRPr>
            </a:lvl5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only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Chart Placeholder 7"/>
          <p:cNvSpPr>
            <a:spLocks noGrp="1"/>
          </p:cNvSpPr>
          <p:nvPr>
            <p:ph type="chart" sz="quarter" idx="13" hasCustomPrompt="1"/>
          </p:nvPr>
        </p:nvSpPr>
        <p:spPr>
          <a:xfrm>
            <a:off x="381000" y="1295400"/>
            <a:ext cx="8367713" cy="3962400"/>
          </a:xfrm>
          <a:prstGeom prst="rect">
            <a:avLst/>
          </a:prstGeom>
        </p:spPr>
        <p:txBody>
          <a:bodyPr vert="horz" lIns="0" tIns="0" rIns="0" bIns="0"/>
          <a:lstStyle>
            <a:lvl1pPr>
              <a:buFontTx/>
              <a:buNone/>
              <a:defRPr sz="1800">
                <a:solidFill>
                  <a:srgbClr val="747678"/>
                </a:solidFill>
                <a:latin typeface="Gill Sans MT" pitchFamily="34" charset="0"/>
              </a:defRPr>
            </a:lvl1pPr>
          </a:lstStyle>
          <a:p>
            <a:r>
              <a:rPr lang="en-US" dirty="0" smtClean="0"/>
              <a:t>Insert Chart…</a:t>
            </a:r>
            <a:endParaRPr lang="en-US" dirty="0"/>
          </a:p>
        </p:txBody>
      </p:sp>
      <p:sp>
        <p:nvSpPr>
          <p:cNvPr id="4" name="Title 5"/>
          <p:cNvSpPr>
            <a:spLocks noGrp="1"/>
          </p:cNvSpPr>
          <p:nvPr>
            <p:ph type="title" hasCustomPrompt="1"/>
          </p:nvPr>
        </p:nvSpPr>
        <p:spPr>
          <a:xfrm>
            <a:off x="395288" y="274638"/>
            <a:ext cx="6034100" cy="654032"/>
          </a:xfrm>
          <a:prstGeom prst="rect">
            <a:avLst/>
          </a:prstGeom>
        </p:spPr>
        <p:txBody>
          <a:bodyPr lIns="0" tIns="0" rIns="0" bIns="0" anchor="b" anchorCtr="0"/>
          <a:lstStyle>
            <a:lvl1pPr algn="l">
              <a:lnSpc>
                <a:spcPts val="2800"/>
              </a:lnSpc>
              <a:defRPr sz="2800" b="0">
                <a:solidFill>
                  <a:schemeClr val="tx2"/>
                </a:solidFill>
                <a:latin typeface="+mj-lt"/>
              </a:defRPr>
            </a:lvl1pPr>
          </a:lstStyle>
          <a:p>
            <a:r>
              <a:rPr lang="en-US" dirty="0" smtClean="0"/>
              <a:t>CLICK TO EDIT MASTER TITLE STYLE</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81200" y="3000372"/>
            <a:ext cx="6767513" cy="838200"/>
          </a:xfrm>
          <a:prstGeom prst="rect">
            <a:avLst/>
          </a:prstGeom>
        </p:spPr>
        <p:txBody>
          <a:bodyPr vert="horz" lIns="0" tIns="0" rIns="0" bIns="0" anchor="ctr" anchorCtr="0"/>
          <a:lstStyle>
            <a:lvl1pPr algn="l">
              <a:defRPr b="0" i="0" baseline="0">
                <a:solidFill>
                  <a:schemeClr val="tx2"/>
                </a:solidFill>
                <a:latin typeface="Gill Sans MT" pitchFamily="34" charset="0"/>
                <a:cs typeface="Gill Sans MT" pitchFamily="34" charset="0"/>
              </a:defRPr>
            </a:lvl1pPr>
          </a:lstStyle>
          <a:p>
            <a:r>
              <a:rPr lang="en-GB" dirty="0" smtClean="0"/>
              <a:t>TITLE OF DIVIDER</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theme" Target="../theme/theme2.xml"/><Relationship Id="rId8" Type="http://schemas.openxmlformats.org/officeDocument/2006/relationships/image" Target="../media/image3.jpeg"/><Relationship Id="rId9"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theme" Target="../theme/theme3.xml"/><Relationship Id="rId3"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theme" Target="../theme/theme4.xml"/><Relationship Id="rId6" Type="http://schemas.openxmlformats.org/officeDocument/2006/relationships/image" Target="../media/image5.jpeg"/><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5.xml"/><Relationship Id="rId3" Type="http://schemas.openxmlformats.org/officeDocument/2006/relationships/image" Target="../media/image6.jpeg"/></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6.xml"/><Relationship Id="rId3"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10" name="Picture 9" descr="Janet_Primary_RGB_master.eps"/>
          <p:cNvPicPr>
            <a:picLocks noChangeAspect="1"/>
          </p:cNvPicPr>
          <p:nvPr/>
        </p:nvPicPr>
        <p:blipFill>
          <a:blip r:embed="rId4" cstate="print"/>
          <a:stretch>
            <a:fillRect/>
          </a:stretch>
        </p:blipFill>
        <p:spPr>
          <a:xfrm>
            <a:off x="0" y="228600"/>
            <a:ext cx="2546350" cy="1289568"/>
          </a:xfrm>
          <a:prstGeom prst="rect">
            <a:avLst/>
          </a:prstGeom>
        </p:spPr>
      </p:pic>
    </p:spTree>
  </p:cSld>
  <p:clrMap bg1="lt1" tx1="dk1" bg2="lt2" tx2="dk2" accent1="accent1" accent2="accent2" accent3="accent3" accent4="accent4" accent5="accent5" accent6="accent6" hlink="hlink" folHlink="folHlink"/>
  <p:sldLayoutIdLst>
    <p:sldLayoutId id="214748367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pic>
        <p:nvPicPr>
          <p:cNvPr id="7" name="Picture 6" descr="Janet_Primary_RGB_master.eps"/>
          <p:cNvPicPr>
            <a:picLocks noChangeAspect="1"/>
          </p:cNvPicPr>
          <p:nvPr/>
        </p:nvPicPr>
        <p:blipFill>
          <a:blip r:embed="rId9" cstate="print"/>
          <a:stretch>
            <a:fillRect/>
          </a:stretch>
        </p:blipFill>
        <p:spPr>
          <a:xfrm>
            <a:off x="7391400" y="152400"/>
            <a:ext cx="1600200" cy="810402"/>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677" r:id="rId2"/>
    <p:sldLayoutId id="2147483682" r:id="rId3"/>
    <p:sldLayoutId id="2147483688" r:id="rId4"/>
    <p:sldLayoutId id="2147483680" r:id="rId5"/>
    <p:sldLayoutId id="2147483681"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print">
            <a:alphaModFix amt="20000"/>
          </a:blip>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cstate="prin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8" r:id="rId1"/>
    <p:sldLayoutId id="2147483689" r:id="rId2"/>
    <p:sldLayoutId id="2147483692" r:id="rId3"/>
    <p:sldLayoutId id="2147483693"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33400" y="3581400"/>
            <a:ext cx="5486400" cy="692497"/>
          </a:xfrm>
          <a:prstGeom prst="rect">
            <a:avLst/>
          </a:prstGeom>
          <a:noFill/>
        </p:spPr>
        <p:txBody>
          <a:bodyPr wrap="square" lIns="0" tIns="0" rIns="0" bIns="0" rtlCol="0">
            <a:spAutoFit/>
          </a:bodyPr>
          <a:lstStyle/>
          <a:p>
            <a:r>
              <a:rPr lang="en-US" sz="4500" b="0" i="0" dirty="0" smtClean="0">
                <a:solidFill>
                  <a:schemeClr val="bg1"/>
                </a:solidFill>
                <a:latin typeface="Gill Sans MT" pitchFamily="34" charset="0"/>
                <a:cs typeface="Gill Sans"/>
              </a:rPr>
              <a:t>THANK YOU</a:t>
            </a:r>
          </a:p>
        </p:txBody>
      </p:sp>
      <p:sp>
        <p:nvSpPr>
          <p:cNvPr id="8" name="TextBox 7"/>
          <p:cNvSpPr txBox="1"/>
          <p:nvPr/>
        </p:nvSpPr>
        <p:spPr>
          <a:xfrm>
            <a:off x="533400" y="4495800"/>
            <a:ext cx="4191000" cy="1923604"/>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b="0" i="0" kern="1200" baseline="30000" dirty="0" smtClean="0">
                <a:solidFill>
                  <a:srgbClr val="FFFFFF"/>
                </a:solidFill>
                <a:latin typeface="Gill Sans MT" pitchFamily="34" charset="0"/>
                <a:ea typeface="+mn-ea"/>
                <a:cs typeface="Gill Sans"/>
              </a:rPr>
              <a:t>Janet, Lumen House  </a:t>
            </a:r>
            <a:br>
              <a:rPr lang="en-US" sz="2500" b="0" i="0" kern="1200" baseline="30000" dirty="0" smtClean="0">
                <a:solidFill>
                  <a:srgbClr val="FFFFFF"/>
                </a:solidFill>
                <a:latin typeface="Gill Sans MT" pitchFamily="34" charset="0"/>
                <a:ea typeface="+mn-ea"/>
                <a:cs typeface="Gill Sans"/>
              </a:rPr>
            </a:br>
            <a:r>
              <a:rPr lang="en-US" sz="2500" b="0" i="0" kern="1200" baseline="30000" dirty="0" smtClean="0">
                <a:solidFill>
                  <a:srgbClr val="FFFFFF"/>
                </a:solidFill>
                <a:latin typeface="Gill Sans MT" pitchFamily="34" charset="0"/>
                <a:ea typeface="+mn-ea"/>
                <a:cs typeface="Gill Sans"/>
              </a:rPr>
              <a:t>Library Avenue, Harwell Oxford</a:t>
            </a:r>
            <a:br>
              <a:rPr lang="en-US" sz="2500" b="0" i="0" kern="1200" baseline="30000" dirty="0" smtClean="0">
                <a:solidFill>
                  <a:srgbClr val="FFFFFF"/>
                </a:solidFill>
                <a:latin typeface="Gill Sans MT" pitchFamily="34" charset="0"/>
                <a:ea typeface="+mn-ea"/>
                <a:cs typeface="Gill Sans"/>
              </a:rPr>
            </a:br>
            <a:r>
              <a:rPr lang="en-US" sz="2500" b="0" i="0" kern="1200" baseline="30000" dirty="0" err="1" smtClean="0">
                <a:solidFill>
                  <a:srgbClr val="FFFFFF"/>
                </a:solidFill>
                <a:latin typeface="Gill Sans MT" pitchFamily="34" charset="0"/>
                <a:ea typeface="+mn-ea"/>
                <a:cs typeface="Gill Sans"/>
              </a:rPr>
              <a:t>Didcot</a:t>
            </a:r>
            <a:r>
              <a:rPr lang="en-US" sz="2500" b="0" i="0" kern="1200" baseline="30000" dirty="0" smtClean="0">
                <a:solidFill>
                  <a:srgbClr val="FFFFFF"/>
                </a:solidFill>
                <a:latin typeface="Gill Sans MT" pitchFamily="34" charset="0"/>
                <a:ea typeface="+mn-ea"/>
                <a:cs typeface="Gill Sans"/>
              </a:rPr>
              <a:t>, </a:t>
            </a:r>
            <a:r>
              <a:rPr lang="en-US" sz="2500" b="0" i="0" kern="1200" baseline="30000" dirty="0" err="1" smtClean="0">
                <a:solidFill>
                  <a:srgbClr val="FFFFFF"/>
                </a:solidFill>
                <a:latin typeface="Gill Sans MT" pitchFamily="34" charset="0"/>
                <a:ea typeface="+mn-ea"/>
                <a:cs typeface="Gill Sans"/>
              </a:rPr>
              <a:t>Oxfordshire</a:t>
            </a:r>
            <a:endParaRPr lang="en-US" sz="2500" b="0" i="0" kern="1200" baseline="30000" dirty="0" smtClean="0">
              <a:solidFill>
                <a:srgbClr val="FFFFFF"/>
              </a:solidFill>
              <a:latin typeface="Gill Sans MT" pitchFamily="34" charset="0"/>
              <a:ea typeface="+mn-ea"/>
              <a:cs typeface="Gill San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2500" b="0" i="0" kern="1200" baseline="30000" dirty="0" smtClean="0">
                <a:solidFill>
                  <a:srgbClr val="FFFFFF"/>
                </a:solidFill>
                <a:latin typeface="Gill Sans MT" pitchFamily="34" charset="0"/>
                <a:ea typeface="+mn-ea"/>
                <a:cs typeface="Gill Sans"/>
              </a:rPr>
              <a:t>t:  +44 (0) 1235 822200</a:t>
            </a:r>
          </a:p>
          <a:p>
            <a:pPr marL="0" marR="0" indent="0" algn="l" defTabSz="457200" rtl="0" eaLnBrk="1" fontAlgn="auto" latinLnBrk="0" hangingPunct="1">
              <a:lnSpc>
                <a:spcPct val="100000"/>
              </a:lnSpc>
              <a:spcBef>
                <a:spcPts val="0"/>
              </a:spcBef>
              <a:spcAft>
                <a:spcPts val="0"/>
              </a:spcAft>
              <a:buClrTx/>
              <a:buSzTx/>
              <a:buFontTx/>
              <a:buNone/>
              <a:tabLst/>
              <a:defRPr/>
            </a:pPr>
            <a:r>
              <a:rPr lang="en-US" sz="2500" b="0" i="0" kern="1200" baseline="30000" dirty="0" smtClean="0">
                <a:solidFill>
                  <a:srgbClr val="FFFFFF"/>
                </a:solidFill>
                <a:latin typeface="Gill Sans MT" pitchFamily="34" charset="0"/>
                <a:ea typeface="+mn-ea"/>
                <a:cs typeface="Gill Sans"/>
              </a:rPr>
              <a:t>f:  +44 (0) 1235 822399</a:t>
            </a:r>
          </a:p>
          <a:p>
            <a:pPr marL="0" marR="0" indent="0" algn="l" defTabSz="457200" rtl="0" eaLnBrk="1" fontAlgn="auto" latinLnBrk="0" hangingPunct="1">
              <a:lnSpc>
                <a:spcPct val="100000"/>
              </a:lnSpc>
              <a:spcBef>
                <a:spcPts val="0"/>
              </a:spcBef>
              <a:spcAft>
                <a:spcPts val="0"/>
              </a:spcAft>
              <a:buClrTx/>
              <a:buSzTx/>
              <a:buFontTx/>
              <a:buNone/>
              <a:tabLst/>
              <a:defRPr/>
            </a:pPr>
            <a:r>
              <a:rPr lang="en-US" sz="2500" b="0" i="0" kern="1200" baseline="30000" dirty="0" err="1" smtClean="0">
                <a:solidFill>
                  <a:srgbClr val="FFFFFF"/>
                </a:solidFill>
                <a:latin typeface="Gill Sans MT" pitchFamily="34" charset="0"/>
                <a:ea typeface="+mn-ea"/>
                <a:cs typeface="Gill Sans"/>
              </a:rPr>
              <a:t>e</a:t>
            </a:r>
            <a:r>
              <a:rPr lang="en-US" sz="2500" b="0" i="0" kern="1200" baseline="30000" dirty="0" smtClean="0">
                <a:solidFill>
                  <a:srgbClr val="FFFFFF"/>
                </a:solidFill>
                <a:latin typeface="Gill Sans MT" pitchFamily="34" charset="0"/>
                <a:ea typeface="+mn-ea"/>
                <a:cs typeface="Gill Sans"/>
              </a:rPr>
              <a:t>: </a:t>
            </a:r>
            <a:r>
              <a:rPr lang="en-US" sz="2500" b="0" i="0" kern="1200" baseline="30000" dirty="0" err="1" smtClean="0">
                <a:solidFill>
                  <a:srgbClr val="FFFFFF"/>
                </a:solidFill>
                <a:latin typeface="Gill Sans MT" pitchFamily="34" charset="0"/>
                <a:ea typeface="+mn-ea"/>
                <a:cs typeface="Gill Sans"/>
              </a:rPr>
              <a:t>service@ja.net</a:t>
            </a:r>
            <a:endParaRPr lang="en-US" sz="2500" b="0" i="0" baseline="30000" dirty="0" smtClean="0">
              <a:solidFill>
                <a:srgbClr val="FFFFFF"/>
              </a:solidFill>
              <a:latin typeface="Gill Sans MT" pitchFamily="34" charset="0"/>
              <a:cs typeface="Gill Sans"/>
            </a:endParaRPr>
          </a:p>
          <a:p>
            <a:pPr>
              <a:lnSpc>
                <a:spcPct val="100000"/>
              </a:lnSpc>
            </a:pPr>
            <a:endParaRPr lang="en-US" sz="2500" b="0" i="0" dirty="0">
              <a:latin typeface="Gill Sans MT" pitchFamily="34" charset="0"/>
              <a:cs typeface="Gill Sans"/>
            </a:endParaRPr>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33400" y="3581400"/>
            <a:ext cx="5486400" cy="692497"/>
          </a:xfrm>
          <a:prstGeom prst="rect">
            <a:avLst/>
          </a:prstGeom>
          <a:noFill/>
        </p:spPr>
        <p:txBody>
          <a:bodyPr wrap="square" lIns="0" tIns="0" rIns="0" bIns="0" rtlCol="0">
            <a:spAutoFit/>
          </a:bodyPr>
          <a:lstStyle/>
          <a:p>
            <a:r>
              <a:rPr lang="en-US" sz="4500" b="0" i="0" dirty="0" smtClean="0">
                <a:solidFill>
                  <a:schemeClr val="accent6"/>
                </a:solidFill>
                <a:latin typeface="Gill Sans MT" pitchFamily="34" charset="0"/>
                <a:cs typeface="Gill Sans"/>
              </a:rPr>
              <a:t>THANK YOU</a:t>
            </a: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5" Type="http://schemas.openxmlformats.org/officeDocument/2006/relationships/image" Target="../media/image15.pn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jpeg"/><Relationship Id="rId9" Type="http://schemas.openxmlformats.org/officeDocument/2006/relationships/image" Target="../media/image19.png"/><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image" Target="../media/image18.jpeg"/><Relationship Id="rId8" Type="http://schemas.openxmlformats.org/officeDocument/2006/relationships/image" Target="../media/image25.jpeg"/><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5993"/>
            <a:ext cx="5847184" cy="2209808"/>
          </a:xfrm>
        </p:spPr>
        <p:txBody>
          <a:bodyPr/>
          <a:lstStyle/>
          <a:p>
            <a:r>
              <a:rPr lang="en-US" dirty="0" smtClean="0"/>
              <a:t>Overview of Janet6 &amp; the e-</a:t>
            </a:r>
            <a:r>
              <a:rPr lang="en-US" dirty="0" smtClean="0"/>
              <a:t>Infrastructure initiative</a:t>
            </a:r>
            <a:br>
              <a:rPr lang="en-US" dirty="0" smtClean="0"/>
            </a:br>
            <a:r>
              <a:rPr lang="en-US" dirty="0" smtClean="0"/>
              <a:t>Jeremy </a:t>
            </a:r>
            <a:r>
              <a:rPr lang="en-US" dirty="0" smtClean="0"/>
              <a:t>Sharp</a:t>
            </a:r>
            <a:endParaRPr lang="en-US" sz="2400" dirty="0"/>
          </a:p>
        </p:txBody>
      </p:sp>
      <p:sp>
        <p:nvSpPr>
          <p:cNvPr id="3" name="Subtitle 2"/>
          <p:cNvSpPr>
            <a:spLocks noGrp="1"/>
          </p:cNvSpPr>
          <p:nvPr>
            <p:ph type="subTitle" idx="1"/>
          </p:nvPr>
        </p:nvSpPr>
        <p:spPr>
          <a:xfrm>
            <a:off x="363488" y="5085184"/>
            <a:ext cx="5432648" cy="445367"/>
          </a:xfrm>
        </p:spPr>
        <p:txBody>
          <a:bodyPr/>
          <a:lstStyle/>
          <a:p>
            <a:r>
              <a:rPr lang="en-US" sz="2400" dirty="0" smtClean="0"/>
              <a:t>World class research – world class network</a:t>
            </a:r>
          </a:p>
          <a:p>
            <a:r>
              <a:rPr lang="en-US" sz="2400" dirty="0" smtClean="0"/>
              <a:t>The Royal Society, London</a:t>
            </a:r>
            <a:endParaRPr lang="en-US" sz="2400" dirty="0"/>
          </a:p>
        </p:txBody>
      </p:sp>
    </p:spTree>
    <p:extLst>
      <p:ext uri="{BB962C8B-B14F-4D97-AF65-F5344CB8AC3E}">
        <p14:creationId xmlns:p14="http://schemas.microsoft.com/office/powerpoint/2010/main" val="37695469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274638"/>
            <a:ext cx="7705104" cy="654032"/>
          </a:xfrm>
        </p:spPr>
        <p:txBody>
          <a:bodyPr/>
          <a:lstStyle/>
          <a:p>
            <a:r>
              <a:rPr lang="en-GB" dirty="0">
                <a:ea typeface="45 Helvetica Light"/>
              </a:rPr>
              <a:t>Scope and objectives of the Janet6 programme</a:t>
            </a:r>
            <a:endParaRPr lang="en-US" dirty="0"/>
          </a:p>
        </p:txBody>
      </p:sp>
      <p:sp>
        <p:nvSpPr>
          <p:cNvPr id="3" name="Text Placeholder 2"/>
          <p:cNvSpPr>
            <a:spLocks noGrp="1"/>
          </p:cNvSpPr>
          <p:nvPr>
            <p:ph type="body" sz="quarter" idx="10"/>
          </p:nvPr>
        </p:nvSpPr>
        <p:spPr/>
        <p:txBody>
          <a:bodyPr/>
          <a:lstStyle/>
          <a:p>
            <a:r>
              <a:rPr lang="en-GB" dirty="0" smtClean="0">
                <a:solidFill>
                  <a:srgbClr val="595959"/>
                </a:solidFill>
                <a:latin typeface="35 Helvetica Thin" charset="0"/>
              </a:rPr>
              <a:t>Janet6 scope</a:t>
            </a:r>
          </a:p>
          <a:p>
            <a:pPr lvl="1">
              <a:buFont typeface="Arial" charset="0"/>
              <a:buChar char="•"/>
            </a:pPr>
            <a:r>
              <a:rPr lang="en-GB" dirty="0" smtClean="0">
                <a:solidFill>
                  <a:srgbClr val="595959"/>
                </a:solidFill>
                <a:latin typeface="35 Helvetica Thin" charset="0"/>
                <a:ea typeface="35 Helvetica Thin" charset="0"/>
                <a:cs typeface="35 Helvetica Thin" charset="0"/>
              </a:rPr>
              <a:t>“The scope of the JANET6 programme is the replacement of the present contract for the JANET backbone with new arrangements that will remain fit for purpose for a minimum of five years from this time;</a:t>
            </a:r>
            <a:r>
              <a:rPr lang="en-GB" dirty="0">
                <a:solidFill>
                  <a:srgbClr val="595959"/>
                </a:solidFill>
                <a:latin typeface="35 Helvetica Thin" charset="0"/>
                <a:ea typeface="35 Helvetica Thin" charset="0"/>
                <a:cs typeface="35 Helvetica Thin" charset="0"/>
              </a:rPr>
              <a:t> </a:t>
            </a:r>
            <a:r>
              <a:rPr lang="en-GB" dirty="0" smtClean="0">
                <a:solidFill>
                  <a:srgbClr val="595959"/>
                </a:solidFill>
                <a:latin typeface="35 Helvetica Thin" charset="0"/>
                <a:ea typeface="35 Helvetica Thin" charset="0"/>
                <a:cs typeface="35 Helvetica Thin" charset="0"/>
              </a:rPr>
              <a:t>and the upgrading of regional networks connected to the backbone.”</a:t>
            </a:r>
          </a:p>
          <a:p>
            <a:pPr>
              <a:buFont typeface="Arial" charset="0"/>
              <a:buChar char="•"/>
            </a:pPr>
            <a:r>
              <a:rPr lang="en-GB" dirty="0" smtClean="0">
                <a:solidFill>
                  <a:srgbClr val="595959"/>
                </a:solidFill>
                <a:latin typeface="35 Helvetica Thin" charset="0"/>
                <a:ea typeface="35 Helvetica Thin" charset="0"/>
                <a:cs typeface="35 Helvetica Thin" charset="0"/>
              </a:rPr>
              <a:t>Janet6 objectives</a:t>
            </a:r>
            <a:r>
              <a:rPr lang="en-GB" dirty="0">
                <a:solidFill>
                  <a:srgbClr val="595959"/>
                </a:solidFill>
                <a:latin typeface="35 Helvetica Thin" charset="0"/>
                <a:ea typeface="35 Helvetica Thin" charset="0"/>
                <a:cs typeface="35 Helvetica Thin" charset="0"/>
              </a:rPr>
              <a:t>:</a:t>
            </a:r>
          </a:p>
          <a:p>
            <a:pPr marL="719138" lvl="2" indent="-274638">
              <a:buFont typeface="Arial" charset="0"/>
              <a:buChar char="•"/>
            </a:pPr>
            <a:r>
              <a:rPr lang="en-GB" dirty="0">
                <a:solidFill>
                  <a:srgbClr val="595959"/>
                </a:solidFill>
                <a:latin typeface="35 Helvetica Thin" charset="0"/>
                <a:ea typeface="35 Helvetica Thin" charset="0"/>
                <a:cs typeface="35 Helvetica Thin" charset="0"/>
              </a:rPr>
              <a:t>a highly reliable network</a:t>
            </a:r>
          </a:p>
          <a:p>
            <a:pPr marL="719138" lvl="2" indent="-274638">
              <a:buFont typeface="Arial" charset="0"/>
              <a:buChar char="•"/>
            </a:pPr>
            <a:r>
              <a:rPr lang="en-GB" dirty="0">
                <a:solidFill>
                  <a:srgbClr val="595959"/>
                </a:solidFill>
                <a:latin typeface="35 Helvetica Thin" charset="0"/>
                <a:ea typeface="35 Helvetica Thin" charset="0"/>
                <a:cs typeface="35 Helvetica Thin" charset="0"/>
              </a:rPr>
              <a:t>flexible in meeting future demand</a:t>
            </a:r>
          </a:p>
          <a:p>
            <a:pPr marL="719138" lvl="2" indent="-274638">
              <a:buFont typeface="Arial" charset="0"/>
              <a:buChar char="•"/>
            </a:pPr>
            <a:r>
              <a:rPr lang="en-GB" dirty="0">
                <a:solidFill>
                  <a:srgbClr val="595959"/>
                </a:solidFill>
                <a:latin typeface="35 Helvetica Thin" charset="0"/>
                <a:ea typeface="35 Helvetica Thin" charset="0"/>
                <a:cs typeface="35 Helvetica Thin" charset="0"/>
              </a:rPr>
              <a:t>more agile in dealing with change</a:t>
            </a:r>
          </a:p>
          <a:p>
            <a:pPr marL="719138" lvl="2" indent="-274638">
              <a:buFont typeface="Arial" charset="0"/>
              <a:buChar char="•"/>
            </a:pPr>
            <a:r>
              <a:rPr lang="en-GB" dirty="0">
                <a:solidFill>
                  <a:srgbClr val="595959"/>
                </a:solidFill>
                <a:latin typeface="35 Helvetica Thin" charset="0"/>
                <a:ea typeface="35 Helvetica Thin" charset="0"/>
                <a:cs typeface="35 Helvetica Thin" charset="0"/>
              </a:rPr>
              <a:t>increased range of partnerships and collaboration</a:t>
            </a:r>
          </a:p>
          <a:p>
            <a:pPr marL="719138" lvl="2" indent="-274638">
              <a:buFont typeface="Arial" charset="0"/>
              <a:buChar char="•"/>
            </a:pPr>
            <a:r>
              <a:rPr lang="en-GB" dirty="0">
                <a:solidFill>
                  <a:srgbClr val="595959"/>
                </a:solidFill>
                <a:latin typeface="35 Helvetica Thin" charset="0"/>
                <a:ea typeface="35 Helvetica Thin" charset="0"/>
                <a:cs typeface="35 Helvetica Thin" charset="0"/>
              </a:rPr>
              <a:t>increased level of cost control</a:t>
            </a:r>
          </a:p>
          <a:p>
            <a:endParaRPr lang="en-US" dirty="0"/>
          </a:p>
        </p:txBody>
      </p:sp>
    </p:spTree>
    <p:extLst>
      <p:ext uri="{BB962C8B-B14F-4D97-AF65-F5344CB8AC3E}">
        <p14:creationId xmlns:p14="http://schemas.microsoft.com/office/powerpoint/2010/main" val="1289841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514" y="88901"/>
            <a:ext cx="7057032" cy="654032"/>
          </a:xfrm>
        </p:spPr>
        <p:txBody>
          <a:bodyPr/>
          <a:lstStyle/>
          <a:p>
            <a:r>
              <a:rPr lang="en-US" dirty="0" smtClean="0"/>
              <a:t>Janet6 research requirements – </a:t>
            </a:r>
            <a:r>
              <a:rPr lang="en-US" dirty="0" err="1" smtClean="0"/>
              <a:t>Chichley</a:t>
            </a:r>
            <a:r>
              <a:rPr lang="en-US" dirty="0" smtClean="0"/>
              <a:t>, 2010</a:t>
            </a:r>
            <a:endParaRPr lang="en-US" dirty="0"/>
          </a:p>
        </p:txBody>
      </p:sp>
      <p:pic>
        <p:nvPicPr>
          <p:cNvPr id="3" name="Picture 3" descr="Research Worksh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28688"/>
            <a:ext cx="9144000" cy="549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14459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GB" dirty="0">
                <a:latin typeface="Gill Sans MT" charset="0"/>
                <a:ea typeface="ＭＳ Ｐゴシック" charset="0"/>
                <a:cs typeface="Gill Sans" charset="0"/>
              </a:rPr>
              <a:t>Requirements </a:t>
            </a:r>
            <a:r>
              <a:rPr lang="en-GB" dirty="0" smtClean="0">
                <a:latin typeface="Gill Sans MT" charset="0"/>
                <a:ea typeface="ＭＳ Ｐゴシック" charset="0"/>
                <a:cs typeface="Gill Sans" charset="0"/>
              </a:rPr>
              <a:t>gathering</a:t>
            </a:r>
            <a:endParaRPr lang="en-GB" dirty="0">
              <a:latin typeface="Gill Sans MT" charset="0"/>
              <a:ea typeface="ＭＳ Ｐゴシック" charset="0"/>
              <a:cs typeface="Gill Sans" charset="0"/>
            </a:endParaRPr>
          </a:p>
        </p:txBody>
      </p:sp>
      <p:sp>
        <p:nvSpPr>
          <p:cNvPr id="3" name="Text Placeholder 2"/>
          <p:cNvSpPr>
            <a:spLocks noGrp="1"/>
          </p:cNvSpPr>
          <p:nvPr>
            <p:ph type="body" sz="quarter" idx="10"/>
          </p:nvPr>
        </p:nvSpPr>
        <p:spPr/>
        <p:txBody>
          <a:bodyPr/>
          <a:lstStyle/>
          <a:p>
            <a:pPr>
              <a:spcBef>
                <a:spcPts val="600"/>
              </a:spcBef>
              <a:spcAft>
                <a:spcPts val="600"/>
              </a:spcAft>
              <a:defRPr/>
            </a:pPr>
            <a:r>
              <a:rPr lang="en-GB" dirty="0" smtClean="0">
                <a:solidFill>
                  <a:schemeClr val="bg1"/>
                </a:solidFill>
                <a:latin typeface="Helvetica"/>
                <a:cs typeface="Helvetica"/>
              </a:rPr>
              <a:t>Bandwidth, bandwidth, bandwidth...</a:t>
            </a:r>
          </a:p>
          <a:p>
            <a:pPr marL="357188" indent="355600">
              <a:spcBef>
                <a:spcPts val="600"/>
              </a:spcBef>
              <a:spcAft>
                <a:spcPts val="600"/>
              </a:spcAft>
              <a:buFont typeface="Arial" pitchFamily="34" charset="0"/>
              <a:buChar char="•"/>
              <a:defRPr/>
            </a:pPr>
            <a:r>
              <a:rPr lang="en-GB" sz="2000" dirty="0" smtClean="0">
                <a:solidFill>
                  <a:schemeClr val="bg1"/>
                </a:solidFill>
                <a:latin typeface="Helvetica"/>
                <a:cs typeface="Helvetica"/>
              </a:rPr>
              <a:t>Flexibility</a:t>
            </a:r>
          </a:p>
          <a:p>
            <a:pPr marL="357188" indent="355600">
              <a:spcBef>
                <a:spcPts val="600"/>
              </a:spcBef>
              <a:spcAft>
                <a:spcPts val="600"/>
              </a:spcAft>
              <a:buFont typeface="Arial" pitchFamily="34" charset="0"/>
              <a:buChar char="•"/>
              <a:defRPr/>
            </a:pPr>
            <a:r>
              <a:rPr lang="en-GB" sz="2000" dirty="0" smtClean="0">
                <a:solidFill>
                  <a:schemeClr val="bg1"/>
                </a:solidFill>
                <a:latin typeface="Helvetica"/>
                <a:cs typeface="Helvetica"/>
              </a:rPr>
              <a:t>Agility</a:t>
            </a:r>
          </a:p>
          <a:p>
            <a:pPr marL="357188" indent="355600">
              <a:spcBef>
                <a:spcPts val="600"/>
              </a:spcBef>
              <a:spcAft>
                <a:spcPts val="600"/>
              </a:spcAft>
              <a:buFont typeface="Arial" pitchFamily="34" charset="0"/>
              <a:buChar char="•"/>
              <a:defRPr/>
            </a:pPr>
            <a:r>
              <a:rPr lang="en-GB" sz="2000" b="1" dirty="0" smtClean="0">
                <a:solidFill>
                  <a:schemeClr val="bg1"/>
                </a:solidFill>
                <a:latin typeface="Helvetica"/>
                <a:cs typeface="Helvetica"/>
              </a:rPr>
              <a:t>Cost control</a:t>
            </a:r>
          </a:p>
          <a:p>
            <a:pPr>
              <a:spcBef>
                <a:spcPts val="600"/>
              </a:spcBef>
              <a:spcAft>
                <a:spcPts val="600"/>
              </a:spcAft>
              <a:defRPr/>
            </a:pPr>
            <a:r>
              <a:rPr lang="en-GB" dirty="0" smtClean="0">
                <a:solidFill>
                  <a:schemeClr val="bg1"/>
                </a:solidFill>
                <a:latin typeface="Helvetica"/>
                <a:cs typeface="Helvetica"/>
              </a:rPr>
              <a:t>Service delivery</a:t>
            </a:r>
          </a:p>
          <a:p>
            <a:pPr marL="712788" indent="-355600">
              <a:spcBef>
                <a:spcPts val="600"/>
              </a:spcBef>
              <a:spcAft>
                <a:spcPts val="600"/>
              </a:spcAft>
              <a:buFont typeface="Arial" pitchFamily="34" charset="0"/>
              <a:buChar char="•"/>
              <a:defRPr/>
            </a:pPr>
            <a:r>
              <a:rPr lang="en-GB" sz="2000" dirty="0" smtClean="0">
                <a:solidFill>
                  <a:schemeClr val="bg1"/>
                </a:solidFill>
                <a:latin typeface="Helvetica"/>
                <a:cs typeface="Helvetica"/>
              </a:rPr>
              <a:t>Delivery of third-party services</a:t>
            </a:r>
          </a:p>
          <a:p>
            <a:pPr marL="712788" indent="-355600">
              <a:spcBef>
                <a:spcPts val="600"/>
              </a:spcBef>
              <a:spcAft>
                <a:spcPts val="600"/>
              </a:spcAft>
              <a:buFont typeface="Arial" pitchFamily="34" charset="0"/>
              <a:buChar char="•"/>
              <a:defRPr/>
            </a:pPr>
            <a:r>
              <a:rPr lang="en-GB" sz="2000" dirty="0" smtClean="0">
                <a:solidFill>
                  <a:schemeClr val="bg1"/>
                </a:solidFill>
                <a:latin typeface="Helvetica"/>
                <a:cs typeface="Helvetica"/>
              </a:rPr>
              <a:t>Cloud services</a:t>
            </a:r>
          </a:p>
          <a:p>
            <a:pPr marL="712788" indent="-355600">
              <a:spcBef>
                <a:spcPts val="600"/>
              </a:spcBef>
              <a:spcAft>
                <a:spcPts val="600"/>
              </a:spcAft>
              <a:buFont typeface="Arial" pitchFamily="34" charset="0"/>
              <a:buChar char="•"/>
              <a:defRPr/>
            </a:pPr>
            <a:r>
              <a:rPr lang="en-GB" sz="2000" b="1" dirty="0" smtClean="0">
                <a:solidFill>
                  <a:schemeClr val="bg1"/>
                </a:solidFill>
                <a:latin typeface="Helvetica"/>
                <a:cs typeface="Helvetica"/>
              </a:rPr>
              <a:t>Reliability and resilience</a:t>
            </a:r>
          </a:p>
        </p:txBody>
      </p:sp>
      <p:pic>
        <p:nvPicPr>
          <p:cNvPr id="614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58955">
            <a:off x="6108700" y="1449388"/>
            <a:ext cx="2346325"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97656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GB" dirty="0">
                <a:latin typeface="Gill Sans MT" charset="0"/>
                <a:ea typeface="ＭＳ Ｐゴシック" charset="0"/>
                <a:cs typeface="Gill Sans" charset="0"/>
              </a:rPr>
              <a:t>Requirements </a:t>
            </a:r>
            <a:r>
              <a:rPr lang="en-GB" dirty="0" smtClean="0">
                <a:latin typeface="Gill Sans MT" charset="0"/>
                <a:ea typeface="ＭＳ Ｐゴシック" charset="0"/>
                <a:cs typeface="Gill Sans" charset="0"/>
              </a:rPr>
              <a:t>gathering</a:t>
            </a:r>
            <a:endParaRPr lang="en-GB" dirty="0">
              <a:latin typeface="Gill Sans MT" charset="0"/>
              <a:ea typeface="ＭＳ Ｐゴシック" charset="0"/>
              <a:cs typeface="Gill Sans" charset="0"/>
            </a:endParaRPr>
          </a:p>
        </p:txBody>
      </p:sp>
      <p:sp>
        <p:nvSpPr>
          <p:cNvPr id="3" name="Text Placeholder 2"/>
          <p:cNvSpPr>
            <a:spLocks noGrp="1"/>
          </p:cNvSpPr>
          <p:nvPr>
            <p:ph type="body" sz="quarter" idx="10"/>
          </p:nvPr>
        </p:nvSpPr>
        <p:spPr>
          <a:xfrm>
            <a:off x="395288" y="1308100"/>
            <a:ext cx="8353425" cy="4353148"/>
          </a:xfrm>
        </p:spPr>
        <p:txBody>
          <a:bodyPr/>
          <a:lstStyle/>
          <a:p>
            <a:pPr>
              <a:spcBef>
                <a:spcPts val="600"/>
              </a:spcBef>
              <a:spcAft>
                <a:spcPts val="600"/>
              </a:spcAft>
              <a:defRPr/>
            </a:pPr>
            <a:r>
              <a:rPr lang="en-GB" dirty="0" smtClean="0">
                <a:solidFill>
                  <a:schemeClr val="bg1"/>
                </a:solidFill>
                <a:latin typeface="Helvetica"/>
                <a:cs typeface="Helvetica"/>
              </a:rPr>
              <a:t>Partnerships</a:t>
            </a:r>
          </a:p>
          <a:p>
            <a:pPr marL="357188" indent="357188">
              <a:spcBef>
                <a:spcPts val="600"/>
              </a:spcBef>
              <a:spcAft>
                <a:spcPts val="600"/>
              </a:spcAft>
              <a:buFont typeface="Arial" pitchFamily="34" charset="0"/>
              <a:buChar char="•"/>
              <a:defRPr/>
            </a:pPr>
            <a:r>
              <a:rPr lang="en-GB" sz="2000" dirty="0" smtClean="0">
                <a:solidFill>
                  <a:schemeClr val="bg1"/>
                </a:solidFill>
                <a:latin typeface="Helvetica"/>
                <a:cs typeface="Helvetica"/>
              </a:rPr>
              <a:t>Public/public and public/private</a:t>
            </a:r>
          </a:p>
          <a:p>
            <a:pPr marL="357188" indent="357188">
              <a:spcBef>
                <a:spcPts val="600"/>
              </a:spcBef>
              <a:spcAft>
                <a:spcPts val="600"/>
              </a:spcAft>
              <a:buFont typeface="Arial" pitchFamily="34" charset="0"/>
              <a:buChar char="•"/>
              <a:defRPr/>
            </a:pPr>
            <a:r>
              <a:rPr lang="en-GB" sz="2000" dirty="0" smtClean="0">
                <a:solidFill>
                  <a:schemeClr val="bg1"/>
                </a:solidFill>
                <a:latin typeface="Helvetica"/>
                <a:cs typeface="Helvetica"/>
              </a:rPr>
              <a:t>Information assurance</a:t>
            </a:r>
          </a:p>
          <a:p>
            <a:pPr>
              <a:spcBef>
                <a:spcPts val="600"/>
              </a:spcBef>
              <a:spcAft>
                <a:spcPts val="600"/>
              </a:spcAft>
              <a:defRPr/>
            </a:pPr>
            <a:r>
              <a:rPr lang="en-GB" dirty="0" smtClean="0">
                <a:solidFill>
                  <a:schemeClr val="bg1"/>
                </a:solidFill>
                <a:latin typeface="Helvetica"/>
                <a:cs typeface="Helvetica"/>
              </a:rPr>
              <a:t>Off-net</a:t>
            </a:r>
          </a:p>
          <a:p>
            <a:pPr marL="714375" indent="-357188">
              <a:spcBef>
                <a:spcPts val="600"/>
              </a:spcBef>
              <a:spcAft>
                <a:spcPts val="600"/>
              </a:spcAft>
              <a:buFont typeface="Arial" pitchFamily="34" charset="0"/>
              <a:buChar char="•"/>
              <a:defRPr/>
            </a:pPr>
            <a:r>
              <a:rPr lang="en-GB" sz="2000" dirty="0" smtClean="0">
                <a:solidFill>
                  <a:schemeClr val="bg1"/>
                </a:solidFill>
                <a:latin typeface="Helvetica"/>
                <a:cs typeface="Helvetica"/>
              </a:rPr>
              <a:t>Anytime, anywhere access</a:t>
            </a:r>
          </a:p>
          <a:p>
            <a:pPr marL="714375" indent="-357188">
              <a:spcBef>
                <a:spcPts val="600"/>
              </a:spcBef>
              <a:spcAft>
                <a:spcPts val="600"/>
              </a:spcAft>
              <a:buFont typeface="Arial" pitchFamily="34" charset="0"/>
              <a:buChar char="•"/>
              <a:defRPr/>
            </a:pPr>
            <a:r>
              <a:rPr lang="en-GB" sz="2000" dirty="0" smtClean="0">
                <a:solidFill>
                  <a:schemeClr val="bg1"/>
                </a:solidFill>
                <a:latin typeface="Helvetica"/>
                <a:cs typeface="Helvetica"/>
              </a:rPr>
              <a:t>Internationalisation of education</a:t>
            </a:r>
          </a:p>
          <a:p>
            <a:pPr>
              <a:spcBef>
                <a:spcPts val="600"/>
              </a:spcBef>
              <a:spcAft>
                <a:spcPts val="600"/>
              </a:spcAft>
              <a:defRPr/>
            </a:pPr>
            <a:r>
              <a:rPr lang="en-GB" dirty="0" smtClean="0">
                <a:solidFill>
                  <a:schemeClr val="bg1"/>
                </a:solidFill>
                <a:latin typeface="Helvetica"/>
                <a:cs typeface="Helvetica"/>
              </a:rPr>
              <a:t>Management of costs</a:t>
            </a:r>
          </a:p>
          <a:p>
            <a:pPr marL="714375" indent="-357188">
              <a:spcBef>
                <a:spcPts val="600"/>
              </a:spcBef>
              <a:spcAft>
                <a:spcPts val="600"/>
              </a:spcAft>
              <a:buFont typeface="Arial" pitchFamily="34" charset="0"/>
              <a:buChar char="•"/>
              <a:defRPr/>
            </a:pPr>
            <a:r>
              <a:rPr lang="en-GB" sz="2000" dirty="0" smtClean="0">
                <a:solidFill>
                  <a:schemeClr val="bg1"/>
                </a:solidFill>
                <a:latin typeface="Helvetica"/>
                <a:cs typeface="Helvetica"/>
              </a:rPr>
              <a:t>Funding environment</a:t>
            </a:r>
          </a:p>
          <a:p>
            <a:pPr marL="714375" indent="-357188">
              <a:spcBef>
                <a:spcPts val="600"/>
              </a:spcBef>
              <a:spcAft>
                <a:spcPts val="600"/>
              </a:spcAft>
              <a:buFont typeface="Arial" pitchFamily="34" charset="0"/>
              <a:buChar char="•"/>
              <a:defRPr/>
            </a:pPr>
            <a:r>
              <a:rPr lang="en-GB" sz="2000" dirty="0" smtClean="0">
                <a:solidFill>
                  <a:schemeClr val="bg1"/>
                </a:solidFill>
                <a:latin typeface="Helvetica"/>
                <a:cs typeface="Helvetica"/>
              </a:rPr>
              <a:t>Costs of change</a:t>
            </a:r>
          </a:p>
          <a:p>
            <a:pPr marL="714375" indent="-714375">
              <a:spcBef>
                <a:spcPts val="600"/>
              </a:spcBef>
              <a:spcAft>
                <a:spcPts val="600"/>
              </a:spcAft>
              <a:defRPr/>
            </a:pPr>
            <a:endParaRPr lang="en-GB" dirty="0" smtClean="0">
              <a:cs typeface="+mn-cs"/>
            </a:endParaRPr>
          </a:p>
          <a:p>
            <a:pPr marL="357188" indent="-357188">
              <a:spcBef>
                <a:spcPts val="600"/>
              </a:spcBef>
              <a:spcAft>
                <a:spcPts val="600"/>
              </a:spcAft>
              <a:defRPr/>
            </a:pPr>
            <a:endParaRPr lang="en-GB" dirty="0" smtClean="0">
              <a:cs typeface="+mn-cs"/>
            </a:endParaRPr>
          </a:p>
        </p:txBody>
      </p:sp>
      <p:pic>
        <p:nvPicPr>
          <p:cNvPr id="717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58955">
            <a:off x="6108700" y="1449388"/>
            <a:ext cx="2346325"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30101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requirements to services</a:t>
            </a:r>
            <a:endParaRPr lang="en-US" dirty="0"/>
          </a:p>
        </p:txBody>
      </p:sp>
      <p:sp>
        <p:nvSpPr>
          <p:cNvPr id="3" name="Text Placeholder 2"/>
          <p:cNvSpPr>
            <a:spLocks noGrp="1"/>
          </p:cNvSpPr>
          <p:nvPr>
            <p:ph type="body" sz="quarter" idx="10"/>
          </p:nvPr>
        </p:nvSpPr>
        <p:spPr/>
        <p:txBody>
          <a:bodyPr/>
          <a:lstStyle/>
          <a:p>
            <a:r>
              <a:rPr lang="en-US" dirty="0" smtClean="0">
                <a:solidFill>
                  <a:schemeClr val="bg1"/>
                </a:solidFill>
                <a:latin typeface="Helvetica"/>
                <a:cs typeface="Helvetica"/>
              </a:rPr>
              <a:t>Capacity</a:t>
            </a:r>
          </a:p>
          <a:p>
            <a:pPr lvl="1"/>
            <a:r>
              <a:rPr lang="en-US" dirty="0" smtClean="0">
                <a:solidFill>
                  <a:schemeClr val="bg1"/>
                </a:solidFill>
                <a:latin typeface="Helvetica"/>
                <a:cs typeface="Helvetica"/>
              </a:rPr>
              <a:t>Exponential growth continues</a:t>
            </a:r>
          </a:p>
          <a:p>
            <a:pPr lvl="2"/>
            <a:r>
              <a:rPr lang="en-US" dirty="0" smtClean="0">
                <a:solidFill>
                  <a:schemeClr val="bg1"/>
                </a:solidFill>
                <a:latin typeface="Helvetica"/>
                <a:cs typeface="Helvetica"/>
              </a:rPr>
              <a:t>‘Commodity’ IP networking</a:t>
            </a:r>
          </a:p>
          <a:p>
            <a:pPr lvl="2"/>
            <a:r>
              <a:rPr lang="en-US" dirty="0" smtClean="0">
                <a:solidFill>
                  <a:schemeClr val="bg1"/>
                </a:solidFill>
                <a:latin typeface="Helvetica"/>
                <a:cs typeface="Helvetica"/>
              </a:rPr>
              <a:t>R&amp;E requirements</a:t>
            </a:r>
          </a:p>
          <a:p>
            <a:pPr lvl="1"/>
            <a:r>
              <a:rPr lang="en-US" dirty="0" smtClean="0">
                <a:solidFill>
                  <a:schemeClr val="bg1"/>
                </a:solidFill>
                <a:latin typeface="Helvetica"/>
                <a:cs typeface="Helvetica"/>
              </a:rPr>
              <a:t>Must be able to scale the network</a:t>
            </a:r>
          </a:p>
          <a:p>
            <a:pPr lvl="2"/>
            <a:r>
              <a:rPr lang="en-US" dirty="0" smtClean="0">
                <a:solidFill>
                  <a:schemeClr val="bg1"/>
                </a:solidFill>
                <a:latin typeface="Helvetica"/>
                <a:cs typeface="Helvetica"/>
              </a:rPr>
              <a:t>Access, regional and backbone</a:t>
            </a:r>
          </a:p>
          <a:p>
            <a:pPr lvl="1"/>
            <a:r>
              <a:rPr lang="en-US" dirty="0" smtClean="0">
                <a:solidFill>
                  <a:schemeClr val="bg1"/>
                </a:solidFill>
                <a:latin typeface="Helvetica"/>
                <a:cs typeface="Helvetica"/>
              </a:rPr>
              <a:t>Not just more channels, but faster channels over the network’s life</a:t>
            </a:r>
          </a:p>
          <a:p>
            <a:pPr lvl="2"/>
            <a:r>
              <a:rPr lang="en-US" dirty="0" smtClean="0">
                <a:solidFill>
                  <a:schemeClr val="bg1"/>
                </a:solidFill>
                <a:latin typeface="Helvetica"/>
                <a:cs typeface="Helvetica"/>
              </a:rPr>
              <a:t>100Gbit/s to start</a:t>
            </a:r>
          </a:p>
          <a:p>
            <a:pPr lvl="2"/>
            <a:r>
              <a:rPr lang="en-US" dirty="0" smtClean="0">
                <a:solidFill>
                  <a:schemeClr val="bg1"/>
                </a:solidFill>
                <a:latin typeface="Helvetica"/>
                <a:cs typeface="Helvetica"/>
              </a:rPr>
              <a:t>400Gbit/s?</a:t>
            </a:r>
          </a:p>
          <a:p>
            <a:pPr lvl="2"/>
            <a:r>
              <a:rPr lang="en-US" dirty="0" smtClean="0">
                <a:solidFill>
                  <a:schemeClr val="bg1"/>
                </a:solidFill>
                <a:latin typeface="Helvetica"/>
                <a:cs typeface="Helvetica"/>
              </a:rPr>
              <a:t>1Tbit/s?</a:t>
            </a:r>
          </a:p>
        </p:txBody>
      </p:sp>
    </p:spTree>
    <p:extLst>
      <p:ext uri="{BB962C8B-B14F-4D97-AF65-F5344CB8AC3E}">
        <p14:creationId xmlns:p14="http://schemas.microsoft.com/office/powerpoint/2010/main" val="107621453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requirements to services</a:t>
            </a:r>
            <a:endParaRPr lang="en-US" dirty="0"/>
          </a:p>
        </p:txBody>
      </p:sp>
      <p:sp>
        <p:nvSpPr>
          <p:cNvPr id="3" name="Text Placeholder 2"/>
          <p:cNvSpPr>
            <a:spLocks noGrp="1"/>
          </p:cNvSpPr>
          <p:nvPr>
            <p:ph type="body" sz="quarter" idx="10"/>
          </p:nvPr>
        </p:nvSpPr>
        <p:spPr/>
        <p:txBody>
          <a:bodyPr/>
          <a:lstStyle/>
          <a:p>
            <a:r>
              <a:rPr lang="en-US" dirty="0" smtClean="0">
                <a:solidFill>
                  <a:schemeClr val="bg1"/>
                </a:solidFill>
                <a:latin typeface="Helvetica"/>
                <a:cs typeface="Helvetica"/>
              </a:rPr>
              <a:t>Outsourced services</a:t>
            </a:r>
          </a:p>
          <a:p>
            <a:pPr lvl="1"/>
            <a:r>
              <a:rPr lang="en-US" dirty="0" smtClean="0">
                <a:solidFill>
                  <a:schemeClr val="bg1"/>
                </a:solidFill>
                <a:latin typeface="Helvetica"/>
                <a:cs typeface="Helvetica"/>
              </a:rPr>
              <a:t>Compute, data storage, applications</a:t>
            </a:r>
          </a:p>
          <a:p>
            <a:pPr lvl="1"/>
            <a:r>
              <a:rPr lang="en-US" dirty="0" smtClean="0">
                <a:solidFill>
                  <a:schemeClr val="bg1"/>
                </a:solidFill>
                <a:latin typeface="Helvetica"/>
                <a:cs typeface="Helvetica"/>
              </a:rPr>
              <a:t>Low latency for interactive services</a:t>
            </a:r>
          </a:p>
          <a:p>
            <a:pPr lvl="1"/>
            <a:r>
              <a:rPr lang="en-US" dirty="0" smtClean="0">
                <a:solidFill>
                  <a:schemeClr val="bg1"/>
                </a:solidFill>
                <a:latin typeface="Helvetica"/>
                <a:cs typeface="Helvetica"/>
              </a:rPr>
              <a:t>High bandwidth for bulk data services</a:t>
            </a:r>
          </a:p>
          <a:p>
            <a:r>
              <a:rPr lang="en-US" dirty="0" smtClean="0">
                <a:solidFill>
                  <a:schemeClr val="bg1"/>
                </a:solidFill>
                <a:latin typeface="Helvetica"/>
                <a:cs typeface="Helvetica"/>
              </a:rPr>
              <a:t>Reliability, reliability, reliability … </a:t>
            </a:r>
          </a:p>
          <a:p>
            <a:pPr lvl="1"/>
            <a:r>
              <a:rPr lang="en-US" dirty="0" smtClean="0">
                <a:solidFill>
                  <a:schemeClr val="bg1"/>
                </a:solidFill>
                <a:latin typeface="Helvetica"/>
                <a:cs typeface="Helvetica"/>
              </a:rPr>
              <a:t>National and regional infrastructure</a:t>
            </a:r>
          </a:p>
          <a:p>
            <a:pPr lvl="1"/>
            <a:r>
              <a:rPr lang="en-US" dirty="0" smtClean="0">
                <a:solidFill>
                  <a:schemeClr val="bg1"/>
                </a:solidFill>
                <a:latin typeface="Helvetica"/>
                <a:cs typeface="Helvetica"/>
              </a:rPr>
              <a:t>Access links</a:t>
            </a:r>
          </a:p>
          <a:p>
            <a:pPr lvl="1"/>
            <a:r>
              <a:rPr lang="en-US" dirty="0" smtClean="0">
                <a:solidFill>
                  <a:schemeClr val="bg1"/>
                </a:solidFill>
                <a:latin typeface="Helvetica"/>
                <a:cs typeface="Helvetica"/>
              </a:rPr>
              <a:t>Issue is funding, not operational</a:t>
            </a:r>
          </a:p>
          <a:p>
            <a:pPr lvl="2"/>
            <a:r>
              <a:rPr lang="en-US" dirty="0" smtClean="0">
                <a:solidFill>
                  <a:schemeClr val="bg1"/>
                </a:solidFill>
                <a:latin typeface="Helvetica"/>
                <a:cs typeface="Helvetica"/>
              </a:rPr>
              <a:t>Institutional contribution?</a:t>
            </a:r>
          </a:p>
          <a:p>
            <a:pPr lvl="2"/>
            <a:r>
              <a:rPr lang="en-US" dirty="0" smtClean="0">
                <a:solidFill>
                  <a:schemeClr val="bg1"/>
                </a:solidFill>
                <a:latin typeface="Helvetica"/>
                <a:cs typeface="Helvetica"/>
              </a:rPr>
              <a:t>Smart provisioning to reduce cost?</a:t>
            </a:r>
          </a:p>
        </p:txBody>
      </p:sp>
    </p:spTree>
    <p:extLst>
      <p:ext uri="{BB962C8B-B14F-4D97-AF65-F5344CB8AC3E}">
        <p14:creationId xmlns:p14="http://schemas.microsoft.com/office/powerpoint/2010/main" val="407862119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requirements to services</a:t>
            </a:r>
            <a:endParaRPr lang="en-US" dirty="0"/>
          </a:p>
        </p:txBody>
      </p:sp>
      <p:sp>
        <p:nvSpPr>
          <p:cNvPr id="3" name="Text Placeholder 2"/>
          <p:cNvSpPr>
            <a:spLocks noGrp="1"/>
          </p:cNvSpPr>
          <p:nvPr>
            <p:ph type="body" sz="quarter" idx="10"/>
          </p:nvPr>
        </p:nvSpPr>
        <p:spPr>
          <a:xfrm>
            <a:off x="395288" y="1308100"/>
            <a:ext cx="8353425" cy="4713188"/>
          </a:xfrm>
        </p:spPr>
        <p:txBody>
          <a:bodyPr/>
          <a:lstStyle/>
          <a:p>
            <a:r>
              <a:rPr lang="en-US" dirty="0" smtClean="0">
                <a:solidFill>
                  <a:schemeClr val="bg1"/>
                </a:solidFill>
                <a:latin typeface="Helvetica"/>
                <a:cs typeface="Helvetica"/>
              </a:rPr>
              <a:t>Research</a:t>
            </a:r>
          </a:p>
          <a:p>
            <a:pPr lvl="1"/>
            <a:r>
              <a:rPr lang="en-US" dirty="0" smtClean="0">
                <a:solidFill>
                  <a:schemeClr val="bg1"/>
                </a:solidFill>
                <a:latin typeface="Helvetica"/>
                <a:cs typeface="Helvetica"/>
              </a:rPr>
              <a:t>National and global collaboration</a:t>
            </a:r>
          </a:p>
          <a:p>
            <a:pPr lvl="2"/>
            <a:r>
              <a:rPr lang="en-US" dirty="0" smtClean="0">
                <a:solidFill>
                  <a:schemeClr val="bg1"/>
                </a:solidFill>
                <a:latin typeface="Helvetica"/>
                <a:cs typeface="Helvetica"/>
              </a:rPr>
              <a:t>Interoperation with GEANT and other R&amp;E networks worldwide</a:t>
            </a:r>
          </a:p>
          <a:p>
            <a:pPr lvl="2"/>
            <a:r>
              <a:rPr lang="en-US" dirty="0">
                <a:solidFill>
                  <a:schemeClr val="bg1"/>
                </a:solidFill>
                <a:latin typeface="Helvetica"/>
                <a:cs typeface="Helvetica"/>
              </a:rPr>
              <a:t>LHC, SKA, ITER, </a:t>
            </a:r>
            <a:r>
              <a:rPr lang="en-US" dirty="0" smtClean="0">
                <a:solidFill>
                  <a:schemeClr val="bg1"/>
                </a:solidFill>
                <a:latin typeface="Helvetica"/>
                <a:cs typeface="Helvetica"/>
              </a:rPr>
              <a:t>EBI, e-VLBI, Climate (JASMIN)…</a:t>
            </a:r>
            <a:endParaRPr lang="en-US" dirty="0" smtClean="0">
              <a:solidFill>
                <a:schemeClr val="bg1"/>
              </a:solidFill>
              <a:latin typeface="Helvetica"/>
              <a:cs typeface="Helvetica"/>
            </a:endParaRPr>
          </a:p>
          <a:p>
            <a:pPr lvl="1"/>
            <a:r>
              <a:rPr lang="en-US" dirty="0" smtClean="0">
                <a:solidFill>
                  <a:schemeClr val="bg1"/>
                </a:solidFill>
                <a:latin typeface="Helvetica"/>
                <a:cs typeface="Helvetica"/>
              </a:rPr>
              <a:t>‘Data deluge’</a:t>
            </a:r>
          </a:p>
          <a:p>
            <a:pPr lvl="1"/>
            <a:r>
              <a:rPr lang="en-US" dirty="0" smtClean="0">
                <a:solidFill>
                  <a:schemeClr val="bg1"/>
                </a:solidFill>
                <a:latin typeface="Helvetica"/>
                <a:cs typeface="Helvetica"/>
              </a:rPr>
              <a:t>Services</a:t>
            </a:r>
          </a:p>
          <a:p>
            <a:pPr lvl="2"/>
            <a:r>
              <a:rPr lang="en-US" dirty="0" smtClean="0">
                <a:solidFill>
                  <a:schemeClr val="bg1"/>
                </a:solidFill>
                <a:latin typeface="Helvetica"/>
                <a:cs typeface="Helvetica"/>
              </a:rPr>
              <a:t>Scalable bandwidth at low cost at provisioning overhead</a:t>
            </a:r>
          </a:p>
          <a:p>
            <a:pPr lvl="2"/>
            <a:r>
              <a:rPr lang="en-US" dirty="0" smtClean="0">
                <a:solidFill>
                  <a:schemeClr val="bg1"/>
                </a:solidFill>
                <a:latin typeface="Helvetica"/>
                <a:cs typeface="Helvetica"/>
              </a:rPr>
              <a:t>dynamic provisioning goal</a:t>
            </a:r>
          </a:p>
          <a:p>
            <a:r>
              <a:rPr lang="en-US" dirty="0" smtClean="0">
                <a:solidFill>
                  <a:schemeClr val="bg1"/>
                </a:solidFill>
                <a:latin typeface="Helvetica"/>
                <a:cs typeface="Helvetica"/>
              </a:rPr>
              <a:t>Support for UK e-infrastructure initiative (BIS)</a:t>
            </a:r>
          </a:p>
          <a:p>
            <a:pPr lvl="1"/>
            <a:r>
              <a:rPr lang="en-US" dirty="0" smtClean="0">
                <a:solidFill>
                  <a:schemeClr val="bg1"/>
                </a:solidFill>
                <a:latin typeface="Helvetica"/>
                <a:cs typeface="Helvetica"/>
              </a:rPr>
              <a:t>Coherent HPC, storage, software and training infrastructure to support the whole of the UK’s research base</a:t>
            </a:r>
          </a:p>
          <a:p>
            <a:pPr lvl="1"/>
            <a:r>
              <a:rPr lang="en-US" dirty="0" smtClean="0">
                <a:solidFill>
                  <a:schemeClr val="bg1"/>
                </a:solidFill>
                <a:latin typeface="Helvetica"/>
                <a:cs typeface="Helvetica"/>
              </a:rPr>
              <a:t>Janet as the underpinning network</a:t>
            </a:r>
          </a:p>
          <a:p>
            <a:pPr lvl="2"/>
            <a:r>
              <a:rPr lang="en-US" dirty="0" smtClean="0">
                <a:solidFill>
                  <a:schemeClr val="bg1"/>
                </a:solidFill>
                <a:latin typeface="Helvetica"/>
                <a:cs typeface="Helvetica"/>
              </a:rPr>
              <a:t>£26m extra initial investment</a:t>
            </a:r>
            <a:endParaRPr lang="en-US" dirty="0">
              <a:solidFill>
                <a:schemeClr val="bg1"/>
              </a:solidFill>
              <a:latin typeface="Helvetica"/>
              <a:cs typeface="Helvetica"/>
            </a:endParaRPr>
          </a:p>
        </p:txBody>
      </p:sp>
    </p:spTree>
    <p:extLst>
      <p:ext uri="{BB962C8B-B14F-4D97-AF65-F5344CB8AC3E}">
        <p14:creationId xmlns:p14="http://schemas.microsoft.com/office/powerpoint/2010/main" val="29587267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requirements to services</a:t>
            </a:r>
            <a:endParaRPr lang="en-GB" dirty="0"/>
          </a:p>
        </p:txBody>
      </p:sp>
      <p:sp>
        <p:nvSpPr>
          <p:cNvPr id="3" name="Text Placeholder 2"/>
          <p:cNvSpPr>
            <a:spLocks noGrp="1"/>
          </p:cNvSpPr>
          <p:nvPr>
            <p:ph type="body" sz="quarter" idx="10"/>
          </p:nvPr>
        </p:nvSpPr>
        <p:spPr/>
        <p:txBody>
          <a:bodyPr/>
          <a:lstStyle/>
          <a:p>
            <a:r>
              <a:rPr lang="en-GB" dirty="0" smtClean="0">
                <a:solidFill>
                  <a:schemeClr val="bg1"/>
                </a:solidFill>
                <a:latin typeface="Helvetica"/>
                <a:cs typeface="Helvetica"/>
              </a:rPr>
              <a:t>Partnerships</a:t>
            </a:r>
          </a:p>
          <a:p>
            <a:pPr lvl="1"/>
            <a:r>
              <a:rPr lang="en-GB" dirty="0" smtClean="0">
                <a:solidFill>
                  <a:schemeClr val="bg1"/>
                </a:solidFill>
                <a:latin typeface="Helvetica"/>
                <a:cs typeface="Helvetica"/>
              </a:rPr>
              <a:t>Across the public sector e.g. Health, local government</a:t>
            </a:r>
          </a:p>
          <a:p>
            <a:pPr lvl="1"/>
            <a:r>
              <a:rPr lang="en-GB" dirty="0" smtClean="0">
                <a:solidFill>
                  <a:schemeClr val="bg1"/>
                </a:solidFill>
                <a:latin typeface="Helvetica"/>
                <a:cs typeface="Helvetica"/>
              </a:rPr>
              <a:t>With privately funded partners</a:t>
            </a:r>
          </a:p>
          <a:p>
            <a:r>
              <a:rPr lang="en-GB" dirty="0" smtClean="0">
                <a:solidFill>
                  <a:schemeClr val="bg1"/>
                </a:solidFill>
                <a:latin typeface="Helvetica"/>
                <a:cs typeface="Helvetica"/>
              </a:rPr>
              <a:t>Need to conform to technical standards</a:t>
            </a:r>
          </a:p>
          <a:p>
            <a:pPr lvl="1"/>
            <a:r>
              <a:rPr lang="en-GB" dirty="0" smtClean="0">
                <a:solidFill>
                  <a:schemeClr val="bg1"/>
                </a:solidFill>
                <a:latin typeface="Helvetica"/>
                <a:cs typeface="Helvetica"/>
              </a:rPr>
              <a:t>e.g. PSN information assurance standards</a:t>
            </a:r>
          </a:p>
          <a:p>
            <a:r>
              <a:rPr lang="en-GB" dirty="0" smtClean="0">
                <a:solidFill>
                  <a:schemeClr val="bg1"/>
                </a:solidFill>
                <a:latin typeface="Helvetica"/>
                <a:cs typeface="Helvetica"/>
              </a:rPr>
              <a:t>Need for appropriate regulatory frameworks</a:t>
            </a:r>
          </a:p>
          <a:p>
            <a:pPr lvl="1"/>
            <a:r>
              <a:rPr lang="en-GB" dirty="0" smtClean="0">
                <a:solidFill>
                  <a:schemeClr val="bg1"/>
                </a:solidFill>
                <a:latin typeface="Helvetica"/>
                <a:cs typeface="Helvetica"/>
              </a:rPr>
              <a:t>e.g. Janet Connection Policy, state-aid risk management, ability to carry public traffic whilst retaining Janet’s privileged private-network status</a:t>
            </a:r>
          </a:p>
          <a:p>
            <a:pPr lvl="1"/>
            <a:endParaRPr lang="en-GB" dirty="0">
              <a:solidFill>
                <a:schemeClr val="bg1"/>
              </a:solidFill>
              <a:latin typeface="Helvetica"/>
              <a:cs typeface="Helvetica"/>
            </a:endParaRPr>
          </a:p>
        </p:txBody>
      </p:sp>
    </p:spTree>
    <p:extLst>
      <p:ext uri="{BB962C8B-B14F-4D97-AF65-F5344CB8AC3E}">
        <p14:creationId xmlns:p14="http://schemas.microsoft.com/office/powerpoint/2010/main" val="122452888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requirements to services</a:t>
            </a:r>
            <a:endParaRPr lang="en-US" dirty="0"/>
          </a:p>
        </p:txBody>
      </p:sp>
      <p:sp>
        <p:nvSpPr>
          <p:cNvPr id="3" name="Text Placeholder 2"/>
          <p:cNvSpPr>
            <a:spLocks noGrp="1"/>
          </p:cNvSpPr>
          <p:nvPr>
            <p:ph type="body" sz="quarter" idx="10"/>
          </p:nvPr>
        </p:nvSpPr>
        <p:spPr/>
        <p:txBody>
          <a:bodyPr/>
          <a:lstStyle/>
          <a:p>
            <a:r>
              <a:rPr lang="en-US" dirty="0" smtClean="0">
                <a:solidFill>
                  <a:schemeClr val="bg1"/>
                </a:solidFill>
                <a:latin typeface="Helvetica"/>
                <a:cs typeface="Helvetica"/>
              </a:rPr>
              <a:t>Ubiquitous connectivity</a:t>
            </a:r>
          </a:p>
          <a:p>
            <a:pPr lvl="1"/>
            <a:r>
              <a:rPr lang="en-US" dirty="0" smtClean="0">
                <a:solidFill>
                  <a:schemeClr val="bg1"/>
                </a:solidFill>
                <a:latin typeface="Helvetica"/>
                <a:cs typeface="Helvetica"/>
              </a:rPr>
              <a:t>Expectation that students will mainly be off-campus</a:t>
            </a:r>
          </a:p>
          <a:p>
            <a:pPr lvl="1"/>
            <a:r>
              <a:rPr lang="en-US" dirty="0" smtClean="0">
                <a:solidFill>
                  <a:schemeClr val="bg1"/>
                </a:solidFill>
                <a:latin typeface="Helvetica"/>
                <a:cs typeface="Helvetica"/>
              </a:rPr>
              <a:t>Access to Janet from anywhere – via ISPs</a:t>
            </a:r>
          </a:p>
          <a:p>
            <a:pPr lvl="1"/>
            <a:r>
              <a:rPr lang="en-US" dirty="0" smtClean="0">
                <a:solidFill>
                  <a:schemeClr val="bg1"/>
                </a:solidFill>
                <a:latin typeface="Helvetica"/>
                <a:cs typeface="Helvetica"/>
              </a:rPr>
              <a:t>Feeds the capacity requirements</a:t>
            </a:r>
          </a:p>
          <a:p>
            <a:pPr lvl="1"/>
            <a:r>
              <a:rPr lang="en-US" dirty="0" smtClean="0">
                <a:solidFill>
                  <a:schemeClr val="bg1"/>
                </a:solidFill>
                <a:latin typeface="Helvetica"/>
                <a:cs typeface="Helvetica"/>
              </a:rPr>
              <a:t>Feeds the external connection requirements</a:t>
            </a:r>
          </a:p>
          <a:p>
            <a:pPr lvl="1"/>
            <a:r>
              <a:rPr lang="en-US" dirty="0" smtClean="0">
                <a:solidFill>
                  <a:schemeClr val="bg1"/>
                </a:solidFill>
                <a:latin typeface="Helvetica"/>
                <a:cs typeface="Helvetica"/>
              </a:rPr>
              <a:t>Feeds the reliability requirements</a:t>
            </a:r>
          </a:p>
          <a:p>
            <a:r>
              <a:rPr lang="en-US" dirty="0" smtClean="0">
                <a:solidFill>
                  <a:schemeClr val="bg1"/>
                </a:solidFill>
                <a:latin typeface="Helvetica"/>
                <a:cs typeface="Helvetica"/>
              </a:rPr>
              <a:t>Distributed campuses</a:t>
            </a:r>
          </a:p>
          <a:p>
            <a:pPr lvl="1"/>
            <a:r>
              <a:rPr lang="en-US" dirty="0" smtClean="0">
                <a:solidFill>
                  <a:schemeClr val="bg1"/>
                </a:solidFill>
                <a:latin typeface="Helvetica"/>
                <a:cs typeface="Helvetica"/>
              </a:rPr>
              <a:t>Inter-site, intra-</a:t>
            </a:r>
            <a:r>
              <a:rPr lang="en-US" dirty="0" err="1" smtClean="0">
                <a:solidFill>
                  <a:schemeClr val="bg1"/>
                </a:solidFill>
                <a:latin typeface="Helvetica"/>
                <a:cs typeface="Helvetica"/>
              </a:rPr>
              <a:t>organisation</a:t>
            </a:r>
            <a:r>
              <a:rPr lang="en-US" dirty="0" smtClean="0">
                <a:solidFill>
                  <a:schemeClr val="bg1"/>
                </a:solidFill>
                <a:latin typeface="Helvetica"/>
                <a:cs typeface="Helvetica"/>
              </a:rPr>
              <a:t> connections</a:t>
            </a:r>
          </a:p>
          <a:p>
            <a:pPr lvl="1"/>
            <a:r>
              <a:rPr lang="en-US" dirty="0" smtClean="0">
                <a:solidFill>
                  <a:schemeClr val="bg1"/>
                </a:solidFill>
                <a:latin typeface="Helvetica"/>
                <a:cs typeface="Helvetica"/>
              </a:rPr>
              <a:t>VPN requirements</a:t>
            </a:r>
          </a:p>
          <a:p>
            <a:pPr lvl="1"/>
            <a:r>
              <a:rPr lang="en-US" dirty="0" smtClean="0">
                <a:solidFill>
                  <a:schemeClr val="bg1"/>
                </a:solidFill>
                <a:latin typeface="Helvetica"/>
                <a:cs typeface="Helvetica"/>
              </a:rPr>
              <a:t>More assured international connectivity</a:t>
            </a:r>
          </a:p>
        </p:txBody>
      </p:sp>
    </p:spTree>
    <p:extLst>
      <p:ext uri="{BB962C8B-B14F-4D97-AF65-F5344CB8AC3E}">
        <p14:creationId xmlns:p14="http://schemas.microsoft.com/office/powerpoint/2010/main" val="229973124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GB" sz="4400" dirty="0" smtClean="0">
                <a:latin typeface="Gill Sans MT" charset="0"/>
                <a:ea typeface="ＭＳ Ｐゴシック" charset="0"/>
                <a:cs typeface="Gill Sans" charset="0"/>
              </a:rPr>
              <a:t>Backbone Procurement </a:t>
            </a:r>
            <a:r>
              <a:rPr lang="en-GB" sz="4400" dirty="0">
                <a:latin typeface="Gill Sans MT" charset="0"/>
                <a:ea typeface="ＭＳ Ｐゴシック" charset="0"/>
                <a:cs typeface="Gill Sans" charset="0"/>
              </a:rPr>
              <a:t>Strategy</a:t>
            </a:r>
          </a:p>
        </p:txBody>
      </p:sp>
    </p:spTree>
    <p:extLst>
      <p:ext uri="{BB962C8B-B14F-4D97-AF65-F5344CB8AC3E}">
        <p14:creationId xmlns:p14="http://schemas.microsoft.com/office/powerpoint/2010/main" val="19784787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Text Placeholder 2"/>
          <p:cNvSpPr>
            <a:spLocks noGrp="1"/>
          </p:cNvSpPr>
          <p:nvPr>
            <p:ph type="body" sz="quarter" idx="10"/>
          </p:nvPr>
        </p:nvSpPr>
        <p:spPr/>
        <p:txBody>
          <a:bodyPr/>
          <a:lstStyle/>
          <a:p>
            <a:r>
              <a:rPr lang="en-US" dirty="0">
                <a:solidFill>
                  <a:schemeClr val="bg1"/>
                </a:solidFill>
                <a:latin typeface="Helvetica"/>
                <a:cs typeface="Helvetica"/>
              </a:rPr>
              <a:t>E-Infrastructure initiative and </a:t>
            </a:r>
            <a:r>
              <a:rPr lang="en-US" dirty="0" smtClean="0">
                <a:solidFill>
                  <a:schemeClr val="bg1"/>
                </a:solidFill>
                <a:latin typeface="Helvetica"/>
                <a:cs typeface="Helvetica"/>
              </a:rPr>
              <a:t>Janet</a:t>
            </a:r>
            <a:endParaRPr lang="en-US" dirty="0" smtClean="0">
              <a:solidFill>
                <a:schemeClr val="bg1"/>
              </a:solidFill>
              <a:latin typeface="Helvetica"/>
              <a:cs typeface="Helvetica"/>
            </a:endParaRPr>
          </a:p>
          <a:p>
            <a:r>
              <a:rPr lang="en-US" dirty="0" smtClean="0">
                <a:solidFill>
                  <a:schemeClr val="bg1"/>
                </a:solidFill>
                <a:latin typeface="Helvetica"/>
                <a:cs typeface="Helvetica"/>
              </a:rPr>
              <a:t>Janet6 overview</a:t>
            </a:r>
          </a:p>
          <a:p>
            <a:pPr lvl="1">
              <a:buFont typeface="Arial"/>
              <a:buChar char="•"/>
            </a:pPr>
            <a:r>
              <a:rPr lang="en-US" dirty="0" smtClean="0">
                <a:solidFill>
                  <a:schemeClr val="bg1"/>
                </a:solidFill>
                <a:latin typeface="Helvetica"/>
                <a:cs typeface="Helvetica"/>
              </a:rPr>
              <a:t>Requirements to Procurement strategy</a:t>
            </a:r>
          </a:p>
          <a:p>
            <a:pPr lvl="1">
              <a:buFont typeface="Arial"/>
              <a:buChar char="•"/>
            </a:pPr>
            <a:r>
              <a:rPr lang="en-US" dirty="0" smtClean="0">
                <a:solidFill>
                  <a:schemeClr val="bg1"/>
                </a:solidFill>
                <a:latin typeface="Helvetica"/>
                <a:cs typeface="Helvetica"/>
              </a:rPr>
              <a:t>Procurement update</a:t>
            </a:r>
          </a:p>
          <a:p>
            <a:pPr lvl="1">
              <a:buFont typeface="Arial"/>
              <a:buChar char="•"/>
            </a:pPr>
            <a:r>
              <a:rPr lang="en-US" dirty="0" smtClean="0">
                <a:solidFill>
                  <a:schemeClr val="bg1"/>
                </a:solidFill>
                <a:latin typeface="Helvetica"/>
                <a:cs typeface="Helvetica"/>
              </a:rPr>
              <a:t>Timescales</a:t>
            </a:r>
            <a:endParaRPr lang="en-US" dirty="0" smtClean="0">
              <a:solidFill>
                <a:schemeClr val="bg1"/>
              </a:solidFill>
              <a:latin typeface="Helvetica"/>
              <a:cs typeface="Helvetica"/>
            </a:endParaRPr>
          </a:p>
        </p:txBody>
      </p:sp>
    </p:spTree>
    <p:extLst>
      <p:ext uri="{BB962C8B-B14F-4D97-AF65-F5344CB8AC3E}">
        <p14:creationId xmlns:p14="http://schemas.microsoft.com/office/powerpoint/2010/main" val="304220123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SuperJANET4/5</a:t>
            </a:r>
            <a:endParaRPr lang="en-US" dirty="0"/>
          </a:p>
        </p:txBody>
      </p:sp>
      <p:sp>
        <p:nvSpPr>
          <p:cNvPr id="3" name="Text Placeholder 2"/>
          <p:cNvSpPr>
            <a:spLocks noGrp="1"/>
          </p:cNvSpPr>
          <p:nvPr>
            <p:ph type="body" sz="quarter" idx="10"/>
          </p:nvPr>
        </p:nvSpPr>
        <p:spPr>
          <a:xfrm>
            <a:off x="395288" y="1308100"/>
            <a:ext cx="8353425" cy="4497164"/>
          </a:xfrm>
        </p:spPr>
        <p:txBody>
          <a:bodyPr/>
          <a:lstStyle/>
          <a:p>
            <a:r>
              <a:rPr lang="en-US" dirty="0" smtClean="0">
                <a:solidFill>
                  <a:schemeClr val="bg1"/>
                </a:solidFill>
                <a:latin typeface="Helvetica"/>
                <a:cs typeface="Helvetica"/>
              </a:rPr>
              <a:t>Getting us out of the cycle of networks that were bursting at the seams at the end of their life</a:t>
            </a:r>
          </a:p>
          <a:p>
            <a:pPr lvl="1"/>
            <a:r>
              <a:rPr lang="en-US" b="1" dirty="0" smtClean="0">
                <a:solidFill>
                  <a:schemeClr val="bg1"/>
                </a:solidFill>
                <a:latin typeface="Helvetica"/>
                <a:cs typeface="Helvetica"/>
              </a:rPr>
              <a:t>SuperJANET4</a:t>
            </a:r>
            <a:r>
              <a:rPr lang="en-US" dirty="0" smtClean="0">
                <a:solidFill>
                  <a:schemeClr val="bg1"/>
                </a:solidFill>
                <a:latin typeface="Helvetica"/>
                <a:cs typeface="Helvetica"/>
              </a:rPr>
              <a:t>:  exploiting </a:t>
            </a:r>
            <a:r>
              <a:rPr lang="en-US" dirty="0" err="1" smtClean="0">
                <a:solidFill>
                  <a:schemeClr val="bg1"/>
                </a:solidFill>
                <a:latin typeface="Helvetica"/>
                <a:cs typeface="Helvetica"/>
              </a:rPr>
              <a:t>telco</a:t>
            </a:r>
            <a:r>
              <a:rPr lang="en-US" dirty="0" smtClean="0">
                <a:solidFill>
                  <a:schemeClr val="bg1"/>
                </a:solidFill>
                <a:latin typeface="Helvetica"/>
                <a:cs typeface="Helvetica"/>
              </a:rPr>
              <a:t>. Investment in new optical technologies</a:t>
            </a:r>
          </a:p>
          <a:p>
            <a:pPr lvl="2"/>
            <a:r>
              <a:rPr lang="en-US" dirty="0" smtClean="0">
                <a:solidFill>
                  <a:schemeClr val="bg1"/>
                </a:solidFill>
                <a:latin typeface="Helvetica"/>
                <a:cs typeface="Helvetica"/>
              </a:rPr>
              <a:t>10Gbit/s technology</a:t>
            </a:r>
          </a:p>
          <a:p>
            <a:pPr lvl="1"/>
            <a:r>
              <a:rPr lang="en-US" b="1" dirty="0" smtClean="0">
                <a:solidFill>
                  <a:schemeClr val="bg1"/>
                </a:solidFill>
                <a:latin typeface="Helvetica"/>
                <a:cs typeface="Helvetica"/>
              </a:rPr>
              <a:t>SuperJANET5</a:t>
            </a:r>
            <a:r>
              <a:rPr lang="en-US" dirty="0" smtClean="0">
                <a:solidFill>
                  <a:schemeClr val="bg1"/>
                </a:solidFill>
                <a:latin typeface="Helvetica"/>
                <a:cs typeface="Helvetica"/>
              </a:rPr>
              <a:t>:  dedicated </a:t>
            </a:r>
            <a:r>
              <a:rPr lang="en-US" dirty="0" err="1" smtClean="0">
                <a:solidFill>
                  <a:schemeClr val="bg1"/>
                </a:solidFill>
                <a:latin typeface="Helvetica"/>
                <a:cs typeface="Helvetica"/>
              </a:rPr>
              <a:t>fibre</a:t>
            </a:r>
            <a:r>
              <a:rPr lang="en-US" dirty="0" smtClean="0">
                <a:solidFill>
                  <a:schemeClr val="bg1"/>
                </a:solidFill>
                <a:latin typeface="Helvetica"/>
                <a:cs typeface="Helvetica"/>
              </a:rPr>
              <a:t> backbone and transmission equipment</a:t>
            </a:r>
          </a:p>
          <a:p>
            <a:pPr lvl="2"/>
            <a:r>
              <a:rPr lang="en-US" dirty="0" smtClean="0">
                <a:solidFill>
                  <a:schemeClr val="bg1"/>
                </a:solidFill>
                <a:latin typeface="Helvetica"/>
                <a:cs typeface="Helvetica"/>
              </a:rPr>
              <a:t>Management of transmission by Verizon, via bespoke contract</a:t>
            </a:r>
          </a:p>
          <a:p>
            <a:pPr lvl="2"/>
            <a:r>
              <a:rPr lang="en-US" dirty="0" smtClean="0">
                <a:solidFill>
                  <a:schemeClr val="bg1"/>
                </a:solidFill>
                <a:latin typeface="Helvetica"/>
                <a:cs typeface="Helvetica"/>
              </a:rPr>
              <a:t>Originally 10Gbit/s, but have upgraded through 40Gbit/s to 100Gbit/s</a:t>
            </a:r>
          </a:p>
          <a:p>
            <a:r>
              <a:rPr lang="en-US" dirty="0" smtClean="0">
                <a:solidFill>
                  <a:schemeClr val="bg1"/>
                </a:solidFill>
                <a:latin typeface="Helvetica"/>
                <a:cs typeface="Helvetica"/>
              </a:rPr>
              <a:t>But still some distance away from the “laser-face” …</a:t>
            </a:r>
          </a:p>
          <a:p>
            <a:pPr lvl="1"/>
            <a:r>
              <a:rPr lang="en-US" dirty="0" smtClean="0">
                <a:solidFill>
                  <a:schemeClr val="bg1"/>
                </a:solidFill>
                <a:latin typeface="Helvetica"/>
                <a:cs typeface="Helvetica"/>
              </a:rPr>
              <a:t>Deployment issues that were contractual rather than operational</a:t>
            </a:r>
          </a:p>
          <a:p>
            <a:pPr lvl="1"/>
            <a:r>
              <a:rPr lang="en-US" dirty="0" smtClean="0">
                <a:solidFill>
                  <a:schemeClr val="bg1"/>
                </a:solidFill>
                <a:latin typeface="Helvetica"/>
                <a:cs typeface="Helvetica"/>
              </a:rPr>
              <a:t>Time to provision, cost management</a:t>
            </a:r>
          </a:p>
        </p:txBody>
      </p:sp>
    </p:spTree>
    <p:extLst>
      <p:ext uri="{BB962C8B-B14F-4D97-AF65-F5344CB8AC3E}">
        <p14:creationId xmlns:p14="http://schemas.microsoft.com/office/powerpoint/2010/main" val="123546010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395288" y="274638"/>
            <a:ext cx="6034087" cy="65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GB" dirty="0" smtClean="0">
                <a:latin typeface="Gill Sans MT" charset="0"/>
                <a:ea typeface="ＭＳ Ｐゴシック" charset="0"/>
                <a:cs typeface="Gill Sans" charset="0"/>
              </a:rPr>
              <a:t>Backbone </a:t>
            </a:r>
            <a:r>
              <a:rPr lang="en-GB" dirty="0" smtClean="0">
                <a:latin typeface="Gill Sans MT" charset="0"/>
                <a:ea typeface="ＭＳ Ｐゴシック" charset="0"/>
                <a:cs typeface="Gill Sans" charset="0"/>
              </a:rPr>
              <a:t>procurement </a:t>
            </a:r>
            <a:r>
              <a:rPr lang="en-GB" dirty="0">
                <a:latin typeface="Gill Sans MT" charset="0"/>
                <a:ea typeface="ＭＳ Ｐゴシック" charset="0"/>
                <a:cs typeface="Gill Sans" charset="0"/>
              </a:rPr>
              <a:t>s</a:t>
            </a:r>
            <a:r>
              <a:rPr lang="en-GB" dirty="0" smtClean="0">
                <a:latin typeface="Gill Sans MT" charset="0"/>
                <a:ea typeface="ＭＳ Ｐゴシック" charset="0"/>
                <a:cs typeface="Gill Sans" charset="0"/>
              </a:rPr>
              <a:t>trategy</a:t>
            </a:r>
            <a:endParaRPr lang="en-GB" dirty="0">
              <a:latin typeface="Gill Sans MT" charset="0"/>
              <a:ea typeface="ＭＳ Ｐゴシック" charset="0"/>
              <a:cs typeface="Gill Sans" charset="0"/>
            </a:endParaRPr>
          </a:p>
        </p:txBody>
      </p:sp>
      <p:sp>
        <p:nvSpPr>
          <p:cNvPr id="3" name="Text Placeholder 2"/>
          <p:cNvSpPr>
            <a:spLocks noGrp="1"/>
          </p:cNvSpPr>
          <p:nvPr>
            <p:ph type="body" sz="quarter" idx="10"/>
          </p:nvPr>
        </p:nvSpPr>
        <p:spPr>
          <a:xfrm>
            <a:off x="395288" y="1308100"/>
            <a:ext cx="8353425" cy="4641850"/>
          </a:xfrm>
        </p:spPr>
        <p:txBody>
          <a:bodyPr/>
          <a:lstStyle/>
          <a:p>
            <a:pPr marL="257175" lvl="2" indent="-357188">
              <a:spcBef>
                <a:spcPts val="600"/>
              </a:spcBef>
              <a:spcAft>
                <a:spcPts val="600"/>
              </a:spcAft>
              <a:buFont typeface="Arial" pitchFamily="34" charset="0"/>
              <a:buChar char="•"/>
              <a:defRPr/>
            </a:pPr>
            <a:r>
              <a:rPr lang="en-GB" sz="2000" b="1" dirty="0" smtClean="0">
                <a:solidFill>
                  <a:schemeClr val="bg1"/>
                </a:solidFill>
                <a:latin typeface="Helvetica"/>
                <a:cs typeface="Helvetica"/>
              </a:rPr>
              <a:t>Options appraisal</a:t>
            </a:r>
          </a:p>
          <a:p>
            <a:pPr marL="714375" lvl="3" indent="-357188">
              <a:spcBef>
                <a:spcPts val="600"/>
              </a:spcBef>
              <a:spcAft>
                <a:spcPts val="600"/>
              </a:spcAft>
              <a:buFont typeface="Arial" pitchFamily="34" charset="0"/>
              <a:buChar char="•"/>
              <a:defRPr/>
            </a:pPr>
            <a:r>
              <a:rPr lang="en-GB" sz="2000" dirty="0" smtClean="0">
                <a:solidFill>
                  <a:schemeClr val="bg1"/>
                </a:solidFill>
                <a:latin typeface="Helvetica"/>
                <a:cs typeface="Helvetica"/>
              </a:rPr>
              <a:t>Procure dark fibre infrastructure</a:t>
            </a:r>
          </a:p>
          <a:p>
            <a:pPr marL="714375" lvl="3" indent="-357188">
              <a:spcBef>
                <a:spcPts val="600"/>
              </a:spcBef>
              <a:spcAft>
                <a:spcPts val="600"/>
              </a:spcAft>
              <a:buFont typeface="Arial" pitchFamily="34" charset="0"/>
              <a:buChar char="•"/>
              <a:defRPr/>
            </a:pPr>
            <a:r>
              <a:rPr lang="en-GB" sz="2000" dirty="0" smtClean="0">
                <a:solidFill>
                  <a:schemeClr val="bg1"/>
                </a:solidFill>
                <a:latin typeface="Helvetica"/>
                <a:cs typeface="Helvetica"/>
              </a:rPr>
              <a:t>Procure optical transmission equipment</a:t>
            </a:r>
          </a:p>
          <a:p>
            <a:pPr marL="714375" lvl="3" indent="-357188">
              <a:spcBef>
                <a:spcPts val="600"/>
              </a:spcBef>
              <a:spcAft>
                <a:spcPts val="600"/>
              </a:spcAft>
              <a:buFont typeface="Arial" pitchFamily="34" charset="0"/>
              <a:buChar char="•"/>
              <a:defRPr/>
            </a:pPr>
            <a:r>
              <a:rPr lang="en-GB" sz="2000" dirty="0" smtClean="0">
                <a:solidFill>
                  <a:schemeClr val="bg1"/>
                </a:solidFill>
                <a:latin typeface="Helvetica"/>
                <a:cs typeface="Helvetica"/>
              </a:rPr>
              <a:t>Management in-house by the Janet NOC</a:t>
            </a:r>
          </a:p>
          <a:p>
            <a:pPr marL="257175" lvl="2" indent="-357188">
              <a:spcBef>
                <a:spcPts val="600"/>
              </a:spcBef>
              <a:spcAft>
                <a:spcPts val="600"/>
              </a:spcAft>
              <a:buFont typeface="Arial" pitchFamily="34" charset="0"/>
              <a:buChar char="•"/>
              <a:defRPr/>
            </a:pPr>
            <a:r>
              <a:rPr lang="en-GB" sz="2000" b="1" dirty="0" smtClean="0">
                <a:solidFill>
                  <a:schemeClr val="bg1"/>
                </a:solidFill>
                <a:latin typeface="Helvetica"/>
                <a:cs typeface="Helvetica"/>
              </a:rPr>
              <a:t>Why?</a:t>
            </a:r>
            <a:r>
              <a:rPr lang="en-GB" sz="2000" dirty="0" smtClean="0">
                <a:solidFill>
                  <a:schemeClr val="bg1"/>
                </a:solidFill>
                <a:latin typeface="Helvetica"/>
                <a:cs typeface="Helvetica"/>
              </a:rPr>
              <a:t>	Agility</a:t>
            </a:r>
          </a:p>
          <a:p>
            <a:pPr lvl="3">
              <a:buFont typeface="Arial" pitchFamily="34" charset="0"/>
              <a:buChar char="•"/>
            </a:pPr>
            <a:r>
              <a:rPr lang="en-US" dirty="0" smtClean="0">
                <a:solidFill>
                  <a:schemeClr val="bg1"/>
                </a:solidFill>
                <a:latin typeface="Helvetica"/>
                <a:cs typeface="Helvetica"/>
              </a:rPr>
              <a:t>Janet NOC will have a view from the </a:t>
            </a:r>
            <a:r>
              <a:rPr lang="en-US" dirty="0" err="1" smtClean="0">
                <a:solidFill>
                  <a:schemeClr val="bg1"/>
                </a:solidFill>
                <a:latin typeface="Helvetica"/>
                <a:cs typeface="Helvetica"/>
              </a:rPr>
              <a:t>fibre</a:t>
            </a:r>
            <a:r>
              <a:rPr lang="en-US" dirty="0" smtClean="0">
                <a:solidFill>
                  <a:schemeClr val="bg1"/>
                </a:solidFill>
                <a:latin typeface="Helvetica"/>
                <a:cs typeface="Helvetica"/>
              </a:rPr>
              <a:t> up the stack to the routers</a:t>
            </a:r>
          </a:p>
          <a:p>
            <a:pPr lvl="3">
              <a:buFont typeface="Arial" pitchFamily="34" charset="0"/>
              <a:buChar char="•"/>
            </a:pPr>
            <a:r>
              <a:rPr lang="en-US" dirty="0" smtClean="0">
                <a:solidFill>
                  <a:schemeClr val="bg1"/>
                </a:solidFill>
                <a:latin typeface="Helvetica"/>
                <a:cs typeface="Helvetica"/>
              </a:rPr>
              <a:t>Fewer contract/administrative boundaries or chains to cross</a:t>
            </a:r>
          </a:p>
          <a:p>
            <a:pPr lvl="3">
              <a:buFont typeface="Arial" pitchFamily="34" charset="0"/>
              <a:buChar char="•"/>
            </a:pPr>
            <a:r>
              <a:rPr lang="en-US" dirty="0" smtClean="0">
                <a:solidFill>
                  <a:schemeClr val="bg1"/>
                </a:solidFill>
                <a:latin typeface="Helvetica"/>
                <a:cs typeface="Helvetica"/>
              </a:rPr>
              <a:t>Directly translate the community’s requirements into engineering</a:t>
            </a:r>
          </a:p>
          <a:p>
            <a:pPr marL="257175" lvl="2" indent="-357188">
              <a:spcBef>
                <a:spcPts val="600"/>
              </a:spcBef>
              <a:spcAft>
                <a:spcPts val="600"/>
              </a:spcAft>
              <a:buFont typeface="Arial" pitchFamily="34" charset="0"/>
              <a:buChar char="•"/>
              <a:defRPr/>
            </a:pPr>
            <a:r>
              <a:rPr lang="en-GB" sz="2000" b="1" dirty="0" smtClean="0">
                <a:solidFill>
                  <a:schemeClr val="bg1"/>
                </a:solidFill>
                <a:latin typeface="Helvetica"/>
                <a:cs typeface="Helvetica"/>
              </a:rPr>
              <a:t>Why?</a:t>
            </a:r>
            <a:r>
              <a:rPr lang="en-GB" sz="2000" dirty="0" smtClean="0">
                <a:solidFill>
                  <a:schemeClr val="bg1"/>
                </a:solidFill>
                <a:latin typeface="Helvetica"/>
                <a:cs typeface="Helvetica"/>
              </a:rPr>
              <a:t>	Different contractual vehicles for fibre and equipment</a:t>
            </a:r>
          </a:p>
          <a:p>
            <a:pPr lvl="3">
              <a:spcAft>
                <a:spcPts val="600"/>
              </a:spcAft>
              <a:buFont typeface="Arial" pitchFamily="34" charset="0"/>
              <a:buChar char="•"/>
              <a:defRPr/>
            </a:pPr>
            <a:r>
              <a:rPr lang="en-GB" dirty="0" smtClean="0">
                <a:solidFill>
                  <a:schemeClr val="bg1"/>
                </a:solidFill>
                <a:latin typeface="Helvetica"/>
                <a:cs typeface="Helvetica"/>
              </a:rPr>
              <a:t>Fibre: long-term, little need to change</a:t>
            </a:r>
          </a:p>
          <a:p>
            <a:pPr lvl="3">
              <a:spcAft>
                <a:spcPts val="600"/>
              </a:spcAft>
              <a:buFont typeface="Arial" pitchFamily="34" charset="0"/>
              <a:buChar char="•"/>
              <a:defRPr/>
            </a:pPr>
            <a:r>
              <a:rPr lang="en-GB" dirty="0" smtClean="0">
                <a:solidFill>
                  <a:schemeClr val="bg1"/>
                </a:solidFill>
                <a:latin typeface="Helvetica"/>
                <a:cs typeface="Helvetica"/>
              </a:rPr>
              <a:t>Optical equipment: rapidly evolving, highly competitive</a:t>
            </a:r>
          </a:p>
          <a:p>
            <a:pPr lvl="3" indent="-1600200">
              <a:spcBef>
                <a:spcPts val="600"/>
              </a:spcBef>
              <a:spcAft>
                <a:spcPts val="600"/>
              </a:spcAft>
              <a:buFont typeface="Arial" pitchFamily="34" charset="0"/>
              <a:buNone/>
              <a:defRPr/>
            </a:pPr>
            <a:endParaRPr lang="en-GB" sz="2400" dirty="0" smtClean="0">
              <a:solidFill>
                <a:schemeClr val="bg1"/>
              </a:solidFill>
              <a:latin typeface="Helvetica"/>
              <a:cs typeface="Helvetica"/>
            </a:endParaRPr>
          </a:p>
          <a:p>
            <a:pPr lvl="3" indent="-1600200">
              <a:buFont typeface="Arial" pitchFamily="34" charset="0"/>
              <a:buNone/>
              <a:defRPr/>
            </a:pPr>
            <a:endParaRPr lang="en-GB" sz="2400" dirty="0" smtClean="0">
              <a:solidFill>
                <a:schemeClr val="bg1"/>
              </a:solidFill>
              <a:latin typeface="Helvetica"/>
              <a:cs typeface="Helvetica"/>
            </a:endParaRPr>
          </a:p>
        </p:txBody>
      </p:sp>
      <p:grpSp>
        <p:nvGrpSpPr>
          <p:cNvPr id="8" name="Group 7"/>
          <p:cNvGrpSpPr/>
          <p:nvPr/>
        </p:nvGrpSpPr>
        <p:grpSpPr>
          <a:xfrm>
            <a:off x="4900885" y="1700808"/>
            <a:ext cx="2911475" cy="1016000"/>
            <a:chOff x="4643438" y="2205038"/>
            <a:chExt cx="2911475" cy="1016000"/>
          </a:xfrm>
        </p:grpSpPr>
        <p:cxnSp>
          <p:nvCxnSpPr>
            <p:cNvPr id="7" name="Straight Arrow Connector 6"/>
            <p:cNvCxnSpPr>
              <a:cxnSpLocks noChangeShapeType="1"/>
            </p:cNvCxnSpPr>
            <p:nvPr/>
          </p:nvCxnSpPr>
          <p:spPr bwMode="auto">
            <a:xfrm>
              <a:off x="4643438" y="2492375"/>
              <a:ext cx="1296987" cy="0"/>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 name="Straight Arrow Connector 8"/>
            <p:cNvCxnSpPr>
              <a:cxnSpLocks noChangeShapeType="1"/>
            </p:cNvCxnSpPr>
            <p:nvPr/>
          </p:nvCxnSpPr>
          <p:spPr bwMode="auto">
            <a:xfrm>
              <a:off x="5364163" y="2924175"/>
              <a:ext cx="576262" cy="0"/>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 name="TextBox 9"/>
            <p:cNvSpPr txBox="1">
              <a:spLocks noChangeArrowheads="1"/>
            </p:cNvSpPr>
            <p:nvPr/>
          </p:nvSpPr>
          <p:spPr bwMode="auto">
            <a:xfrm>
              <a:off x="6084888" y="2205038"/>
              <a:ext cx="1470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ill Sans MT" charset="0"/>
                  <a:ea typeface="ＭＳ Ｐゴシック" charset="0"/>
                  <a:cs typeface="ＭＳ Ｐゴシック" charset="0"/>
                </a:defRPr>
              </a:lvl1pPr>
              <a:lvl2pPr marL="742950" indent="-285750" eaLnBrk="0" hangingPunct="0">
                <a:defRPr>
                  <a:solidFill>
                    <a:schemeClr val="tx1"/>
                  </a:solidFill>
                  <a:latin typeface="Gill Sans MT" charset="0"/>
                  <a:ea typeface="ＭＳ Ｐゴシック" charset="0"/>
                </a:defRPr>
              </a:lvl2pPr>
              <a:lvl3pPr marL="1143000" indent="-228600" eaLnBrk="0" hangingPunct="0">
                <a:defRPr>
                  <a:solidFill>
                    <a:schemeClr val="tx1"/>
                  </a:solidFill>
                  <a:latin typeface="Gill Sans MT" charset="0"/>
                  <a:ea typeface="ＭＳ Ｐゴシック" charset="0"/>
                </a:defRPr>
              </a:lvl3pPr>
              <a:lvl4pPr marL="1600200" indent="-228600" eaLnBrk="0" hangingPunct="0">
                <a:defRPr>
                  <a:solidFill>
                    <a:schemeClr val="tx1"/>
                  </a:solidFill>
                  <a:latin typeface="Gill Sans MT" charset="0"/>
                  <a:ea typeface="ＭＳ Ｐゴシック" charset="0"/>
                </a:defRPr>
              </a:lvl4pPr>
              <a:lvl5pPr marL="2057400" indent="-228600" eaLnBrk="0" hangingPunct="0">
                <a:defRPr>
                  <a:solidFill>
                    <a:schemeClr val="tx1"/>
                  </a:solidFill>
                  <a:latin typeface="Gill Sans MT" charset="0"/>
                  <a:ea typeface="ＭＳ Ｐゴシック" charset="0"/>
                </a:defRPr>
              </a:lvl5pPr>
              <a:lvl6pPr marL="2514600" indent="-228600" eaLnBrk="0" fontAlgn="base" hangingPunct="0">
                <a:spcBef>
                  <a:spcPct val="0"/>
                </a:spcBef>
                <a:spcAft>
                  <a:spcPct val="0"/>
                </a:spcAft>
                <a:defRPr>
                  <a:solidFill>
                    <a:schemeClr val="tx1"/>
                  </a:solidFill>
                  <a:latin typeface="Gill Sans MT" charset="0"/>
                  <a:ea typeface="ＭＳ Ｐゴシック" charset="0"/>
                </a:defRPr>
              </a:lvl6pPr>
              <a:lvl7pPr marL="2971800" indent="-228600" eaLnBrk="0" fontAlgn="base" hangingPunct="0">
                <a:spcBef>
                  <a:spcPct val="0"/>
                </a:spcBef>
                <a:spcAft>
                  <a:spcPct val="0"/>
                </a:spcAft>
                <a:defRPr>
                  <a:solidFill>
                    <a:schemeClr val="tx1"/>
                  </a:solidFill>
                  <a:latin typeface="Gill Sans MT" charset="0"/>
                  <a:ea typeface="ＭＳ Ｐゴシック" charset="0"/>
                </a:defRPr>
              </a:lvl7pPr>
              <a:lvl8pPr marL="3429000" indent="-228600" eaLnBrk="0" fontAlgn="base" hangingPunct="0">
                <a:spcBef>
                  <a:spcPct val="0"/>
                </a:spcBef>
                <a:spcAft>
                  <a:spcPct val="0"/>
                </a:spcAft>
                <a:defRPr>
                  <a:solidFill>
                    <a:schemeClr val="tx1"/>
                  </a:solidFill>
                  <a:latin typeface="Gill Sans MT" charset="0"/>
                  <a:ea typeface="ＭＳ Ｐゴシック" charset="0"/>
                </a:defRPr>
              </a:lvl8pPr>
              <a:lvl9pPr marL="3886200" indent="-228600" eaLnBrk="0" fontAlgn="base" hangingPunct="0">
                <a:spcBef>
                  <a:spcPct val="0"/>
                </a:spcBef>
                <a:spcAft>
                  <a:spcPct val="0"/>
                </a:spcAft>
                <a:defRPr>
                  <a:solidFill>
                    <a:schemeClr val="tx1"/>
                  </a:solidFill>
                  <a:latin typeface="Gill Sans MT" charset="0"/>
                  <a:ea typeface="ＭＳ Ｐゴシック" charset="0"/>
                </a:defRPr>
              </a:lvl9pPr>
            </a:lstStyle>
            <a:p>
              <a:pPr eaLnBrk="1" hangingPunct="1"/>
              <a:r>
                <a:rPr lang="en-GB" sz="2000" dirty="0">
                  <a:solidFill>
                    <a:schemeClr val="bg1"/>
                  </a:solidFill>
                </a:rPr>
                <a:t>competitive </a:t>
              </a:r>
            </a:p>
            <a:p>
              <a:pPr eaLnBrk="1" hangingPunct="1"/>
              <a:r>
                <a:rPr lang="en-GB" sz="2000" dirty="0">
                  <a:solidFill>
                    <a:schemeClr val="bg1"/>
                  </a:solidFill>
                </a:rPr>
                <a:t>dialogue </a:t>
              </a:r>
            </a:p>
            <a:p>
              <a:pPr eaLnBrk="1" hangingPunct="1"/>
              <a:r>
                <a:rPr lang="en-GB" sz="2000" dirty="0">
                  <a:solidFill>
                    <a:schemeClr val="bg1"/>
                  </a:solidFill>
                </a:rPr>
                <a:t>procedure</a:t>
              </a:r>
            </a:p>
          </p:txBody>
        </p:sp>
      </p:grpSp>
    </p:spTree>
    <p:extLst>
      <p:ext uri="{BB962C8B-B14F-4D97-AF65-F5344CB8AC3E}">
        <p14:creationId xmlns:p14="http://schemas.microsoft.com/office/powerpoint/2010/main" val="33673730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GB" dirty="0" smtClean="0">
                <a:latin typeface="Gill Sans MT" charset="0"/>
                <a:ea typeface="ＭＳ Ｐゴシック" charset="0"/>
                <a:cs typeface="Gill Sans" charset="0"/>
              </a:rPr>
              <a:t>Fibre </a:t>
            </a:r>
            <a:r>
              <a:rPr lang="en-GB" dirty="0" smtClean="0">
                <a:latin typeface="Gill Sans MT" charset="0"/>
                <a:ea typeface="ＭＳ Ｐゴシック" charset="0"/>
                <a:cs typeface="Gill Sans" charset="0"/>
              </a:rPr>
              <a:t>procurement </a:t>
            </a:r>
            <a:r>
              <a:rPr lang="en-GB" dirty="0">
                <a:latin typeface="Gill Sans MT" charset="0"/>
                <a:ea typeface="ＭＳ Ｐゴシック" charset="0"/>
                <a:cs typeface="Gill Sans" charset="0"/>
              </a:rPr>
              <a:t>s</a:t>
            </a:r>
            <a:r>
              <a:rPr lang="en-GB" dirty="0" smtClean="0">
                <a:latin typeface="Gill Sans MT" charset="0"/>
                <a:ea typeface="ＭＳ Ｐゴシック" charset="0"/>
                <a:cs typeface="Gill Sans" charset="0"/>
              </a:rPr>
              <a:t>trategy</a:t>
            </a:r>
            <a:endParaRPr lang="en-GB" dirty="0">
              <a:latin typeface="Gill Sans MT" charset="0"/>
              <a:ea typeface="ＭＳ Ｐゴシック" charset="0"/>
              <a:cs typeface="Gill Sans" charset="0"/>
            </a:endParaRPr>
          </a:p>
        </p:txBody>
      </p:sp>
      <p:sp>
        <p:nvSpPr>
          <p:cNvPr id="3" name="Text Placeholder 2"/>
          <p:cNvSpPr>
            <a:spLocks noGrp="1"/>
          </p:cNvSpPr>
          <p:nvPr>
            <p:ph type="body" sz="quarter" idx="10"/>
          </p:nvPr>
        </p:nvSpPr>
        <p:spPr/>
        <p:txBody>
          <a:bodyPr/>
          <a:lstStyle/>
          <a:p>
            <a:pPr>
              <a:spcBef>
                <a:spcPts val="600"/>
              </a:spcBef>
              <a:spcAft>
                <a:spcPts val="600"/>
              </a:spcAft>
              <a:buFont typeface="Arial" pitchFamily="34" charset="0"/>
              <a:buChar char="•"/>
              <a:defRPr/>
            </a:pPr>
            <a:r>
              <a:rPr lang="en-GB" dirty="0" smtClean="0">
                <a:solidFill>
                  <a:schemeClr val="bg1"/>
                </a:solidFill>
                <a:latin typeface="Helvetica"/>
                <a:cs typeface="Helvetica"/>
              </a:rPr>
              <a:t>Fibre </a:t>
            </a:r>
            <a:r>
              <a:rPr lang="en-GB" dirty="0" smtClean="0">
                <a:solidFill>
                  <a:schemeClr val="bg1"/>
                </a:solidFill>
                <a:latin typeface="Helvetica"/>
                <a:cs typeface="Helvetica"/>
              </a:rPr>
              <a:t>&amp; </a:t>
            </a:r>
            <a:r>
              <a:rPr lang="en-GB" dirty="0" err="1" smtClean="0">
                <a:solidFill>
                  <a:schemeClr val="bg1"/>
                </a:solidFill>
                <a:latin typeface="Helvetica"/>
                <a:cs typeface="Helvetica"/>
              </a:rPr>
              <a:t>PoP</a:t>
            </a:r>
            <a:r>
              <a:rPr lang="en-GB" dirty="0" smtClean="0">
                <a:solidFill>
                  <a:schemeClr val="bg1"/>
                </a:solidFill>
                <a:latin typeface="Helvetica"/>
                <a:cs typeface="Helvetica"/>
              </a:rPr>
              <a:t> Procurement</a:t>
            </a:r>
            <a:endParaRPr lang="en-GB" dirty="0" smtClean="0">
              <a:solidFill>
                <a:schemeClr val="bg1"/>
              </a:solidFill>
              <a:latin typeface="Helvetica"/>
              <a:cs typeface="Helvetica"/>
            </a:endParaRPr>
          </a:p>
          <a:p>
            <a:pPr marL="714375" lvl="2" indent="-357188">
              <a:spcBef>
                <a:spcPts val="600"/>
              </a:spcBef>
              <a:spcAft>
                <a:spcPts val="600"/>
              </a:spcAft>
              <a:buFont typeface="Arial" pitchFamily="34" charset="0"/>
              <a:buChar char="•"/>
              <a:defRPr/>
            </a:pPr>
            <a:r>
              <a:rPr lang="en-GB" sz="2000" dirty="0" smtClean="0">
                <a:solidFill>
                  <a:schemeClr val="bg1"/>
                </a:solidFill>
                <a:latin typeface="Helvetica"/>
                <a:cs typeface="Helvetica"/>
              </a:rPr>
              <a:t>Lot 1: Fibre </a:t>
            </a:r>
            <a:r>
              <a:rPr lang="en-GB" sz="2000" dirty="0" smtClean="0">
                <a:solidFill>
                  <a:schemeClr val="bg1"/>
                </a:solidFill>
                <a:latin typeface="Helvetica"/>
                <a:cs typeface="Helvetica"/>
              </a:rPr>
              <a:t>&amp; </a:t>
            </a:r>
            <a:r>
              <a:rPr lang="en-GB" sz="2000" dirty="0" err="1" smtClean="0">
                <a:solidFill>
                  <a:schemeClr val="bg1"/>
                </a:solidFill>
                <a:latin typeface="Helvetica"/>
                <a:cs typeface="Helvetica"/>
              </a:rPr>
              <a:t>PoP</a:t>
            </a:r>
            <a:r>
              <a:rPr lang="en-GB" sz="2000" dirty="0" smtClean="0">
                <a:solidFill>
                  <a:schemeClr val="bg1"/>
                </a:solidFill>
                <a:latin typeface="Helvetica"/>
                <a:cs typeface="Helvetica"/>
              </a:rPr>
              <a:t> Infrastructure </a:t>
            </a:r>
            <a:r>
              <a:rPr lang="en-GB" sz="2000" dirty="0" smtClean="0">
                <a:solidFill>
                  <a:schemeClr val="bg1"/>
                </a:solidFill>
                <a:latin typeface="Helvetica"/>
                <a:cs typeface="Helvetica"/>
              </a:rPr>
              <a:t>in the UK</a:t>
            </a:r>
          </a:p>
          <a:p>
            <a:pPr marL="1081088" lvl="2" indent="-366713">
              <a:spcBef>
                <a:spcPts val="600"/>
              </a:spcBef>
              <a:spcAft>
                <a:spcPts val="600"/>
              </a:spcAft>
              <a:buFont typeface="Arial" pitchFamily="34" charset="0"/>
              <a:buChar char="•"/>
              <a:defRPr/>
            </a:pPr>
            <a:r>
              <a:rPr lang="en-GB" dirty="0" smtClean="0">
                <a:solidFill>
                  <a:schemeClr val="bg1"/>
                </a:solidFill>
                <a:latin typeface="Helvetica"/>
                <a:cs typeface="Helvetica"/>
              </a:rPr>
              <a:t>Options:  Scotland</a:t>
            </a:r>
            <a:r>
              <a:rPr lang="en-GB" dirty="0" smtClean="0">
                <a:solidFill>
                  <a:schemeClr val="bg1"/>
                </a:solidFill>
                <a:latin typeface="Helvetica"/>
                <a:cs typeface="Helvetica"/>
              </a:rPr>
              <a:t>, </a:t>
            </a:r>
            <a:r>
              <a:rPr lang="en-GB" dirty="0" smtClean="0">
                <a:solidFill>
                  <a:schemeClr val="bg1"/>
                </a:solidFill>
                <a:latin typeface="Helvetica"/>
                <a:cs typeface="Helvetica"/>
              </a:rPr>
              <a:t>Ireland, </a:t>
            </a:r>
            <a:r>
              <a:rPr lang="en-GB" dirty="0" smtClean="0">
                <a:solidFill>
                  <a:schemeClr val="bg1"/>
                </a:solidFill>
                <a:latin typeface="Helvetica"/>
                <a:cs typeface="Helvetica"/>
              </a:rPr>
              <a:t>Aurora</a:t>
            </a:r>
            <a:r>
              <a:rPr lang="en-GB" dirty="0" smtClean="0">
                <a:solidFill>
                  <a:schemeClr val="bg1"/>
                </a:solidFill>
                <a:latin typeface="Helvetica"/>
                <a:cs typeface="Helvetica"/>
              </a:rPr>
              <a:t>, London, strategic national research campuses</a:t>
            </a:r>
          </a:p>
          <a:p>
            <a:pPr marL="714375" lvl="2" indent="-357188">
              <a:spcBef>
                <a:spcPts val="600"/>
              </a:spcBef>
              <a:spcAft>
                <a:spcPts val="600"/>
              </a:spcAft>
              <a:buFont typeface="Arial" pitchFamily="34" charset="0"/>
              <a:buChar char="•"/>
              <a:defRPr/>
            </a:pPr>
            <a:r>
              <a:rPr lang="en-GB" sz="2000" dirty="0" smtClean="0">
                <a:solidFill>
                  <a:schemeClr val="bg1"/>
                </a:solidFill>
                <a:latin typeface="Helvetica"/>
                <a:cs typeface="Helvetica"/>
              </a:rPr>
              <a:t>Lot 2: Fibre Infrastructure in Ireland</a:t>
            </a:r>
          </a:p>
          <a:p>
            <a:pPr marL="714375" lvl="2" indent="-357188">
              <a:spcBef>
                <a:spcPts val="600"/>
              </a:spcBef>
              <a:spcAft>
                <a:spcPts val="600"/>
              </a:spcAft>
              <a:buFont typeface="Arial" pitchFamily="34" charset="0"/>
              <a:buChar char="•"/>
              <a:defRPr/>
            </a:pPr>
            <a:r>
              <a:rPr lang="en-GB" sz="2000" dirty="0" smtClean="0">
                <a:solidFill>
                  <a:schemeClr val="bg1"/>
                </a:solidFill>
                <a:latin typeface="Helvetica"/>
                <a:cs typeface="Helvetica"/>
              </a:rPr>
              <a:t>Framework  Agreement(s) for 4 years</a:t>
            </a:r>
          </a:p>
          <a:p>
            <a:pPr marL="1171575" lvl="4" indent="-357188">
              <a:spcBef>
                <a:spcPts val="600"/>
              </a:spcBef>
              <a:spcAft>
                <a:spcPts val="600"/>
              </a:spcAft>
              <a:buFont typeface="Arial" pitchFamily="34" charset="0"/>
              <a:buChar char="•"/>
              <a:defRPr/>
            </a:pPr>
            <a:r>
              <a:rPr lang="en-GB" sz="2000" dirty="0" smtClean="0">
                <a:solidFill>
                  <a:schemeClr val="bg1"/>
                </a:solidFill>
                <a:latin typeface="Helvetica"/>
                <a:cs typeface="Helvetica"/>
              </a:rPr>
              <a:t>Initial order of </a:t>
            </a:r>
            <a:r>
              <a:rPr lang="en-GB" sz="2000" dirty="0" smtClean="0">
                <a:solidFill>
                  <a:schemeClr val="bg1"/>
                </a:solidFill>
                <a:latin typeface="Helvetica"/>
                <a:cs typeface="Helvetica"/>
              </a:rPr>
              <a:t>10 years with an option to extend for a further 5 years</a:t>
            </a:r>
            <a:endParaRPr lang="en-GB" dirty="0" smtClean="0">
              <a:solidFill>
                <a:schemeClr val="bg1"/>
              </a:solidFill>
              <a:latin typeface="Helvetica"/>
              <a:cs typeface="Helvetica"/>
            </a:endParaRPr>
          </a:p>
        </p:txBody>
      </p:sp>
    </p:spTree>
    <p:extLst>
      <p:ext uri="{BB962C8B-B14F-4D97-AF65-F5344CB8AC3E}">
        <p14:creationId xmlns:p14="http://schemas.microsoft.com/office/powerpoint/2010/main" val="108796245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Lighting the </a:t>
            </a:r>
            <a:r>
              <a:rPr lang="en-US" dirty="0" err="1"/>
              <a:t>f</a:t>
            </a:r>
            <a:r>
              <a:rPr lang="en-US" dirty="0" err="1" smtClean="0"/>
              <a:t>ibre</a:t>
            </a:r>
            <a:endParaRPr lang="en-US" dirty="0"/>
          </a:p>
        </p:txBody>
      </p:sp>
      <p:sp>
        <p:nvSpPr>
          <p:cNvPr id="3" name="Text Placeholder 2"/>
          <p:cNvSpPr>
            <a:spLocks noGrp="1"/>
          </p:cNvSpPr>
          <p:nvPr>
            <p:ph type="body" sz="quarter" idx="10"/>
          </p:nvPr>
        </p:nvSpPr>
        <p:spPr>
          <a:xfrm>
            <a:off x="395288" y="1308100"/>
            <a:ext cx="8353425" cy="4209132"/>
          </a:xfrm>
        </p:spPr>
        <p:txBody>
          <a:bodyPr/>
          <a:lstStyle/>
          <a:p>
            <a:r>
              <a:rPr lang="en-US" dirty="0" smtClean="0">
                <a:solidFill>
                  <a:schemeClr val="bg1"/>
                </a:solidFill>
                <a:latin typeface="Helvetica"/>
                <a:cs typeface="Helvetica"/>
              </a:rPr>
              <a:t>DWDM optical transmission equipment</a:t>
            </a:r>
          </a:p>
          <a:p>
            <a:pPr lvl="1"/>
            <a:r>
              <a:rPr lang="en-US" dirty="0" smtClean="0">
                <a:solidFill>
                  <a:schemeClr val="bg1"/>
                </a:solidFill>
                <a:latin typeface="Helvetica"/>
                <a:cs typeface="Helvetica"/>
              </a:rPr>
              <a:t>Multiple channels on a single </a:t>
            </a:r>
            <a:r>
              <a:rPr lang="en-US" dirty="0" err="1" smtClean="0">
                <a:solidFill>
                  <a:schemeClr val="bg1"/>
                </a:solidFill>
                <a:latin typeface="Helvetica"/>
                <a:cs typeface="Helvetica"/>
              </a:rPr>
              <a:t>fibre</a:t>
            </a:r>
            <a:r>
              <a:rPr lang="en-US" dirty="0" smtClean="0">
                <a:solidFill>
                  <a:schemeClr val="bg1"/>
                </a:solidFill>
                <a:latin typeface="Helvetica"/>
                <a:cs typeface="Helvetica"/>
              </a:rPr>
              <a:t>,</a:t>
            </a:r>
          </a:p>
          <a:p>
            <a:pPr lvl="1"/>
            <a:r>
              <a:rPr lang="en-US" dirty="0" smtClean="0">
                <a:solidFill>
                  <a:schemeClr val="bg1"/>
                </a:solidFill>
                <a:latin typeface="Helvetica"/>
                <a:cs typeface="Helvetica"/>
              </a:rPr>
              <a:t>Each a separate frequency of light on the </a:t>
            </a:r>
            <a:r>
              <a:rPr lang="en-US" dirty="0" err="1" smtClean="0">
                <a:solidFill>
                  <a:schemeClr val="bg1"/>
                </a:solidFill>
                <a:latin typeface="Helvetica"/>
                <a:cs typeface="Helvetica"/>
              </a:rPr>
              <a:t>fibre</a:t>
            </a:r>
            <a:r>
              <a:rPr lang="en-US" dirty="0" smtClean="0">
                <a:solidFill>
                  <a:schemeClr val="bg1"/>
                </a:solidFill>
                <a:latin typeface="Helvetica"/>
                <a:cs typeface="Helvetica"/>
              </a:rPr>
              <a:t> (“wavelength” or “</a:t>
            </a:r>
            <a:r>
              <a:rPr lang="en-US" dirty="0" err="1" smtClean="0">
                <a:solidFill>
                  <a:schemeClr val="bg1"/>
                </a:solidFill>
                <a:latin typeface="Helvetica"/>
                <a:cs typeface="Helvetica"/>
              </a:rPr>
              <a:t>colour</a:t>
            </a:r>
            <a:r>
              <a:rPr lang="en-US" dirty="0" smtClean="0">
                <a:solidFill>
                  <a:schemeClr val="bg1"/>
                </a:solidFill>
                <a:latin typeface="Helvetica"/>
                <a:cs typeface="Helvetica"/>
              </a:rPr>
              <a:t>”)</a:t>
            </a:r>
          </a:p>
          <a:p>
            <a:pPr lvl="2"/>
            <a:r>
              <a:rPr lang="en-US" dirty="0" smtClean="0">
                <a:solidFill>
                  <a:schemeClr val="bg1"/>
                </a:solidFill>
                <a:latin typeface="Helvetica"/>
                <a:cs typeface="Helvetica"/>
              </a:rPr>
              <a:t>c.f. different frequencies for different radio stations in broadcasting</a:t>
            </a:r>
          </a:p>
          <a:p>
            <a:r>
              <a:rPr lang="en-US" dirty="0" smtClean="0">
                <a:solidFill>
                  <a:schemeClr val="bg1"/>
                </a:solidFill>
                <a:latin typeface="Helvetica"/>
                <a:cs typeface="Helvetica"/>
              </a:rPr>
              <a:t>Next-generation technology</a:t>
            </a:r>
          </a:p>
          <a:p>
            <a:pPr lvl="1"/>
            <a:r>
              <a:rPr lang="en-US" dirty="0" smtClean="0">
                <a:solidFill>
                  <a:schemeClr val="bg1"/>
                </a:solidFill>
                <a:latin typeface="Helvetica"/>
                <a:cs typeface="Helvetica"/>
              </a:rPr>
              <a:t>Needs to be more reconfigurable than SuperJANET5</a:t>
            </a:r>
          </a:p>
          <a:p>
            <a:pPr lvl="2"/>
            <a:r>
              <a:rPr lang="en-US" dirty="0" smtClean="0">
                <a:solidFill>
                  <a:schemeClr val="bg1"/>
                </a:solidFill>
                <a:latin typeface="Helvetica"/>
                <a:cs typeface="Helvetica"/>
              </a:rPr>
              <a:t>e.g. one of the collector arcs in Scotland required 13 engineers to be dotted along it at the same time to commission …</a:t>
            </a:r>
          </a:p>
          <a:p>
            <a:r>
              <a:rPr lang="en-US" dirty="0" smtClean="0">
                <a:solidFill>
                  <a:schemeClr val="bg1"/>
                </a:solidFill>
                <a:latin typeface="Helvetica"/>
                <a:cs typeface="Helvetica"/>
              </a:rPr>
              <a:t>“Native” capacity on the core to be 100Gbit/s</a:t>
            </a:r>
          </a:p>
          <a:p>
            <a:pPr lvl="1"/>
            <a:r>
              <a:rPr lang="en-US" dirty="0" smtClean="0">
                <a:solidFill>
                  <a:schemeClr val="bg1"/>
                </a:solidFill>
                <a:latin typeface="Helvetica"/>
                <a:cs typeface="Helvetica"/>
              </a:rPr>
              <a:t>Theoretically 80 channels of 100Gbit/s per channel</a:t>
            </a:r>
          </a:p>
          <a:p>
            <a:pPr lvl="1"/>
            <a:r>
              <a:rPr lang="en-US" dirty="0" smtClean="0">
                <a:solidFill>
                  <a:schemeClr val="bg1"/>
                </a:solidFill>
                <a:latin typeface="Helvetica"/>
                <a:cs typeface="Helvetica"/>
              </a:rPr>
              <a:t>Roadmap for 400Gbit/s and 1Tbit/</a:t>
            </a:r>
            <a:r>
              <a:rPr lang="en-US" dirty="0" smtClean="0">
                <a:solidFill>
                  <a:schemeClr val="bg1"/>
                </a:solidFill>
                <a:latin typeface="Helvetica"/>
                <a:cs typeface="Helvetica"/>
              </a:rPr>
              <a:t>s</a:t>
            </a:r>
            <a:endParaRPr lang="en-US" dirty="0" smtClean="0">
              <a:solidFill>
                <a:schemeClr val="bg1"/>
              </a:solidFill>
              <a:latin typeface="Helvetica"/>
              <a:cs typeface="Helvetica"/>
            </a:endParaRPr>
          </a:p>
        </p:txBody>
      </p:sp>
    </p:spTree>
    <p:extLst>
      <p:ext uri="{BB962C8B-B14F-4D97-AF65-F5344CB8AC3E}">
        <p14:creationId xmlns:p14="http://schemas.microsoft.com/office/powerpoint/2010/main" val="220699361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GB" dirty="0" smtClean="0">
                <a:latin typeface="Gill Sans MT" charset="0"/>
                <a:ea typeface="ＭＳ Ｐゴシック" charset="0"/>
                <a:cs typeface="Gill Sans" charset="0"/>
              </a:rPr>
              <a:t>Equipment </a:t>
            </a:r>
            <a:r>
              <a:rPr lang="en-GB" dirty="0" smtClean="0">
                <a:latin typeface="Gill Sans MT" charset="0"/>
                <a:ea typeface="ＭＳ Ｐゴシック" charset="0"/>
                <a:cs typeface="Gill Sans" charset="0"/>
              </a:rPr>
              <a:t>procurement </a:t>
            </a:r>
            <a:r>
              <a:rPr lang="en-GB" dirty="0">
                <a:latin typeface="Gill Sans MT" charset="0"/>
                <a:ea typeface="ＭＳ Ｐゴシック" charset="0"/>
                <a:cs typeface="Gill Sans" charset="0"/>
              </a:rPr>
              <a:t>s</a:t>
            </a:r>
            <a:r>
              <a:rPr lang="en-GB" dirty="0" smtClean="0">
                <a:latin typeface="Gill Sans MT" charset="0"/>
                <a:ea typeface="ＭＳ Ｐゴシック" charset="0"/>
                <a:cs typeface="Gill Sans" charset="0"/>
              </a:rPr>
              <a:t>trategy</a:t>
            </a:r>
            <a:endParaRPr lang="en-GB" dirty="0">
              <a:latin typeface="Gill Sans MT" charset="0"/>
              <a:ea typeface="ＭＳ Ｐゴシック" charset="0"/>
              <a:cs typeface="Gill Sans" charset="0"/>
            </a:endParaRPr>
          </a:p>
        </p:txBody>
      </p:sp>
      <p:sp>
        <p:nvSpPr>
          <p:cNvPr id="3" name="Text Placeholder 2"/>
          <p:cNvSpPr>
            <a:spLocks noGrp="1"/>
          </p:cNvSpPr>
          <p:nvPr>
            <p:ph type="body" sz="quarter" idx="10"/>
          </p:nvPr>
        </p:nvSpPr>
        <p:spPr/>
        <p:txBody>
          <a:bodyPr/>
          <a:lstStyle/>
          <a:p>
            <a:pPr>
              <a:spcBef>
                <a:spcPts val="600"/>
              </a:spcBef>
              <a:spcAft>
                <a:spcPts val="600"/>
              </a:spcAft>
              <a:defRPr/>
            </a:pPr>
            <a:r>
              <a:rPr lang="en-GB" dirty="0" smtClean="0">
                <a:solidFill>
                  <a:schemeClr val="bg1"/>
                </a:solidFill>
                <a:latin typeface="Helvetica"/>
                <a:cs typeface="Helvetica"/>
              </a:rPr>
              <a:t>Transmission equipment procurement</a:t>
            </a:r>
          </a:p>
          <a:p>
            <a:pPr marL="714375" lvl="4" indent="-357188">
              <a:spcBef>
                <a:spcPts val="600"/>
              </a:spcBef>
              <a:spcAft>
                <a:spcPts val="600"/>
              </a:spcAft>
              <a:buFont typeface="Arial" pitchFamily="34" charset="0"/>
              <a:buChar char="•"/>
              <a:tabLst>
                <a:tab pos="714375" algn="l"/>
              </a:tabLst>
              <a:defRPr/>
            </a:pPr>
            <a:r>
              <a:rPr lang="en-GB" sz="2000" dirty="0" smtClean="0">
                <a:solidFill>
                  <a:schemeClr val="bg1"/>
                </a:solidFill>
                <a:latin typeface="Helvetica"/>
                <a:cs typeface="Helvetica"/>
              </a:rPr>
              <a:t>Supply, design, delivery, installation, commissioning, maintenance, training</a:t>
            </a:r>
            <a:r>
              <a:rPr lang="en-GB" sz="2000" dirty="0" smtClean="0">
                <a:solidFill>
                  <a:schemeClr val="bg1"/>
                </a:solidFill>
                <a:latin typeface="Helvetica"/>
                <a:cs typeface="Helvetica"/>
              </a:rPr>
              <a:t>, specialist </a:t>
            </a:r>
            <a:r>
              <a:rPr lang="en-GB" sz="2000" dirty="0" smtClean="0">
                <a:solidFill>
                  <a:schemeClr val="bg1"/>
                </a:solidFill>
                <a:latin typeface="Helvetica"/>
                <a:cs typeface="Helvetica"/>
              </a:rPr>
              <a:t>technical support</a:t>
            </a:r>
          </a:p>
          <a:p>
            <a:pPr marL="714375" lvl="4" indent="-357188">
              <a:spcBef>
                <a:spcPts val="600"/>
              </a:spcBef>
              <a:spcAft>
                <a:spcPts val="600"/>
              </a:spcAft>
              <a:buFont typeface="Arial" pitchFamily="34" charset="0"/>
              <a:buChar char="•"/>
              <a:tabLst>
                <a:tab pos="714375" algn="l"/>
              </a:tabLst>
              <a:defRPr/>
            </a:pPr>
            <a:r>
              <a:rPr lang="en-GB" sz="2000" dirty="0" smtClean="0">
                <a:solidFill>
                  <a:schemeClr val="bg1"/>
                </a:solidFill>
                <a:latin typeface="Helvetica"/>
                <a:cs typeface="Helvetica"/>
              </a:rPr>
              <a:t>Framework Agreement for 7 years</a:t>
            </a:r>
          </a:p>
          <a:p>
            <a:pPr marL="1171575" lvl="4" indent="-357188">
              <a:spcBef>
                <a:spcPts val="600"/>
              </a:spcBef>
              <a:spcAft>
                <a:spcPts val="600"/>
              </a:spcAft>
              <a:buFont typeface="Arial" pitchFamily="34" charset="0"/>
              <a:buChar char="•"/>
              <a:tabLst>
                <a:tab pos="714375" algn="l"/>
              </a:tabLst>
              <a:defRPr/>
            </a:pPr>
            <a:r>
              <a:rPr lang="en-GB" sz="2000" dirty="0" smtClean="0">
                <a:solidFill>
                  <a:schemeClr val="bg1"/>
                </a:solidFill>
                <a:latin typeface="Helvetica"/>
                <a:cs typeface="Helvetica"/>
              </a:rPr>
              <a:t>Initial order </a:t>
            </a:r>
            <a:r>
              <a:rPr lang="en-GB" dirty="0">
                <a:solidFill>
                  <a:schemeClr val="bg1"/>
                </a:solidFill>
                <a:latin typeface="Helvetica"/>
                <a:cs typeface="Helvetica"/>
              </a:rPr>
              <a:t>5</a:t>
            </a:r>
            <a:r>
              <a:rPr lang="en-GB" sz="2000" dirty="0" smtClean="0">
                <a:solidFill>
                  <a:schemeClr val="bg1"/>
                </a:solidFill>
                <a:latin typeface="Helvetica"/>
                <a:cs typeface="Helvetica"/>
              </a:rPr>
              <a:t> </a:t>
            </a:r>
            <a:r>
              <a:rPr lang="en-GB" sz="2000" dirty="0" smtClean="0">
                <a:solidFill>
                  <a:schemeClr val="bg1"/>
                </a:solidFill>
                <a:latin typeface="Helvetica"/>
                <a:cs typeface="Helvetica"/>
              </a:rPr>
              <a:t>years </a:t>
            </a:r>
          </a:p>
          <a:p>
            <a:pPr lvl="3">
              <a:buFont typeface="Arial" pitchFamily="34" charset="0"/>
              <a:buNone/>
              <a:defRPr/>
            </a:pPr>
            <a:endParaRPr lang="en-GB" dirty="0" smtClean="0">
              <a:solidFill>
                <a:schemeClr val="bg1"/>
              </a:solidFill>
              <a:latin typeface="Helvetica"/>
              <a:cs typeface="Helvetica"/>
            </a:endParaRPr>
          </a:p>
        </p:txBody>
      </p:sp>
    </p:spTree>
    <p:extLst>
      <p:ext uri="{BB962C8B-B14F-4D97-AF65-F5344CB8AC3E}">
        <p14:creationId xmlns:p14="http://schemas.microsoft.com/office/powerpoint/2010/main" val="20341837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eaLnBrk="1" hangingPunct="1"/>
            <a:r>
              <a:rPr lang="en-GB" sz="4400" dirty="0" smtClean="0">
                <a:latin typeface="Gill Sans MT" charset="0"/>
                <a:ea typeface="ＭＳ Ｐゴシック" charset="0"/>
                <a:cs typeface="Gill Sans" charset="0"/>
              </a:rPr>
              <a:t>Procurement Status</a:t>
            </a:r>
            <a:endParaRPr lang="en-GB" sz="4400" dirty="0">
              <a:latin typeface="Gill Sans MT" charset="0"/>
              <a:ea typeface="ＭＳ Ｐゴシック" charset="0"/>
              <a:cs typeface="Gill Sans" charset="0"/>
            </a:endParaRPr>
          </a:p>
        </p:txBody>
      </p:sp>
    </p:spTree>
    <p:extLst>
      <p:ext uri="{BB962C8B-B14F-4D97-AF65-F5344CB8AC3E}">
        <p14:creationId xmlns:p14="http://schemas.microsoft.com/office/powerpoint/2010/main" val="393346945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bwMode="auto">
          <a:xfrm>
            <a:off x="395288" y="274638"/>
            <a:ext cx="6034087" cy="65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GB" dirty="0" smtClean="0">
                <a:latin typeface="Gill Sans MT" charset="0"/>
                <a:ea typeface="ＭＳ Ｐゴシック" charset="0"/>
                <a:cs typeface="ＭＳ Ｐゴシック" charset="0"/>
              </a:rPr>
              <a:t>Timeline</a:t>
            </a:r>
            <a:endParaRPr lang="en-GB" dirty="0">
              <a:latin typeface="Gill Sans MT" charset="0"/>
              <a:ea typeface="ＭＳ Ｐゴシック" charset="0"/>
              <a:cs typeface="ＭＳ Ｐゴシック" charset="0"/>
            </a:endParaRPr>
          </a:p>
        </p:txBody>
      </p:sp>
      <p:pic>
        <p:nvPicPr>
          <p:cNvPr id="2457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 y="1700213"/>
            <a:ext cx="828675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5" y="1484313"/>
            <a:ext cx="829627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wn Arrow 4"/>
          <p:cNvSpPr>
            <a:spLocks noChangeArrowheads="1"/>
          </p:cNvSpPr>
          <p:nvPr/>
        </p:nvSpPr>
        <p:spPr bwMode="auto">
          <a:xfrm rot="10800000">
            <a:off x="3347864" y="3716338"/>
            <a:ext cx="323850" cy="1225550"/>
          </a:xfrm>
          <a:prstGeom prst="downArrow">
            <a:avLst>
              <a:gd name="adj1" fmla="val 50000"/>
              <a:gd name="adj2" fmla="val 50002"/>
            </a:avLst>
          </a:prstGeom>
          <a:gradFill rotWithShape="1">
            <a:gsLst>
              <a:gs pos="0">
                <a:srgbClr val="F00077"/>
              </a:gs>
              <a:gs pos="100000">
                <a:srgbClr val="FF82B3"/>
              </a:gs>
            </a:gsLst>
            <a:lin ang="16200000"/>
          </a:gradFill>
          <a:ln w="9525">
            <a:solidFill>
              <a:srgbClr val="D10072"/>
            </a:solidFill>
            <a:miter lim="800000"/>
            <a:headEnd/>
            <a:tailEnd/>
          </a:ln>
          <a:effectLst>
            <a:outerShdw blurRad="63500" dist="23000" dir="5400000" rotWithShape="0">
              <a:srgbClr val="000000">
                <a:alpha val="34999"/>
              </a:srgbClr>
            </a:outerShdw>
          </a:effectLst>
        </p:spPr>
        <p:txBody>
          <a:bodyPr anchor="ctr"/>
          <a:lstStyle/>
          <a:p>
            <a:pPr algn="ctr">
              <a:defRPr/>
            </a:pPr>
            <a:endParaRPr lang="en-GB">
              <a:solidFill>
                <a:schemeClr val="lt1"/>
              </a:solidFill>
              <a:latin typeface="+mn-lt"/>
              <a:ea typeface="+mn-ea"/>
              <a:cs typeface="+mn-cs"/>
            </a:endParaRPr>
          </a:p>
        </p:txBody>
      </p:sp>
    </p:spTree>
    <p:extLst>
      <p:ext uri="{BB962C8B-B14F-4D97-AF65-F5344CB8AC3E}">
        <p14:creationId xmlns:p14="http://schemas.microsoft.com/office/powerpoint/2010/main" val="2006204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GB" dirty="0">
                <a:latin typeface="Gill Sans MT" charset="0"/>
                <a:ea typeface="ＭＳ Ｐゴシック" charset="0"/>
                <a:cs typeface="Gill Sans" charset="0"/>
              </a:rPr>
              <a:t>Fibre </a:t>
            </a:r>
            <a:r>
              <a:rPr lang="en-GB" dirty="0" smtClean="0">
                <a:latin typeface="Gill Sans MT" charset="0"/>
                <a:ea typeface="ＭＳ Ｐゴシック" charset="0"/>
                <a:cs typeface="Gill Sans" charset="0"/>
              </a:rPr>
              <a:t>procurement</a:t>
            </a:r>
            <a:endParaRPr lang="en-GB" dirty="0">
              <a:latin typeface="Gill Sans MT" charset="0"/>
              <a:ea typeface="ＭＳ Ｐゴシック" charset="0"/>
              <a:cs typeface="Gill Sans" charset="0"/>
            </a:endParaRPr>
          </a:p>
        </p:txBody>
      </p:sp>
      <p:sp>
        <p:nvSpPr>
          <p:cNvPr id="3" name="Text Placeholder 2"/>
          <p:cNvSpPr>
            <a:spLocks noGrp="1"/>
          </p:cNvSpPr>
          <p:nvPr>
            <p:ph type="body" sz="quarter" idx="10"/>
          </p:nvPr>
        </p:nvSpPr>
        <p:spPr/>
        <p:txBody>
          <a:bodyPr/>
          <a:lstStyle/>
          <a:p>
            <a:pPr marL="357188" indent="355600" eaLnBrk="1" hangingPunct="1">
              <a:spcBef>
                <a:spcPts val="600"/>
              </a:spcBef>
              <a:spcAft>
                <a:spcPts val="600"/>
              </a:spcAft>
              <a:buFont typeface="Arial" pitchFamily="34" charset="0"/>
              <a:buChar char="•"/>
              <a:tabLst>
                <a:tab pos="357188" algn="l"/>
              </a:tabLst>
              <a:defRPr/>
            </a:pPr>
            <a:r>
              <a:rPr lang="en-GB" sz="2000" dirty="0" smtClean="0">
                <a:solidFill>
                  <a:schemeClr val="bg1"/>
                </a:solidFill>
                <a:latin typeface="Helvetica"/>
                <a:cs typeface="Helvetica"/>
              </a:rPr>
              <a:t>OJEU procurement</a:t>
            </a:r>
          </a:p>
          <a:p>
            <a:pPr marL="357188" indent="355600" eaLnBrk="1" hangingPunct="1">
              <a:spcBef>
                <a:spcPts val="600"/>
              </a:spcBef>
              <a:spcAft>
                <a:spcPts val="600"/>
              </a:spcAft>
              <a:buFont typeface="Arial" pitchFamily="34" charset="0"/>
              <a:buChar char="•"/>
              <a:tabLst>
                <a:tab pos="357188" algn="l"/>
              </a:tabLst>
              <a:defRPr/>
            </a:pPr>
            <a:r>
              <a:rPr lang="en-GB" sz="2000" dirty="0" smtClean="0">
                <a:solidFill>
                  <a:schemeClr val="bg1"/>
                </a:solidFill>
                <a:latin typeface="Helvetica"/>
                <a:cs typeface="Helvetica"/>
              </a:rPr>
              <a:t>Competitive dialogue</a:t>
            </a:r>
            <a:endParaRPr lang="en-GB" sz="2000" dirty="0" smtClean="0">
              <a:solidFill>
                <a:schemeClr val="bg1"/>
              </a:solidFill>
              <a:latin typeface="Helvetica"/>
              <a:cs typeface="Helvetica"/>
            </a:endParaRPr>
          </a:p>
          <a:p>
            <a:pPr marL="357188" indent="355600" eaLnBrk="1" hangingPunct="1">
              <a:spcBef>
                <a:spcPts val="600"/>
              </a:spcBef>
              <a:spcAft>
                <a:spcPts val="600"/>
              </a:spcAft>
              <a:buFont typeface="Arial" pitchFamily="34" charset="0"/>
              <a:buChar char="•"/>
              <a:tabLst>
                <a:tab pos="357188" algn="l"/>
              </a:tabLst>
              <a:defRPr/>
            </a:pPr>
            <a:r>
              <a:rPr lang="en-GB" sz="2000" dirty="0" smtClean="0">
                <a:solidFill>
                  <a:schemeClr val="bg1"/>
                </a:solidFill>
                <a:latin typeface="Helvetica"/>
                <a:cs typeface="Helvetica"/>
              </a:rPr>
              <a:t>Launched </a:t>
            </a:r>
            <a:r>
              <a:rPr lang="en-GB" sz="2000" dirty="0" smtClean="0">
                <a:solidFill>
                  <a:schemeClr val="bg1"/>
                </a:solidFill>
                <a:latin typeface="Helvetica"/>
                <a:cs typeface="Helvetica"/>
              </a:rPr>
              <a:t>October 2011	</a:t>
            </a:r>
          </a:p>
          <a:p>
            <a:pPr marL="357188" indent="355600" eaLnBrk="1" hangingPunct="1">
              <a:spcBef>
                <a:spcPts val="600"/>
              </a:spcBef>
              <a:spcAft>
                <a:spcPts val="600"/>
              </a:spcAft>
              <a:buFont typeface="Arial" pitchFamily="34" charset="0"/>
              <a:buChar char="•"/>
              <a:tabLst>
                <a:tab pos="357188" algn="l"/>
              </a:tabLst>
              <a:defRPr/>
            </a:pPr>
            <a:r>
              <a:rPr lang="en-GB" sz="2000" dirty="0" smtClean="0">
                <a:solidFill>
                  <a:schemeClr val="bg1"/>
                </a:solidFill>
                <a:latin typeface="Helvetica"/>
                <a:cs typeface="Helvetica"/>
              </a:rPr>
              <a:t>Shortlisted </a:t>
            </a:r>
            <a:r>
              <a:rPr lang="en-GB" sz="2000" dirty="0" smtClean="0">
                <a:solidFill>
                  <a:schemeClr val="bg1"/>
                </a:solidFill>
                <a:latin typeface="Helvetica"/>
                <a:cs typeface="Helvetica"/>
              </a:rPr>
              <a:t>6 for </a:t>
            </a:r>
            <a:r>
              <a:rPr lang="en-GB" sz="2000" dirty="0" smtClean="0">
                <a:solidFill>
                  <a:schemeClr val="bg1"/>
                </a:solidFill>
                <a:latin typeface="Helvetica"/>
                <a:cs typeface="Helvetica"/>
              </a:rPr>
              <a:t>dialogue</a:t>
            </a:r>
          </a:p>
          <a:p>
            <a:pPr marL="357188" indent="355600" eaLnBrk="1" hangingPunct="1">
              <a:spcBef>
                <a:spcPts val="600"/>
              </a:spcBef>
              <a:spcAft>
                <a:spcPts val="600"/>
              </a:spcAft>
              <a:buFont typeface="Arial" pitchFamily="34" charset="0"/>
              <a:buChar char="•"/>
              <a:tabLst>
                <a:tab pos="357188" algn="l"/>
              </a:tabLst>
              <a:defRPr/>
            </a:pPr>
            <a:r>
              <a:rPr lang="en-GB" sz="2000" dirty="0" smtClean="0">
                <a:solidFill>
                  <a:schemeClr val="bg1"/>
                </a:solidFill>
                <a:latin typeface="Helvetica"/>
                <a:cs typeface="Helvetica"/>
              </a:rPr>
              <a:t>Selected SSET as preferred bidder</a:t>
            </a:r>
          </a:p>
          <a:p>
            <a:pPr marL="357188" indent="355600" eaLnBrk="1" hangingPunct="1">
              <a:spcBef>
                <a:spcPts val="600"/>
              </a:spcBef>
              <a:spcAft>
                <a:spcPts val="600"/>
              </a:spcAft>
              <a:buFont typeface="Arial" pitchFamily="34" charset="0"/>
              <a:buChar char="•"/>
              <a:tabLst>
                <a:tab pos="357188" algn="l"/>
              </a:tabLst>
              <a:defRPr/>
            </a:pPr>
            <a:r>
              <a:rPr lang="en-GB" sz="2000" dirty="0" smtClean="0">
                <a:solidFill>
                  <a:schemeClr val="bg1"/>
                </a:solidFill>
                <a:latin typeface="Helvetica"/>
                <a:cs typeface="Helvetica"/>
              </a:rPr>
              <a:t>Target to conclude contract by end July</a:t>
            </a:r>
          </a:p>
          <a:p>
            <a:pPr marL="357188" indent="355600" eaLnBrk="1" hangingPunct="1">
              <a:spcBef>
                <a:spcPts val="600"/>
              </a:spcBef>
              <a:spcAft>
                <a:spcPts val="600"/>
              </a:spcAft>
              <a:buFont typeface="Arial" pitchFamily="34" charset="0"/>
              <a:buChar char="•"/>
              <a:tabLst>
                <a:tab pos="357188" algn="l"/>
              </a:tabLst>
              <a:defRPr/>
            </a:pPr>
            <a:endParaRPr lang="en-GB" sz="2000" dirty="0">
              <a:solidFill>
                <a:schemeClr val="bg1"/>
              </a:solidFill>
              <a:latin typeface="Helvetica"/>
              <a:cs typeface="Helvetica"/>
            </a:endParaRPr>
          </a:p>
        </p:txBody>
      </p:sp>
      <p:pic>
        <p:nvPicPr>
          <p:cNvPr id="4" name="Picture 2" descr="http://www.optitekinc.com/CaseStudyLogos/Verizon-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2613" y="1161909"/>
            <a:ext cx="22113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http://www.theproductionguide.co.uk/uploads/images/88306_1282578597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4346" y="1209430"/>
            <a:ext cx="1779587"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www.brightsolid.com/assets/images/partners/SSE%20Telecom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7763" y="2820988"/>
            <a:ext cx="2520950"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8" name="Picture 2" descr="http://www.outsourcesolutions.co.uk/getfile/49eb02dd-4cc4-4d5e-bc1d-c9c281c65bbb/BT-logo.asp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5282" y="4219575"/>
            <a:ext cx="18288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http://cdn2.digitaltrends.com/wp-content/uploads/2010/11/level-3-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71850" y="4219575"/>
            <a:ext cx="28559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http://static.guim.co.uk/sys-images/Media/Pix/pictures/2007/11/07/VirginMedia46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1650" y="5289550"/>
            <a:ext cx="2058987"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1" descr="http://www.heanet.ie/conferences/2010/images/ESBT.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13708" y="2906712"/>
            <a:ext cx="1800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57054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9512" y="0"/>
            <a:ext cx="4853864" cy="6858000"/>
          </a:xfrm>
          <a:prstGeom prst="rect">
            <a:avLst/>
          </a:prstGeom>
        </p:spPr>
      </p:pic>
      <p:sp>
        <p:nvSpPr>
          <p:cNvPr id="6" name="Text Placeholder 2"/>
          <p:cNvSpPr>
            <a:spLocks noGrp="1"/>
          </p:cNvSpPr>
          <p:nvPr>
            <p:ph type="body" sz="quarter" idx="10"/>
          </p:nvPr>
        </p:nvSpPr>
        <p:spPr>
          <a:xfrm>
            <a:off x="5220072" y="1124744"/>
            <a:ext cx="3728005" cy="4049713"/>
          </a:xfrm>
        </p:spPr>
        <p:txBody>
          <a:bodyPr/>
          <a:lstStyle/>
          <a:p>
            <a:pPr marL="0" indent="0">
              <a:spcBef>
                <a:spcPts val="600"/>
              </a:spcBef>
              <a:spcAft>
                <a:spcPts val="600"/>
              </a:spcAft>
              <a:buNone/>
              <a:defRPr/>
            </a:pPr>
            <a:r>
              <a:rPr lang="en-GB" b="1" dirty="0" smtClean="0"/>
              <a:t>Fibre infrastructure stats</a:t>
            </a:r>
            <a:endParaRPr lang="en-GB" b="1" dirty="0">
              <a:cs typeface="+mn-cs"/>
            </a:endParaRPr>
          </a:p>
          <a:p>
            <a:pPr>
              <a:spcBef>
                <a:spcPts val="600"/>
              </a:spcBef>
              <a:spcAft>
                <a:spcPts val="600"/>
              </a:spcAft>
              <a:buFont typeface="Arial" pitchFamily="34" charset="0"/>
              <a:buChar char="•"/>
              <a:defRPr/>
            </a:pPr>
            <a:r>
              <a:rPr lang="en-GB" dirty="0" smtClean="0">
                <a:cs typeface="+mn-cs"/>
              </a:rPr>
              <a:t>6400 km fibre</a:t>
            </a:r>
          </a:p>
          <a:p>
            <a:pPr>
              <a:spcBef>
                <a:spcPts val="600"/>
              </a:spcBef>
              <a:spcAft>
                <a:spcPts val="600"/>
              </a:spcAft>
              <a:buFont typeface="Arial" pitchFamily="34" charset="0"/>
              <a:buChar char="•"/>
              <a:defRPr/>
            </a:pPr>
            <a:r>
              <a:rPr lang="en-GB" dirty="0" smtClean="0">
                <a:cs typeface="+mn-cs"/>
              </a:rPr>
              <a:t>91 </a:t>
            </a:r>
            <a:r>
              <a:rPr lang="en-GB" dirty="0" err="1" smtClean="0">
                <a:cs typeface="+mn-cs"/>
              </a:rPr>
              <a:t>PoPs</a:t>
            </a:r>
            <a:r>
              <a:rPr lang="en-GB" dirty="0" smtClean="0">
                <a:cs typeface="+mn-cs"/>
              </a:rPr>
              <a:t> (38 of which are SSET’s</a:t>
            </a:r>
            <a:r>
              <a:rPr lang="en-GB" dirty="0" smtClean="0">
                <a:cs typeface="+mn-cs"/>
              </a:rPr>
              <a:t>)</a:t>
            </a:r>
            <a:endParaRPr lang="en-GB" dirty="0" smtClean="0">
              <a:cs typeface="+mn-cs"/>
            </a:endParaRPr>
          </a:p>
        </p:txBody>
      </p:sp>
      <p:sp>
        <p:nvSpPr>
          <p:cNvPr id="8" name="Title 1"/>
          <p:cNvSpPr>
            <a:spLocks noGrp="1"/>
          </p:cNvSpPr>
          <p:nvPr>
            <p:ph type="title"/>
          </p:nvPr>
        </p:nvSpPr>
        <p:spPr>
          <a:xfrm>
            <a:off x="4499991" y="302867"/>
            <a:ext cx="4448085" cy="654032"/>
          </a:xfrm>
        </p:spPr>
        <p:txBody>
          <a:bodyPr/>
          <a:lstStyle/>
          <a:p>
            <a:r>
              <a:rPr lang="en-US" dirty="0" err="1" smtClean="0"/>
              <a:t>Fibre</a:t>
            </a:r>
            <a:r>
              <a:rPr lang="en-US" dirty="0" smtClean="0"/>
              <a:t> &amp; </a:t>
            </a:r>
            <a:r>
              <a:rPr lang="en-US" dirty="0" err="1" smtClean="0"/>
              <a:t>PoP</a:t>
            </a:r>
            <a:r>
              <a:rPr lang="en-US" dirty="0" smtClean="0"/>
              <a:t> infrastructure</a:t>
            </a:r>
            <a:endParaRPr lang="en-US" dirty="0"/>
          </a:p>
        </p:txBody>
      </p:sp>
    </p:spTree>
    <p:extLst>
      <p:ext uri="{BB962C8B-B14F-4D97-AF65-F5344CB8AC3E}">
        <p14:creationId xmlns:p14="http://schemas.microsoft.com/office/powerpoint/2010/main" val="387021337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GB" dirty="0">
                <a:latin typeface="Gill Sans MT" charset="0"/>
                <a:ea typeface="ＭＳ Ｐゴシック" charset="0"/>
                <a:cs typeface="Gill Sans" charset="0"/>
              </a:rPr>
              <a:t>Transmission </a:t>
            </a:r>
            <a:r>
              <a:rPr lang="en-GB" dirty="0" smtClean="0">
                <a:latin typeface="Gill Sans MT" charset="0"/>
                <a:ea typeface="ＭＳ Ｐゴシック" charset="0"/>
                <a:cs typeface="Gill Sans" charset="0"/>
              </a:rPr>
              <a:t>equipment </a:t>
            </a:r>
            <a:r>
              <a:rPr lang="en-GB" dirty="0">
                <a:latin typeface="Gill Sans MT" charset="0"/>
                <a:ea typeface="ＭＳ Ｐゴシック" charset="0"/>
                <a:cs typeface="Gill Sans" charset="0"/>
              </a:rPr>
              <a:t>p</a:t>
            </a:r>
            <a:r>
              <a:rPr lang="en-GB" dirty="0" smtClean="0">
                <a:latin typeface="Gill Sans MT" charset="0"/>
                <a:ea typeface="ＭＳ Ｐゴシック" charset="0"/>
                <a:cs typeface="Gill Sans" charset="0"/>
              </a:rPr>
              <a:t>rocurement</a:t>
            </a:r>
            <a:endParaRPr lang="en-GB" dirty="0">
              <a:latin typeface="Gill Sans MT" charset="0"/>
              <a:ea typeface="ＭＳ Ｐゴシック" charset="0"/>
              <a:cs typeface="Gill Sans" charset="0"/>
            </a:endParaRPr>
          </a:p>
        </p:txBody>
      </p:sp>
      <p:sp>
        <p:nvSpPr>
          <p:cNvPr id="3" name="Text Placeholder 2"/>
          <p:cNvSpPr>
            <a:spLocks noGrp="1"/>
          </p:cNvSpPr>
          <p:nvPr>
            <p:ph type="body" sz="quarter" idx="10"/>
          </p:nvPr>
        </p:nvSpPr>
        <p:spPr/>
        <p:txBody>
          <a:bodyPr/>
          <a:lstStyle/>
          <a:p>
            <a:pPr marL="357188" indent="355600">
              <a:spcBef>
                <a:spcPts val="600"/>
              </a:spcBef>
              <a:spcAft>
                <a:spcPts val="600"/>
              </a:spcAft>
              <a:buFont typeface="Arial" pitchFamily="34" charset="0"/>
              <a:buChar char="•"/>
              <a:tabLst>
                <a:tab pos="357188" algn="l"/>
              </a:tabLst>
              <a:defRPr/>
            </a:pPr>
            <a:r>
              <a:rPr lang="en-GB" sz="2000" dirty="0">
                <a:solidFill>
                  <a:schemeClr val="bg1"/>
                </a:solidFill>
                <a:latin typeface="Helvetica"/>
                <a:cs typeface="Helvetica"/>
              </a:rPr>
              <a:t>OJEU procurement</a:t>
            </a:r>
          </a:p>
          <a:p>
            <a:pPr marL="357188" indent="355600">
              <a:spcBef>
                <a:spcPts val="600"/>
              </a:spcBef>
              <a:spcAft>
                <a:spcPts val="600"/>
              </a:spcAft>
              <a:buFont typeface="Arial" pitchFamily="34" charset="0"/>
              <a:buChar char="•"/>
              <a:tabLst>
                <a:tab pos="357188" algn="l"/>
              </a:tabLst>
              <a:defRPr/>
            </a:pPr>
            <a:r>
              <a:rPr lang="en-GB" sz="2000" dirty="0">
                <a:solidFill>
                  <a:schemeClr val="bg1"/>
                </a:solidFill>
                <a:latin typeface="Helvetica"/>
                <a:cs typeface="Helvetica"/>
              </a:rPr>
              <a:t>Competitive dialogue</a:t>
            </a:r>
          </a:p>
          <a:p>
            <a:pPr marL="357188" indent="355600">
              <a:spcBef>
                <a:spcPts val="600"/>
              </a:spcBef>
              <a:spcAft>
                <a:spcPts val="600"/>
              </a:spcAft>
              <a:buFont typeface="Arial" pitchFamily="34" charset="0"/>
              <a:buChar char="•"/>
              <a:tabLst>
                <a:tab pos="357188" algn="l"/>
              </a:tabLst>
              <a:defRPr/>
            </a:pPr>
            <a:r>
              <a:rPr lang="en-GB" sz="2000" dirty="0">
                <a:solidFill>
                  <a:schemeClr val="bg1"/>
                </a:solidFill>
                <a:latin typeface="Helvetica"/>
                <a:cs typeface="Helvetica"/>
              </a:rPr>
              <a:t>Launched </a:t>
            </a:r>
            <a:r>
              <a:rPr lang="en-GB" sz="2000" dirty="0" smtClean="0">
                <a:solidFill>
                  <a:schemeClr val="bg1"/>
                </a:solidFill>
                <a:latin typeface="Helvetica"/>
                <a:cs typeface="Helvetica"/>
              </a:rPr>
              <a:t>November 2011</a:t>
            </a:r>
            <a:r>
              <a:rPr lang="en-GB" sz="2000" dirty="0">
                <a:solidFill>
                  <a:schemeClr val="bg1"/>
                </a:solidFill>
                <a:latin typeface="Helvetica"/>
                <a:cs typeface="Helvetica"/>
              </a:rPr>
              <a:t>	</a:t>
            </a:r>
          </a:p>
          <a:p>
            <a:pPr marL="357188" indent="355600">
              <a:spcBef>
                <a:spcPts val="600"/>
              </a:spcBef>
              <a:spcAft>
                <a:spcPts val="600"/>
              </a:spcAft>
              <a:buFont typeface="Arial" pitchFamily="34" charset="0"/>
              <a:buChar char="•"/>
              <a:tabLst>
                <a:tab pos="357188" algn="l"/>
              </a:tabLst>
              <a:defRPr/>
            </a:pPr>
            <a:r>
              <a:rPr lang="en-GB" sz="2000" dirty="0">
                <a:solidFill>
                  <a:schemeClr val="bg1"/>
                </a:solidFill>
                <a:latin typeface="Helvetica"/>
                <a:cs typeface="Helvetica"/>
              </a:rPr>
              <a:t>Shortlisted 6 for dialogue</a:t>
            </a:r>
          </a:p>
          <a:p>
            <a:pPr marL="357188" indent="355600">
              <a:spcBef>
                <a:spcPts val="600"/>
              </a:spcBef>
              <a:spcAft>
                <a:spcPts val="600"/>
              </a:spcAft>
              <a:buFont typeface="Arial" pitchFamily="34" charset="0"/>
              <a:buChar char="•"/>
              <a:tabLst>
                <a:tab pos="357188" algn="l"/>
              </a:tabLst>
              <a:defRPr/>
            </a:pPr>
            <a:r>
              <a:rPr lang="en-GB" sz="2000" dirty="0" smtClean="0">
                <a:solidFill>
                  <a:schemeClr val="bg1"/>
                </a:solidFill>
                <a:latin typeface="Helvetica"/>
                <a:cs typeface="Helvetica"/>
              </a:rPr>
              <a:t>At final tenders stage</a:t>
            </a:r>
          </a:p>
          <a:p>
            <a:pPr marL="357188" indent="355600">
              <a:spcBef>
                <a:spcPts val="600"/>
              </a:spcBef>
              <a:spcAft>
                <a:spcPts val="600"/>
              </a:spcAft>
              <a:buFont typeface="Arial" pitchFamily="34" charset="0"/>
              <a:buChar char="•"/>
              <a:tabLst>
                <a:tab pos="357188" algn="l"/>
              </a:tabLst>
              <a:defRPr/>
            </a:pPr>
            <a:r>
              <a:rPr lang="en-GB" sz="2000" dirty="0" smtClean="0">
                <a:solidFill>
                  <a:schemeClr val="bg1"/>
                </a:solidFill>
                <a:latin typeface="Helvetica"/>
                <a:cs typeface="Helvetica"/>
              </a:rPr>
              <a:t>Target </a:t>
            </a:r>
            <a:r>
              <a:rPr lang="en-GB" sz="2000" dirty="0">
                <a:solidFill>
                  <a:schemeClr val="bg1"/>
                </a:solidFill>
                <a:latin typeface="Helvetica"/>
                <a:cs typeface="Helvetica"/>
              </a:rPr>
              <a:t>to </a:t>
            </a:r>
            <a:r>
              <a:rPr lang="en-GB" sz="2000" dirty="0" smtClean="0">
                <a:solidFill>
                  <a:schemeClr val="bg1"/>
                </a:solidFill>
                <a:latin typeface="Helvetica"/>
                <a:cs typeface="Helvetica"/>
              </a:rPr>
              <a:t>select preferred bidder by July</a:t>
            </a:r>
          </a:p>
          <a:p>
            <a:pPr marL="357188" indent="355600">
              <a:spcBef>
                <a:spcPts val="600"/>
              </a:spcBef>
              <a:spcAft>
                <a:spcPts val="600"/>
              </a:spcAft>
              <a:buFont typeface="Arial" pitchFamily="34" charset="0"/>
              <a:buChar char="•"/>
              <a:tabLst>
                <a:tab pos="357188" algn="l"/>
              </a:tabLst>
              <a:defRPr/>
            </a:pPr>
            <a:r>
              <a:rPr lang="en-GB" sz="2000" dirty="0" smtClean="0">
                <a:solidFill>
                  <a:schemeClr val="bg1"/>
                </a:solidFill>
                <a:latin typeface="Helvetica"/>
                <a:cs typeface="Helvetica"/>
              </a:rPr>
              <a:t>Conclude contract by mid-</a:t>
            </a:r>
            <a:r>
              <a:rPr lang="en-GB" sz="2000" dirty="0">
                <a:solidFill>
                  <a:schemeClr val="bg1"/>
                </a:solidFill>
                <a:latin typeface="Helvetica"/>
                <a:cs typeface="Helvetica"/>
              </a:rPr>
              <a:t>S</a:t>
            </a:r>
            <a:r>
              <a:rPr lang="en-GB" sz="2000" dirty="0" smtClean="0">
                <a:solidFill>
                  <a:schemeClr val="bg1"/>
                </a:solidFill>
                <a:latin typeface="Helvetica"/>
                <a:cs typeface="Helvetica"/>
              </a:rPr>
              <a:t>ept</a:t>
            </a:r>
            <a:endParaRPr lang="en-GB" sz="2000" dirty="0">
              <a:solidFill>
                <a:schemeClr val="bg1"/>
              </a:solidFill>
              <a:latin typeface="Helvetica"/>
              <a:cs typeface="Helvetica"/>
            </a:endParaRPr>
          </a:p>
          <a:p>
            <a:pPr eaLnBrk="1" hangingPunct="1">
              <a:spcBef>
                <a:spcPts val="600"/>
              </a:spcBef>
              <a:spcAft>
                <a:spcPts val="600"/>
              </a:spcAft>
              <a:defRPr/>
            </a:pPr>
            <a:endParaRPr lang="en-GB" sz="2000" dirty="0">
              <a:solidFill>
                <a:schemeClr val="bg1"/>
              </a:solidFill>
              <a:latin typeface="Helvetica"/>
              <a:cs typeface="Helvetica"/>
            </a:endParaRPr>
          </a:p>
        </p:txBody>
      </p:sp>
      <p:pic>
        <p:nvPicPr>
          <p:cNvPr id="30722" name="Picture 2" descr="http://www.verizonnebs.com/eImages/Ciena07.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250" y="5733256"/>
            <a:ext cx="24479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http://3.bp.blogspot.com/-EzfvWzTOn9A/TVuyp7jhkVI/AAAAAAAAAKk/h_PO6UL72hs/s1600/huawe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3713" y="13081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descr="http://www.buzzom.com/wp-content/uploads/2011/12/Nokia-Siemens-network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8175" y="4591750"/>
            <a:ext cx="28162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8" descr="http://teletechwire.com/wp-content/uploads/2011/10/alcatel-Lucent-isologo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13250" y="1308100"/>
            <a:ext cx="2016125"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http://static.guim.co.uk/sys-images/Media/Pix/pictures/2007/11/07/VirginMedia4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88125" y="3573463"/>
            <a:ext cx="216217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10" descr="http://www.ecodesk.com/uploads/2011/10/fujitsu-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520" y="4693444"/>
            <a:ext cx="2074863"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72633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
            </a:r>
            <a:r>
              <a:rPr lang="en-US" dirty="0" smtClean="0"/>
              <a:t>-Infrastructure</a:t>
            </a:r>
            <a:endParaRPr lang="en-US" dirty="0"/>
          </a:p>
        </p:txBody>
      </p:sp>
    </p:spTree>
    <p:extLst>
      <p:ext uri="{BB962C8B-B14F-4D97-AF65-F5344CB8AC3E}">
        <p14:creationId xmlns:p14="http://schemas.microsoft.com/office/powerpoint/2010/main" val="56532162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bwMode="auto">
          <a:xfrm>
            <a:off x="395288" y="274638"/>
            <a:ext cx="6034087" cy="65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GB" dirty="0" smtClean="0">
                <a:latin typeface="Gill Sans MT" charset="0"/>
                <a:ea typeface="ＭＳ Ｐゴシック" charset="0"/>
                <a:cs typeface="ＭＳ Ｐゴシック" charset="0"/>
              </a:rPr>
              <a:t>Timeline</a:t>
            </a:r>
            <a:endParaRPr lang="en-GB" dirty="0">
              <a:latin typeface="Gill Sans MT" charset="0"/>
              <a:ea typeface="ＭＳ Ｐゴシック" charset="0"/>
              <a:cs typeface="ＭＳ Ｐゴシック" charset="0"/>
            </a:endParaRPr>
          </a:p>
        </p:txBody>
      </p:sp>
      <p:pic>
        <p:nvPicPr>
          <p:cNvPr id="2457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 y="1700213"/>
            <a:ext cx="828675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5" y="1484313"/>
            <a:ext cx="829627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wn Arrow 4"/>
          <p:cNvSpPr>
            <a:spLocks noChangeArrowheads="1"/>
          </p:cNvSpPr>
          <p:nvPr/>
        </p:nvSpPr>
        <p:spPr bwMode="auto">
          <a:xfrm rot="10800000">
            <a:off x="3347864" y="3716338"/>
            <a:ext cx="323850" cy="1225550"/>
          </a:xfrm>
          <a:prstGeom prst="downArrow">
            <a:avLst>
              <a:gd name="adj1" fmla="val 50000"/>
              <a:gd name="adj2" fmla="val 50002"/>
            </a:avLst>
          </a:prstGeom>
          <a:gradFill rotWithShape="1">
            <a:gsLst>
              <a:gs pos="0">
                <a:srgbClr val="F00077"/>
              </a:gs>
              <a:gs pos="100000">
                <a:srgbClr val="FF82B3"/>
              </a:gs>
            </a:gsLst>
            <a:lin ang="16200000"/>
          </a:gradFill>
          <a:ln w="9525">
            <a:solidFill>
              <a:srgbClr val="D10072"/>
            </a:solidFill>
            <a:miter lim="800000"/>
            <a:headEnd/>
            <a:tailEnd/>
          </a:ln>
          <a:effectLst>
            <a:outerShdw blurRad="63500" dist="23000" dir="5400000" rotWithShape="0">
              <a:srgbClr val="000000">
                <a:alpha val="34999"/>
              </a:srgbClr>
            </a:outerShdw>
          </a:effectLst>
        </p:spPr>
        <p:txBody>
          <a:bodyPr anchor="ctr"/>
          <a:lstStyle/>
          <a:p>
            <a:pPr algn="ctr">
              <a:defRPr/>
            </a:pPr>
            <a:endParaRPr lang="en-GB">
              <a:solidFill>
                <a:schemeClr val="lt1"/>
              </a:solidFill>
              <a:latin typeface="+mn-lt"/>
              <a:ea typeface="+mn-ea"/>
              <a:cs typeface="+mn-cs"/>
            </a:endParaRPr>
          </a:p>
        </p:txBody>
      </p:sp>
    </p:spTree>
    <p:extLst>
      <p:ext uri="{BB962C8B-B14F-4D97-AF65-F5344CB8AC3E}">
        <p14:creationId xmlns:p14="http://schemas.microsoft.com/office/powerpoint/2010/main" val="124890572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Janet6 multi-service architecture</a:t>
            </a:r>
            <a:endParaRPr lang="en-US" dirty="0"/>
          </a:p>
        </p:txBody>
      </p:sp>
      <p:sp>
        <p:nvSpPr>
          <p:cNvPr id="20" name="Rectangle 3"/>
          <p:cNvSpPr>
            <a:spLocks noChangeArrowheads="1"/>
          </p:cNvSpPr>
          <p:nvPr/>
        </p:nvSpPr>
        <p:spPr bwMode="auto">
          <a:xfrm>
            <a:off x="549274" y="3656151"/>
            <a:ext cx="7696200" cy="1683976"/>
          </a:xfrm>
          <a:prstGeom prst="rect">
            <a:avLst/>
          </a:prstGeom>
          <a:gradFill rotWithShape="0">
            <a:gsLst>
              <a:gs pos="0">
                <a:schemeClr val="accent6"/>
              </a:gs>
              <a:gs pos="100000">
                <a:schemeClr val="accent2">
                  <a:gamma/>
                  <a:shade val="46275"/>
                  <a:invGamma/>
                </a:schemeClr>
              </a:gs>
            </a:gsLst>
            <a:lin ang="16200000" scaled="0"/>
          </a:gradFill>
          <a:ln w="9525">
            <a:noFill/>
            <a:miter lim="800000"/>
            <a:headEnd/>
            <a:tailEnd/>
          </a:ln>
          <a:effectLst/>
        </p:spPr>
        <p:txBody>
          <a:bodyPr wrap="none" anchor="ctr"/>
          <a:lstStyle/>
          <a:p>
            <a:pPr algn="ctr" eaLnBrk="0" hangingPunct="0">
              <a:defRPr/>
            </a:pPr>
            <a:r>
              <a:rPr lang="en-GB" sz="2400" b="1" dirty="0">
                <a:solidFill>
                  <a:schemeClr val="bg1"/>
                </a:solidFill>
                <a:latin typeface="35 Helvetica Thin"/>
                <a:ea typeface="+mn-ea"/>
                <a:cs typeface="+mn-cs"/>
              </a:rPr>
              <a:t>flexible transmission </a:t>
            </a:r>
            <a:r>
              <a:rPr lang="en-GB" sz="2400" b="1" dirty="0" smtClean="0">
                <a:solidFill>
                  <a:schemeClr val="bg1"/>
                </a:solidFill>
                <a:latin typeface="35 Helvetica Thin"/>
                <a:ea typeface="+mn-ea"/>
                <a:cs typeface="+mn-cs"/>
              </a:rPr>
              <a:t>platform</a:t>
            </a:r>
          </a:p>
          <a:p>
            <a:pPr algn="ctr" eaLnBrk="0" hangingPunct="0">
              <a:defRPr/>
            </a:pPr>
            <a:r>
              <a:rPr lang="en-GB" sz="2000" b="1" dirty="0" smtClean="0">
                <a:solidFill>
                  <a:schemeClr val="bg1"/>
                </a:solidFill>
                <a:latin typeface="35 Helvetica Thin"/>
              </a:rPr>
              <a:t>Janet operations</a:t>
            </a:r>
          </a:p>
          <a:p>
            <a:pPr algn="ctr" eaLnBrk="0" hangingPunct="0">
              <a:defRPr/>
            </a:pPr>
            <a:r>
              <a:rPr lang="en-GB" sz="2000" b="1" dirty="0" smtClean="0">
                <a:solidFill>
                  <a:schemeClr val="bg1"/>
                </a:solidFill>
                <a:latin typeface="35 Helvetica Thin"/>
              </a:rPr>
              <a:t>Optical transmission</a:t>
            </a:r>
          </a:p>
          <a:p>
            <a:pPr algn="ctr" eaLnBrk="0" hangingPunct="0">
              <a:defRPr/>
            </a:pPr>
            <a:r>
              <a:rPr lang="en-GB" sz="2000" b="1" dirty="0" smtClean="0">
                <a:solidFill>
                  <a:schemeClr val="bg1"/>
                </a:solidFill>
                <a:latin typeface="35 Helvetica Thin"/>
              </a:rPr>
              <a:t>Fibre infrastructure</a:t>
            </a:r>
            <a:endParaRPr lang="en-GB" sz="2000" b="1" dirty="0">
              <a:solidFill>
                <a:schemeClr val="bg1"/>
              </a:solidFill>
              <a:latin typeface="35 Helvetica Thin"/>
            </a:endParaRPr>
          </a:p>
        </p:txBody>
      </p:sp>
      <p:sp>
        <p:nvSpPr>
          <p:cNvPr id="21" name="Rectangle 5"/>
          <p:cNvSpPr>
            <a:spLocks noChangeArrowheads="1"/>
          </p:cNvSpPr>
          <p:nvPr/>
        </p:nvSpPr>
        <p:spPr bwMode="auto">
          <a:xfrm>
            <a:off x="549274" y="1751151"/>
            <a:ext cx="3962400" cy="685800"/>
          </a:xfrm>
          <a:prstGeom prst="rect">
            <a:avLst/>
          </a:prstGeom>
          <a:gradFill rotWithShape="0">
            <a:gsLst>
              <a:gs pos="0">
                <a:schemeClr val="accent6"/>
              </a:gs>
              <a:gs pos="100000">
                <a:schemeClr val="accent2">
                  <a:gamma/>
                  <a:shade val="46275"/>
                  <a:invGamma/>
                </a:schemeClr>
              </a:gs>
            </a:gsLst>
            <a:lin ang="16200000" scaled="0"/>
          </a:gradFill>
          <a:ln w="9525">
            <a:noFill/>
            <a:miter lim="800000"/>
            <a:headEnd/>
            <a:tailEnd/>
          </a:ln>
          <a:effectLst/>
        </p:spPr>
        <p:txBody>
          <a:bodyPr wrap="none" anchor="ctr"/>
          <a:lstStyle/>
          <a:p>
            <a:pPr algn="ctr" eaLnBrk="0" hangingPunct="0">
              <a:defRPr/>
            </a:pPr>
            <a:r>
              <a:rPr lang="en-GB" sz="2000" b="1" dirty="0">
                <a:solidFill>
                  <a:schemeClr val="bg1"/>
                </a:solidFill>
                <a:latin typeface="35 Helvetica Thin"/>
                <a:ea typeface="+mn-ea"/>
                <a:cs typeface="+mn-cs"/>
              </a:rPr>
              <a:t>IP production network</a:t>
            </a:r>
          </a:p>
        </p:txBody>
      </p:sp>
      <p:sp>
        <p:nvSpPr>
          <p:cNvPr id="22" name="Rectangle 6"/>
          <p:cNvSpPr>
            <a:spLocks noChangeArrowheads="1"/>
          </p:cNvSpPr>
          <p:nvPr/>
        </p:nvSpPr>
        <p:spPr bwMode="auto">
          <a:xfrm>
            <a:off x="2378074" y="2665551"/>
            <a:ext cx="2133600" cy="762000"/>
          </a:xfrm>
          <a:prstGeom prst="rect">
            <a:avLst/>
          </a:prstGeom>
          <a:gradFill rotWithShape="0">
            <a:gsLst>
              <a:gs pos="0">
                <a:schemeClr val="accent6"/>
              </a:gs>
              <a:gs pos="100000">
                <a:schemeClr val="accent2">
                  <a:gamma/>
                  <a:shade val="46275"/>
                  <a:invGamma/>
                </a:schemeClr>
              </a:gs>
            </a:gsLst>
            <a:lin ang="16200000" scaled="0"/>
          </a:gradFill>
          <a:ln w="9525">
            <a:noFill/>
            <a:miter lim="800000"/>
            <a:headEnd/>
            <a:tailEnd/>
          </a:ln>
          <a:effectLst/>
        </p:spPr>
        <p:txBody>
          <a:bodyPr wrap="none" anchor="ctr"/>
          <a:lstStyle/>
          <a:p>
            <a:pPr algn="ctr" eaLnBrk="0" hangingPunct="0">
              <a:defRPr/>
            </a:pPr>
            <a:r>
              <a:rPr lang="en-GB" sz="2000" b="1" dirty="0">
                <a:solidFill>
                  <a:schemeClr val="bg1"/>
                </a:solidFill>
                <a:latin typeface="35 Helvetica Thin"/>
                <a:ea typeface="+mn-ea"/>
                <a:cs typeface="+mn-cs"/>
              </a:rPr>
              <a:t>Janet </a:t>
            </a:r>
            <a:r>
              <a:rPr lang="en-GB" sz="2000" b="1" dirty="0" err="1">
                <a:solidFill>
                  <a:schemeClr val="bg1"/>
                </a:solidFill>
                <a:latin typeface="35 Helvetica Thin"/>
                <a:ea typeface="+mn-ea"/>
                <a:cs typeface="+mn-cs"/>
              </a:rPr>
              <a:t>Lightpath</a:t>
            </a:r>
            <a:endParaRPr lang="en-GB" sz="2000" b="1" dirty="0">
              <a:solidFill>
                <a:schemeClr val="bg1"/>
              </a:solidFill>
              <a:latin typeface="35 Helvetica Thin"/>
              <a:ea typeface="+mn-ea"/>
              <a:cs typeface="+mn-cs"/>
            </a:endParaRPr>
          </a:p>
          <a:p>
            <a:pPr algn="ctr" eaLnBrk="0" hangingPunct="0">
              <a:defRPr/>
            </a:pPr>
            <a:r>
              <a:rPr lang="en-GB" sz="2000" b="1" dirty="0">
                <a:solidFill>
                  <a:schemeClr val="bg1"/>
                </a:solidFill>
                <a:latin typeface="35 Helvetica Thin"/>
                <a:ea typeface="+mn-ea"/>
                <a:cs typeface="+mn-cs"/>
              </a:rPr>
              <a:t>bandwidth</a:t>
            </a:r>
          </a:p>
        </p:txBody>
      </p:sp>
      <p:sp>
        <p:nvSpPr>
          <p:cNvPr id="23" name="Rectangle 7"/>
          <p:cNvSpPr>
            <a:spLocks noChangeArrowheads="1"/>
          </p:cNvSpPr>
          <p:nvPr/>
        </p:nvSpPr>
        <p:spPr bwMode="auto">
          <a:xfrm>
            <a:off x="6721474" y="1751151"/>
            <a:ext cx="1524000" cy="1676400"/>
          </a:xfrm>
          <a:prstGeom prst="rect">
            <a:avLst/>
          </a:prstGeom>
          <a:gradFill rotWithShape="0">
            <a:gsLst>
              <a:gs pos="0">
                <a:schemeClr val="accent6"/>
              </a:gs>
              <a:gs pos="100000">
                <a:schemeClr val="accent2">
                  <a:gamma/>
                  <a:shade val="46275"/>
                  <a:invGamma/>
                </a:schemeClr>
              </a:gs>
            </a:gsLst>
            <a:lin ang="16200000" scaled="0"/>
          </a:gradFill>
          <a:ln w="9525">
            <a:noFill/>
            <a:miter lim="800000"/>
            <a:headEnd/>
            <a:tailEnd/>
          </a:ln>
          <a:effectLst/>
        </p:spPr>
        <p:txBody>
          <a:bodyPr wrap="none" anchor="ctr"/>
          <a:lstStyle/>
          <a:p>
            <a:pPr algn="ctr" eaLnBrk="0" hangingPunct="0">
              <a:defRPr/>
            </a:pPr>
            <a:endParaRPr lang="en-GB" sz="2000" b="1" dirty="0">
              <a:latin typeface="Tahoma" pitchFamily="34" charset="0"/>
              <a:ea typeface="+mn-ea"/>
              <a:cs typeface="+mn-cs"/>
            </a:endParaRPr>
          </a:p>
          <a:p>
            <a:pPr algn="ctr" eaLnBrk="0" hangingPunct="0">
              <a:defRPr/>
            </a:pPr>
            <a:r>
              <a:rPr lang="en-GB" sz="2000" b="1" dirty="0">
                <a:solidFill>
                  <a:schemeClr val="bg1"/>
                </a:solidFill>
                <a:latin typeface="35 Helvetica Thin"/>
                <a:ea typeface="+mn-ea"/>
                <a:cs typeface="+mn-cs"/>
              </a:rPr>
              <a:t>test-beds</a:t>
            </a:r>
          </a:p>
          <a:p>
            <a:pPr algn="ctr" eaLnBrk="0" hangingPunct="0">
              <a:defRPr/>
            </a:pPr>
            <a:endParaRPr lang="en-GB" sz="2000" b="1" dirty="0">
              <a:solidFill>
                <a:schemeClr val="bg1"/>
              </a:solidFill>
              <a:latin typeface="Tahoma" pitchFamily="34" charset="0"/>
              <a:ea typeface="+mn-ea"/>
              <a:cs typeface="+mn-cs"/>
            </a:endParaRPr>
          </a:p>
          <a:p>
            <a:pPr algn="ctr" eaLnBrk="0" hangingPunct="0">
              <a:defRPr/>
            </a:pPr>
            <a:endParaRPr lang="en-GB" sz="2000" b="1" dirty="0">
              <a:solidFill>
                <a:schemeClr val="bg1"/>
              </a:solidFill>
              <a:latin typeface="Tahoma" pitchFamily="34" charset="0"/>
              <a:ea typeface="+mn-ea"/>
              <a:cs typeface="+mn-cs"/>
            </a:endParaRPr>
          </a:p>
          <a:p>
            <a:pPr algn="ctr" eaLnBrk="0" hangingPunct="0">
              <a:defRPr/>
            </a:pPr>
            <a:endParaRPr lang="en-GB" sz="2000" b="1" dirty="0">
              <a:solidFill>
                <a:schemeClr val="bg1"/>
              </a:solidFill>
              <a:latin typeface="Tahoma" pitchFamily="34" charset="0"/>
              <a:ea typeface="+mn-ea"/>
              <a:cs typeface="+mn-cs"/>
            </a:endParaRPr>
          </a:p>
          <a:p>
            <a:pPr algn="ctr" eaLnBrk="0" hangingPunct="0">
              <a:defRPr/>
            </a:pPr>
            <a:endParaRPr lang="en-GB" sz="2000" dirty="0">
              <a:solidFill>
                <a:schemeClr val="accent2"/>
              </a:solidFill>
              <a:latin typeface="Tahoma" pitchFamily="34" charset="0"/>
              <a:ea typeface="+mn-ea"/>
              <a:cs typeface="+mn-cs"/>
            </a:endParaRPr>
          </a:p>
        </p:txBody>
      </p:sp>
      <p:sp>
        <p:nvSpPr>
          <p:cNvPr id="24" name="Rectangle 8"/>
          <p:cNvSpPr>
            <a:spLocks noChangeArrowheads="1"/>
          </p:cNvSpPr>
          <p:nvPr/>
        </p:nvSpPr>
        <p:spPr bwMode="auto">
          <a:xfrm>
            <a:off x="4816474" y="1751151"/>
            <a:ext cx="1524000" cy="1676400"/>
          </a:xfrm>
          <a:prstGeom prst="rect">
            <a:avLst/>
          </a:prstGeom>
          <a:gradFill rotWithShape="0">
            <a:gsLst>
              <a:gs pos="0">
                <a:schemeClr val="accent6"/>
              </a:gs>
              <a:gs pos="100000">
                <a:schemeClr val="accent2">
                  <a:gamma/>
                  <a:shade val="46275"/>
                  <a:invGamma/>
                </a:schemeClr>
              </a:gs>
            </a:gsLst>
            <a:lin ang="16200000" scaled="0"/>
          </a:gradFill>
          <a:ln w="9525">
            <a:noFill/>
            <a:miter lim="800000"/>
            <a:headEnd/>
            <a:tailEnd/>
          </a:ln>
          <a:effectLst/>
        </p:spPr>
        <p:txBody>
          <a:bodyPr wrap="none" anchor="ctr"/>
          <a:lstStyle/>
          <a:p>
            <a:pPr algn="ctr" eaLnBrk="0" hangingPunct="0">
              <a:defRPr/>
            </a:pPr>
            <a:r>
              <a:rPr lang="en-GB" sz="2000" b="1" dirty="0">
                <a:solidFill>
                  <a:schemeClr val="bg1"/>
                </a:solidFill>
                <a:latin typeface="35 Helvetica Thin"/>
                <a:ea typeface="+mn-ea"/>
                <a:cs typeface="+mn-cs"/>
              </a:rPr>
              <a:t>test-beds</a:t>
            </a:r>
          </a:p>
          <a:p>
            <a:pPr algn="ctr" eaLnBrk="0" hangingPunct="0">
              <a:defRPr/>
            </a:pPr>
            <a:endParaRPr lang="en-GB" sz="2000" b="1" dirty="0">
              <a:solidFill>
                <a:schemeClr val="bg1"/>
              </a:solidFill>
              <a:latin typeface="Tahoma" pitchFamily="34" charset="0"/>
              <a:ea typeface="+mn-ea"/>
              <a:cs typeface="+mn-cs"/>
            </a:endParaRPr>
          </a:p>
          <a:p>
            <a:pPr algn="ctr" eaLnBrk="0" hangingPunct="0">
              <a:defRPr/>
            </a:pPr>
            <a:endParaRPr lang="en-GB" sz="2000" b="1" dirty="0">
              <a:solidFill>
                <a:schemeClr val="bg1"/>
              </a:solidFill>
              <a:latin typeface="Tahoma" pitchFamily="34" charset="0"/>
              <a:ea typeface="+mn-ea"/>
              <a:cs typeface="+mn-cs"/>
            </a:endParaRPr>
          </a:p>
          <a:p>
            <a:pPr algn="ctr" eaLnBrk="0" hangingPunct="0">
              <a:defRPr/>
            </a:pPr>
            <a:endParaRPr lang="en-GB" sz="2000" b="1" dirty="0">
              <a:solidFill>
                <a:schemeClr val="bg1"/>
              </a:solidFill>
              <a:latin typeface="Tahoma" pitchFamily="34" charset="0"/>
              <a:ea typeface="+mn-ea"/>
              <a:cs typeface="+mn-cs"/>
            </a:endParaRPr>
          </a:p>
        </p:txBody>
      </p:sp>
      <p:grpSp>
        <p:nvGrpSpPr>
          <p:cNvPr id="25" name="Group 9"/>
          <p:cNvGrpSpPr>
            <a:grpSpLocks/>
          </p:cNvGrpSpPr>
          <p:nvPr/>
        </p:nvGrpSpPr>
        <p:grpSpPr bwMode="auto">
          <a:xfrm>
            <a:off x="692149" y="1122501"/>
            <a:ext cx="7705725" cy="646112"/>
            <a:chOff x="522" y="1680"/>
            <a:chExt cx="4854" cy="407"/>
          </a:xfrm>
        </p:grpSpPr>
        <p:sp>
          <p:nvSpPr>
            <p:cNvPr id="26" name="Text Box 10"/>
            <p:cNvSpPr txBox="1">
              <a:spLocks noChangeArrowheads="1"/>
            </p:cNvSpPr>
            <p:nvPr/>
          </p:nvSpPr>
          <p:spPr bwMode="auto">
            <a:xfrm>
              <a:off x="522" y="1776"/>
              <a:ext cx="148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GB" sz="1800">
                  <a:latin typeface="35 Helvetica Thin" charset="0"/>
                </a:rPr>
                <a:t>general use</a:t>
              </a:r>
            </a:p>
          </p:txBody>
        </p:sp>
        <p:sp>
          <p:nvSpPr>
            <p:cNvPr id="27" name="Text Box 11"/>
            <p:cNvSpPr txBox="1">
              <a:spLocks noChangeArrowheads="1"/>
            </p:cNvSpPr>
            <p:nvPr/>
          </p:nvSpPr>
          <p:spPr bwMode="auto">
            <a:xfrm>
              <a:off x="1872" y="1776"/>
              <a:ext cx="10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GB" sz="2000">
                  <a:latin typeface="35 Helvetica Thin" charset="0"/>
                </a:rPr>
                <a:t>e-research</a:t>
              </a:r>
            </a:p>
          </p:txBody>
        </p:sp>
        <p:sp>
          <p:nvSpPr>
            <p:cNvPr id="28" name="Text Box 12"/>
            <p:cNvSpPr txBox="1">
              <a:spLocks noChangeArrowheads="1"/>
            </p:cNvSpPr>
            <p:nvPr/>
          </p:nvSpPr>
          <p:spPr bwMode="auto">
            <a:xfrm>
              <a:off x="3030" y="1794"/>
              <a:ext cx="115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GB" sz="1800">
                  <a:latin typeface="35 Helvetica Thin" charset="0"/>
                </a:rPr>
                <a:t>network R&amp;D</a:t>
              </a:r>
            </a:p>
          </p:txBody>
        </p:sp>
        <p:sp>
          <p:nvSpPr>
            <p:cNvPr id="29" name="Text Box 13"/>
            <p:cNvSpPr txBox="1">
              <a:spLocks noChangeArrowheads="1"/>
            </p:cNvSpPr>
            <p:nvPr/>
          </p:nvSpPr>
          <p:spPr bwMode="auto">
            <a:xfrm>
              <a:off x="4176" y="1680"/>
              <a:ext cx="120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GB" sz="1800">
                  <a:latin typeface="35 Helvetica Thin" charset="0"/>
                </a:rPr>
                <a:t>service development</a:t>
              </a:r>
            </a:p>
          </p:txBody>
        </p:sp>
      </p:grpSp>
      <p:sp>
        <p:nvSpPr>
          <p:cNvPr id="30" name="Rectangle 6"/>
          <p:cNvSpPr>
            <a:spLocks noChangeArrowheads="1"/>
          </p:cNvSpPr>
          <p:nvPr/>
        </p:nvSpPr>
        <p:spPr bwMode="auto">
          <a:xfrm>
            <a:off x="6721474" y="2680786"/>
            <a:ext cx="1524000" cy="762000"/>
          </a:xfrm>
          <a:prstGeom prst="rect">
            <a:avLst/>
          </a:prstGeom>
          <a:gradFill rotWithShape="0">
            <a:gsLst>
              <a:gs pos="0">
                <a:schemeClr val="accent6"/>
              </a:gs>
              <a:gs pos="100000">
                <a:schemeClr val="tx1"/>
              </a:gs>
            </a:gsLst>
            <a:lin ang="16200000" scaled="0"/>
          </a:gradFill>
          <a:ln w="9525">
            <a:noFill/>
            <a:miter lim="800000"/>
            <a:headEnd/>
            <a:tailEnd/>
          </a:ln>
          <a:effectLst/>
          <a:scene3d>
            <a:camera prst="orthographicFront"/>
            <a:lightRig rig="threePt" dir="t"/>
          </a:scene3d>
          <a:sp3d>
            <a:bevelT/>
            <a:bevelB/>
          </a:sp3d>
        </p:spPr>
        <p:txBody>
          <a:bodyPr wrap="none" anchor="ctr"/>
          <a:lstStyle/>
          <a:p>
            <a:pPr algn="ctr" eaLnBrk="0" hangingPunct="0">
              <a:defRPr/>
            </a:pPr>
            <a:r>
              <a:rPr lang="en-GB" sz="2000" b="1" dirty="0">
                <a:solidFill>
                  <a:schemeClr val="bg1"/>
                </a:solidFill>
                <a:latin typeface="35 Helvetica Thin"/>
                <a:ea typeface="+mn-ea"/>
                <a:cs typeface="+mn-cs"/>
              </a:rPr>
              <a:t>innovation</a:t>
            </a:r>
          </a:p>
        </p:txBody>
      </p:sp>
      <p:sp>
        <p:nvSpPr>
          <p:cNvPr id="31" name="Rectangle 6"/>
          <p:cNvSpPr>
            <a:spLocks noChangeArrowheads="1"/>
          </p:cNvSpPr>
          <p:nvPr/>
        </p:nvSpPr>
        <p:spPr bwMode="auto">
          <a:xfrm>
            <a:off x="563562" y="2667138"/>
            <a:ext cx="1611312" cy="762000"/>
          </a:xfrm>
          <a:prstGeom prst="rect">
            <a:avLst/>
          </a:prstGeom>
          <a:gradFill rotWithShape="0">
            <a:gsLst>
              <a:gs pos="0">
                <a:schemeClr val="accent6"/>
              </a:gs>
              <a:gs pos="100000">
                <a:schemeClr val="accent2">
                  <a:gamma/>
                  <a:shade val="46275"/>
                  <a:invGamma/>
                </a:schemeClr>
              </a:gs>
            </a:gsLst>
            <a:lin ang="16200000" scaled="0"/>
          </a:gradFill>
          <a:ln w="9525">
            <a:noFill/>
            <a:miter lim="800000"/>
            <a:headEnd/>
            <a:tailEnd/>
          </a:ln>
          <a:effectLst/>
        </p:spPr>
        <p:txBody>
          <a:bodyPr wrap="none" anchor="ctr"/>
          <a:lstStyle/>
          <a:p>
            <a:pPr algn="ctr" eaLnBrk="0" hangingPunct="0">
              <a:defRPr/>
            </a:pPr>
            <a:r>
              <a:rPr lang="en-GB" sz="2000" b="1" dirty="0">
                <a:solidFill>
                  <a:schemeClr val="bg1"/>
                </a:solidFill>
                <a:latin typeface="35 Helvetica Thin"/>
                <a:ea typeface="+mn-ea"/>
                <a:cs typeface="+mn-cs"/>
              </a:rPr>
              <a:t>new service</a:t>
            </a:r>
          </a:p>
        </p:txBody>
      </p:sp>
    </p:spTree>
    <p:extLst>
      <p:ext uri="{BB962C8B-B14F-4D97-AF65-F5344CB8AC3E}">
        <p14:creationId xmlns:p14="http://schemas.microsoft.com/office/powerpoint/2010/main" val="9146446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0469 3.25624E-6 L -0.67291 0.00185 " pathEditMode="relative" rAng="0" ptsTypes="AA">
                                      <p:cBhvr>
                                        <p:cTn id="11" dur="1000" fill="hold"/>
                                        <p:tgtEl>
                                          <p:spTgt spid="30"/>
                                        </p:tgtEl>
                                        <p:attrNameLst>
                                          <p:attrName>ppt_x</p:attrName>
                                          <p:attrName>ppt_y</p:attrName>
                                        </p:attrNameLst>
                                      </p:cBhvr>
                                      <p:rCtr x="-33889" y="93"/>
                                    </p:animMotion>
                                  </p:childTnLst>
                                </p:cTn>
                              </p:par>
                            </p:childTnLst>
                          </p:cTn>
                        </p:par>
                        <p:par>
                          <p:cTn id="12" fill="hold">
                            <p:stCondLst>
                              <p:cond delay="1000"/>
                            </p:stCondLst>
                            <p:childTnLst>
                              <p:par>
                                <p:cTn id="13" presetID="10" presetClass="exit" presetSubtype="0" fill="hold" nodeType="afterEffect">
                                  <p:stCondLst>
                                    <p:cond delay="0"/>
                                  </p:stCondLst>
                                  <p:childTnLst>
                                    <p:animEffect transition="out" filter="fade">
                                      <p:cBhvr>
                                        <p:cTn id="14" dur="500"/>
                                        <p:tgtEl>
                                          <p:spTgt spid="30"/>
                                        </p:tgtEl>
                                      </p:cBhvr>
                                    </p:animEffect>
                                    <p:set>
                                      <p:cBhvr>
                                        <p:cTn id="15" dur="1" fill="hold">
                                          <p:stCondLst>
                                            <p:cond delay="499"/>
                                          </p:stCondLst>
                                        </p:cTn>
                                        <p:tgtEl>
                                          <p:spTgt spid="30"/>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395288" y="116632"/>
            <a:ext cx="7273056" cy="7780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GB" dirty="0" smtClean="0">
                <a:latin typeface="Gill Sans MT" charset="0"/>
                <a:ea typeface="ＭＳ Ｐゴシック" charset="0"/>
                <a:cs typeface="Gill Sans" charset="0"/>
              </a:rPr>
              <a:t>Summary: Janet, a world class network supporting world class research</a:t>
            </a:r>
            <a:endParaRPr lang="en-GB" dirty="0">
              <a:latin typeface="Gill Sans MT" charset="0"/>
              <a:ea typeface="ＭＳ Ｐゴシック" charset="0"/>
              <a:cs typeface="Gill Sans" charset="0"/>
            </a:endParaRPr>
          </a:p>
        </p:txBody>
      </p:sp>
      <p:sp>
        <p:nvSpPr>
          <p:cNvPr id="3" name="Text Placeholder 2"/>
          <p:cNvSpPr>
            <a:spLocks noGrp="1"/>
          </p:cNvSpPr>
          <p:nvPr>
            <p:ph type="body" sz="quarter" idx="10"/>
          </p:nvPr>
        </p:nvSpPr>
        <p:spPr/>
        <p:txBody>
          <a:bodyPr/>
          <a:lstStyle/>
          <a:p>
            <a:pPr>
              <a:spcBef>
                <a:spcPts val="600"/>
              </a:spcBef>
              <a:spcAft>
                <a:spcPts val="600"/>
              </a:spcAft>
              <a:defRPr/>
            </a:pPr>
            <a:r>
              <a:rPr lang="en-GB" dirty="0" smtClean="0">
                <a:solidFill>
                  <a:schemeClr val="bg1"/>
                </a:solidFill>
                <a:latin typeface="Helvetica"/>
                <a:cs typeface="Helvetica"/>
              </a:rPr>
              <a:t>A specialist network (technology, architecture, operations, policy) with a core mission to support research</a:t>
            </a:r>
          </a:p>
          <a:p>
            <a:pPr>
              <a:spcBef>
                <a:spcPts val="600"/>
              </a:spcBef>
              <a:spcAft>
                <a:spcPts val="600"/>
              </a:spcAft>
              <a:defRPr/>
            </a:pPr>
            <a:r>
              <a:rPr lang="en-GB" dirty="0" smtClean="0">
                <a:solidFill>
                  <a:schemeClr val="bg1"/>
                </a:solidFill>
                <a:latin typeface="Helvetica"/>
                <a:cs typeface="Helvetica"/>
              </a:rPr>
              <a:t>Global reach</a:t>
            </a:r>
          </a:p>
          <a:p>
            <a:pPr marL="174625" lvl="1" indent="-174625">
              <a:spcBef>
                <a:spcPts val="600"/>
              </a:spcBef>
              <a:spcAft>
                <a:spcPts val="600"/>
              </a:spcAft>
              <a:buClr>
                <a:schemeClr val="tx2"/>
              </a:buClr>
              <a:buFont typeface="Gill Sans MT" pitchFamily="34" charset="0"/>
              <a:buChar char="•"/>
              <a:defRPr/>
            </a:pPr>
            <a:r>
              <a:rPr lang="en-GB" sz="2400" dirty="0" smtClean="0">
                <a:solidFill>
                  <a:schemeClr val="bg1"/>
                </a:solidFill>
                <a:latin typeface="Helvetica"/>
                <a:cs typeface="Helvetica"/>
              </a:rPr>
              <a:t>A key element of an integrated e-infrastructure eco-system of </a:t>
            </a:r>
            <a:r>
              <a:rPr lang="en-GB" sz="2400" dirty="0">
                <a:solidFill>
                  <a:schemeClr val="bg1"/>
                </a:solidFill>
                <a:latin typeface="35 Helvetica Thin" charset="0"/>
                <a:ea typeface="35 Helvetica Thin" charset="0"/>
                <a:cs typeface="35 Helvetica Thin" charset="0"/>
              </a:rPr>
              <a:t>experimental facilities, sensor networks, HPC, data </a:t>
            </a:r>
            <a:r>
              <a:rPr lang="en-GB" sz="2400" dirty="0" smtClean="0">
                <a:solidFill>
                  <a:schemeClr val="bg1"/>
                </a:solidFill>
                <a:latin typeface="35 Helvetica Thin" charset="0"/>
                <a:ea typeface="35 Helvetica Thin" charset="0"/>
                <a:cs typeface="35 Helvetica Thin" charset="0"/>
              </a:rPr>
              <a:t>storage, access management</a:t>
            </a:r>
            <a:endParaRPr lang="en-GB" sz="2400" dirty="0">
              <a:solidFill>
                <a:schemeClr val="bg1"/>
              </a:solidFill>
              <a:latin typeface="35 Helvetica Thin" charset="0"/>
              <a:ea typeface="35 Helvetica Thin" charset="0"/>
              <a:cs typeface="35 Helvetica Thin" charset="0"/>
            </a:endParaRPr>
          </a:p>
          <a:p>
            <a:pPr>
              <a:spcBef>
                <a:spcPts val="600"/>
              </a:spcBef>
              <a:spcAft>
                <a:spcPts val="600"/>
              </a:spcAft>
              <a:defRPr/>
            </a:pPr>
            <a:r>
              <a:rPr lang="en-GB" dirty="0" smtClean="0">
                <a:solidFill>
                  <a:schemeClr val="bg1"/>
                </a:solidFill>
                <a:latin typeface="Helvetica"/>
                <a:cs typeface="Helvetica"/>
              </a:rPr>
              <a:t>Richness of support for collaboration</a:t>
            </a:r>
          </a:p>
          <a:p>
            <a:pPr>
              <a:spcBef>
                <a:spcPts val="600"/>
              </a:spcBef>
              <a:spcAft>
                <a:spcPts val="600"/>
              </a:spcAft>
              <a:defRPr/>
            </a:pPr>
            <a:r>
              <a:rPr lang="en-GB" dirty="0" smtClean="0">
                <a:solidFill>
                  <a:schemeClr val="bg1"/>
                </a:solidFill>
                <a:latin typeface="Helvetica"/>
                <a:cs typeface="Helvetica"/>
              </a:rPr>
              <a:t>Customer engagement tuned to respond to research agendas</a:t>
            </a:r>
            <a:endParaRPr lang="en-GB" dirty="0" smtClean="0">
              <a:solidFill>
                <a:schemeClr val="bg1"/>
              </a:solidFill>
              <a:latin typeface="Helvetica"/>
              <a:cs typeface="Helvetica"/>
            </a:endParaRPr>
          </a:p>
        </p:txBody>
      </p:sp>
    </p:spTree>
    <p:extLst>
      <p:ext uri="{BB962C8B-B14F-4D97-AF65-F5344CB8AC3E}">
        <p14:creationId xmlns:p14="http://schemas.microsoft.com/office/powerpoint/2010/main" val="273551794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28574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national strategy</a:t>
            </a:r>
            <a:endParaRPr lang="en-US" dirty="0"/>
          </a:p>
        </p:txBody>
      </p:sp>
      <p:sp>
        <p:nvSpPr>
          <p:cNvPr id="3" name="Text Placeholder 2"/>
          <p:cNvSpPr>
            <a:spLocks noGrp="1"/>
          </p:cNvSpPr>
          <p:nvPr>
            <p:ph type="body" sz="quarter" idx="10"/>
          </p:nvPr>
        </p:nvSpPr>
        <p:spPr/>
        <p:txBody>
          <a:bodyPr/>
          <a:lstStyle/>
          <a:p>
            <a:r>
              <a:rPr lang="en-GB" dirty="0">
                <a:solidFill>
                  <a:srgbClr val="595959"/>
                </a:solidFill>
                <a:latin typeface="35 Helvetica Thin" charset="0"/>
              </a:rPr>
              <a:t>universities’ role in building a stronger economy</a:t>
            </a:r>
          </a:p>
          <a:p>
            <a:pPr lvl="1">
              <a:buFont typeface="Arial" charset="0"/>
              <a:buChar char="•"/>
            </a:pPr>
            <a:r>
              <a:rPr lang="en-GB" dirty="0">
                <a:solidFill>
                  <a:srgbClr val="595959"/>
                </a:solidFill>
                <a:latin typeface="35 Helvetica Thin" charset="0"/>
                <a:ea typeface="35 Helvetica Thin" charset="0"/>
                <a:cs typeface="35 Helvetica Thin" charset="0"/>
              </a:rPr>
              <a:t>build stronger links between universities, colleges and industries</a:t>
            </a:r>
          </a:p>
          <a:p>
            <a:r>
              <a:rPr lang="en-GB" dirty="0">
                <a:solidFill>
                  <a:srgbClr val="595959"/>
                </a:solidFill>
                <a:latin typeface="35 Helvetica Thin" charset="0"/>
              </a:rPr>
              <a:t>aggregation of demand</a:t>
            </a:r>
          </a:p>
          <a:p>
            <a:pPr lvl="1">
              <a:buFont typeface="Arial" charset="0"/>
              <a:buChar char="•"/>
            </a:pPr>
            <a:r>
              <a:rPr lang="en-GB" dirty="0">
                <a:solidFill>
                  <a:srgbClr val="595959"/>
                </a:solidFill>
                <a:latin typeface="35 Helvetica Thin" charset="0"/>
                <a:ea typeface="35 Helvetica Thin" charset="0"/>
                <a:cs typeface="35 Helvetica Thin" charset="0"/>
              </a:rPr>
              <a:t>promote one common, flexible ICT infrastructure</a:t>
            </a:r>
          </a:p>
          <a:p>
            <a:pPr lvl="1">
              <a:buFont typeface="Arial" charset="0"/>
              <a:buChar char="•"/>
            </a:pPr>
            <a:r>
              <a:rPr lang="en-GB" dirty="0">
                <a:solidFill>
                  <a:srgbClr val="595959"/>
                </a:solidFill>
                <a:latin typeface="35 Helvetica Thin" charset="0"/>
                <a:ea typeface="35 Helvetica Thin" charset="0"/>
                <a:cs typeface="35 Helvetica Thin" charset="0"/>
              </a:rPr>
              <a:t>re-use in partnership with other public-sector users</a:t>
            </a:r>
          </a:p>
          <a:p>
            <a:r>
              <a:rPr lang="en-GB" dirty="0">
                <a:solidFill>
                  <a:srgbClr val="595959"/>
                </a:solidFill>
                <a:latin typeface="35 Helvetica Thin" charset="0"/>
              </a:rPr>
              <a:t>use of open standards</a:t>
            </a:r>
          </a:p>
          <a:p>
            <a:pPr lvl="1">
              <a:buFont typeface="Arial" charset="0"/>
              <a:buChar char="•"/>
            </a:pPr>
            <a:r>
              <a:rPr lang="en-GB" dirty="0">
                <a:solidFill>
                  <a:srgbClr val="595959"/>
                </a:solidFill>
                <a:latin typeface="35 Helvetica Thin" charset="0"/>
                <a:ea typeface="35 Helvetica Thin" charset="0"/>
                <a:cs typeface="35 Helvetica Thin" charset="0"/>
              </a:rPr>
              <a:t>promote interworking</a:t>
            </a:r>
          </a:p>
          <a:p>
            <a:pPr lvl="1">
              <a:buFont typeface="Arial" charset="0"/>
              <a:buChar char="•"/>
            </a:pPr>
            <a:r>
              <a:rPr lang="en-GB" dirty="0">
                <a:solidFill>
                  <a:srgbClr val="595959"/>
                </a:solidFill>
                <a:latin typeface="35 Helvetica Thin" charset="0"/>
                <a:ea typeface="35 Helvetica Thin" charset="0"/>
                <a:cs typeface="35 Helvetica Thin" charset="0"/>
              </a:rPr>
              <a:t>reduce costs</a:t>
            </a:r>
          </a:p>
          <a:p>
            <a:endParaRPr lang="en-US" dirty="0"/>
          </a:p>
        </p:txBody>
      </p:sp>
    </p:spTree>
    <p:extLst>
      <p:ext uri="{BB962C8B-B14F-4D97-AF65-F5344CB8AC3E}">
        <p14:creationId xmlns:p14="http://schemas.microsoft.com/office/powerpoint/2010/main" val="10432169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UK e-Infrastructure initiative</a:t>
            </a:r>
            <a:endParaRPr lang="en-US" dirty="0"/>
          </a:p>
        </p:txBody>
      </p:sp>
      <p:sp>
        <p:nvSpPr>
          <p:cNvPr id="3" name="Text Placeholder 2"/>
          <p:cNvSpPr>
            <a:spLocks noGrp="1"/>
          </p:cNvSpPr>
          <p:nvPr>
            <p:ph type="body" sz="quarter" idx="10"/>
          </p:nvPr>
        </p:nvSpPr>
        <p:spPr/>
        <p:txBody>
          <a:bodyPr/>
          <a:lstStyle/>
          <a:p>
            <a:pPr>
              <a:buNone/>
            </a:pPr>
            <a:r>
              <a:rPr lang="en-GB" dirty="0">
                <a:solidFill>
                  <a:srgbClr val="595959"/>
                </a:solidFill>
                <a:latin typeface="35 Helvetica Thin" charset="0"/>
              </a:rPr>
              <a:t>a coherent infrastructure serving academe and industry</a:t>
            </a:r>
          </a:p>
          <a:p>
            <a:pPr lvl="1">
              <a:spcBef>
                <a:spcPts val="1200"/>
              </a:spcBef>
              <a:buFont typeface="Arial" charset="0"/>
              <a:buChar char="•"/>
            </a:pPr>
            <a:r>
              <a:rPr lang="en-GB" dirty="0">
                <a:solidFill>
                  <a:srgbClr val="595959"/>
                </a:solidFill>
                <a:latin typeface="35 Helvetica Thin" charset="0"/>
                <a:ea typeface="35 Helvetica Thin" charset="0"/>
                <a:cs typeface="35 Helvetica Thin" charset="0"/>
              </a:rPr>
              <a:t>high performance computing</a:t>
            </a:r>
          </a:p>
          <a:p>
            <a:pPr lvl="1">
              <a:buFont typeface="Arial" charset="0"/>
              <a:buChar char="•"/>
            </a:pPr>
            <a:r>
              <a:rPr lang="en-GB" dirty="0">
                <a:solidFill>
                  <a:srgbClr val="595959"/>
                </a:solidFill>
                <a:latin typeface="35 Helvetica Thin" charset="0"/>
                <a:ea typeface="35 Helvetica Thin" charset="0"/>
                <a:cs typeface="35 Helvetica Thin" charset="0"/>
              </a:rPr>
              <a:t>data-driven storage</a:t>
            </a:r>
          </a:p>
          <a:p>
            <a:pPr lvl="1">
              <a:buFont typeface="Arial" charset="0"/>
              <a:buChar char="•"/>
            </a:pPr>
            <a:r>
              <a:rPr lang="en-GB" dirty="0">
                <a:solidFill>
                  <a:srgbClr val="595959"/>
                </a:solidFill>
                <a:latin typeface="35 Helvetica Thin" charset="0"/>
                <a:ea typeface="35 Helvetica Thin" charset="0"/>
                <a:cs typeface="35 Helvetica Thin" charset="0"/>
              </a:rPr>
              <a:t>software development</a:t>
            </a:r>
          </a:p>
          <a:p>
            <a:pPr lvl="1">
              <a:buFont typeface="Arial" charset="0"/>
              <a:buChar char="•"/>
            </a:pPr>
            <a:r>
              <a:rPr lang="en-GB" dirty="0">
                <a:solidFill>
                  <a:srgbClr val="595959"/>
                </a:solidFill>
                <a:latin typeface="35 Helvetica Thin" charset="0"/>
                <a:ea typeface="35 Helvetica Thin" charset="0"/>
                <a:cs typeface="35 Helvetica Thin" charset="0"/>
              </a:rPr>
              <a:t>training and skills</a:t>
            </a:r>
          </a:p>
          <a:p>
            <a:pPr lvl="1">
              <a:buFont typeface="Arial" charset="0"/>
              <a:buChar char="•"/>
            </a:pPr>
            <a:r>
              <a:rPr lang="en-GB" b="1" dirty="0">
                <a:solidFill>
                  <a:srgbClr val="E46C0A"/>
                </a:solidFill>
                <a:latin typeface="35 Helvetica Thin" charset="0"/>
                <a:ea typeface="35 Helvetica Thin" charset="0"/>
                <a:cs typeface="35 Helvetica Thin" charset="0"/>
              </a:rPr>
              <a:t>networks</a:t>
            </a:r>
          </a:p>
          <a:p>
            <a:pPr lvl="1">
              <a:buFont typeface="Arial" charset="0"/>
              <a:buChar char="•"/>
            </a:pPr>
            <a:r>
              <a:rPr lang="en-GB" dirty="0">
                <a:solidFill>
                  <a:srgbClr val="595959"/>
                </a:solidFill>
                <a:latin typeface="35 Helvetica Thin" charset="0"/>
                <a:ea typeface="35 Helvetica Thin" charset="0"/>
                <a:cs typeface="35 Helvetica Thin" charset="0"/>
              </a:rPr>
              <a:t>security</a:t>
            </a:r>
          </a:p>
          <a:p>
            <a:pPr lvl="1">
              <a:buFont typeface="Arial" charset="0"/>
              <a:buChar char="•"/>
            </a:pPr>
            <a:r>
              <a:rPr lang="en-GB" dirty="0">
                <a:solidFill>
                  <a:srgbClr val="595959"/>
                </a:solidFill>
                <a:latin typeface="35 Helvetica Thin" charset="0"/>
                <a:ea typeface="35 Helvetica Thin" charset="0"/>
                <a:cs typeface="35 Helvetica Thin" charset="0"/>
              </a:rPr>
              <a:t>authentication</a:t>
            </a:r>
          </a:p>
          <a:p>
            <a:r>
              <a:rPr lang="en-GB" dirty="0">
                <a:solidFill>
                  <a:srgbClr val="595959"/>
                </a:solidFill>
                <a:latin typeface="35 Helvetica Thin" charset="0"/>
              </a:rPr>
              <a:t>sponsored by BIS</a:t>
            </a:r>
          </a:p>
          <a:p>
            <a:pPr lvl="1">
              <a:buFont typeface="Arial" charset="0"/>
              <a:buChar char="•"/>
            </a:pPr>
            <a:r>
              <a:rPr lang="en-GB" dirty="0">
                <a:solidFill>
                  <a:srgbClr val="595959"/>
                </a:solidFill>
                <a:latin typeface="35 Helvetica Thin" charset="0"/>
                <a:ea typeface="35 Helvetica Thin" charset="0"/>
                <a:cs typeface="35 Helvetica Thin" charset="0"/>
              </a:rPr>
              <a:t>£158m initial capital funding</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9156" y="1851645"/>
            <a:ext cx="3700463"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67044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Janet</a:t>
            </a:r>
            <a:endParaRPr lang="en-US" dirty="0"/>
          </a:p>
        </p:txBody>
      </p:sp>
      <p:sp>
        <p:nvSpPr>
          <p:cNvPr id="3" name="Text Placeholder 2"/>
          <p:cNvSpPr>
            <a:spLocks noGrp="1"/>
          </p:cNvSpPr>
          <p:nvPr>
            <p:ph type="body" sz="quarter" idx="10"/>
          </p:nvPr>
        </p:nvSpPr>
        <p:spPr/>
        <p:txBody>
          <a:bodyPr/>
          <a:lstStyle/>
          <a:p>
            <a:r>
              <a:rPr lang="en-GB" dirty="0">
                <a:solidFill>
                  <a:srgbClr val="595959"/>
                </a:solidFill>
                <a:latin typeface="Helvetica"/>
                <a:cs typeface="Helvetica"/>
              </a:rPr>
              <a:t>backbone as wide-area network provider</a:t>
            </a:r>
          </a:p>
          <a:p>
            <a:pPr lvl="1">
              <a:buFont typeface="Arial" charset="0"/>
              <a:buChar char="•"/>
            </a:pPr>
            <a:r>
              <a:rPr lang="en-GB" dirty="0">
                <a:solidFill>
                  <a:srgbClr val="595959"/>
                </a:solidFill>
                <a:latin typeface="Helvetica"/>
                <a:ea typeface="35 Helvetica Thin" charset="0"/>
                <a:cs typeface="Helvetica"/>
              </a:rPr>
              <a:t>very high bandwidth requirements posited – “data deluge”</a:t>
            </a:r>
          </a:p>
          <a:p>
            <a:pPr lvl="1">
              <a:buFont typeface="Arial" charset="0"/>
              <a:buChar char="•"/>
            </a:pPr>
            <a:r>
              <a:rPr lang="en-GB" dirty="0">
                <a:solidFill>
                  <a:srgbClr val="595959"/>
                </a:solidFill>
                <a:latin typeface="Helvetica"/>
                <a:ea typeface="35 Helvetica Thin" charset="0"/>
                <a:cs typeface="Helvetica"/>
              </a:rPr>
              <a:t>extend backbone fibre to strategic sites not already covered</a:t>
            </a:r>
          </a:p>
          <a:p>
            <a:pPr lvl="1">
              <a:buFont typeface="Arial" charset="0"/>
              <a:buChar char="•"/>
            </a:pPr>
            <a:r>
              <a:rPr lang="en-GB" dirty="0">
                <a:solidFill>
                  <a:srgbClr val="595959"/>
                </a:solidFill>
                <a:latin typeface="Helvetica"/>
                <a:ea typeface="35 Helvetica Thin" charset="0"/>
                <a:cs typeface="Helvetica"/>
              </a:rPr>
              <a:t>industry use of infrastructure – “open and accessible Janet”</a:t>
            </a:r>
          </a:p>
          <a:p>
            <a:r>
              <a:rPr lang="en-GB" dirty="0">
                <a:solidFill>
                  <a:srgbClr val="595959"/>
                </a:solidFill>
                <a:latin typeface="Helvetica"/>
                <a:cs typeface="Helvetica"/>
              </a:rPr>
              <a:t>capital funding</a:t>
            </a:r>
          </a:p>
          <a:p>
            <a:r>
              <a:rPr lang="en-GB" dirty="0" smtClean="0">
                <a:solidFill>
                  <a:srgbClr val="595959"/>
                </a:solidFill>
                <a:latin typeface="Helvetica"/>
                <a:cs typeface="Helvetica"/>
              </a:rPr>
              <a:t>prioritising need</a:t>
            </a:r>
          </a:p>
          <a:p>
            <a:pPr lvl="1">
              <a:buFont typeface="Arial" charset="0"/>
              <a:buChar char="•"/>
            </a:pPr>
            <a:r>
              <a:rPr lang="en-GB" dirty="0" smtClean="0">
                <a:solidFill>
                  <a:srgbClr val="595959"/>
                </a:solidFill>
                <a:latin typeface="Helvetica"/>
                <a:ea typeface="35 Helvetica Thin" charset="0"/>
                <a:cs typeface="Helvetica"/>
              </a:rPr>
              <a:t>RAL, DL, </a:t>
            </a:r>
            <a:r>
              <a:rPr lang="en-GB" dirty="0" err="1" smtClean="0">
                <a:solidFill>
                  <a:srgbClr val="595959"/>
                </a:solidFill>
                <a:latin typeface="Helvetica"/>
                <a:ea typeface="35 Helvetica Thin" charset="0"/>
                <a:cs typeface="Helvetica"/>
              </a:rPr>
              <a:t>Chilbolton</a:t>
            </a:r>
            <a:endParaRPr lang="en-GB" dirty="0" smtClean="0">
              <a:solidFill>
                <a:srgbClr val="595959"/>
              </a:solidFill>
              <a:latin typeface="Helvetica"/>
              <a:ea typeface="35 Helvetica Thin" charset="0"/>
              <a:cs typeface="Helvetica"/>
            </a:endParaRPr>
          </a:p>
          <a:p>
            <a:pPr lvl="1">
              <a:buFont typeface="Arial" charset="0"/>
              <a:buChar char="•"/>
            </a:pPr>
            <a:r>
              <a:rPr lang="en-GB" dirty="0" smtClean="0">
                <a:solidFill>
                  <a:srgbClr val="595959"/>
                </a:solidFill>
                <a:latin typeface="Helvetica"/>
                <a:ea typeface="35 Helvetica Thin" charset="0"/>
                <a:cs typeface="Helvetica"/>
              </a:rPr>
              <a:t>Meteorological </a:t>
            </a:r>
            <a:r>
              <a:rPr lang="en-GB" dirty="0">
                <a:solidFill>
                  <a:srgbClr val="595959"/>
                </a:solidFill>
                <a:latin typeface="Helvetica"/>
                <a:ea typeface="35 Helvetica Thin" charset="0"/>
                <a:cs typeface="Helvetica"/>
              </a:rPr>
              <a:t>Office</a:t>
            </a:r>
          </a:p>
          <a:p>
            <a:pPr lvl="1">
              <a:buFont typeface="Arial" charset="0"/>
              <a:buChar char="•"/>
            </a:pPr>
            <a:r>
              <a:rPr lang="en-GB" dirty="0" smtClean="0">
                <a:solidFill>
                  <a:srgbClr val="595959"/>
                </a:solidFill>
                <a:latin typeface="Helvetica"/>
                <a:ea typeface="35 Helvetica Thin" charset="0"/>
                <a:cs typeface="Helvetica"/>
              </a:rPr>
              <a:t>Norwich campus, </a:t>
            </a:r>
            <a:r>
              <a:rPr lang="en-GB" dirty="0">
                <a:solidFill>
                  <a:srgbClr val="595959"/>
                </a:solidFill>
                <a:latin typeface="Helvetica"/>
                <a:ea typeface="35 Helvetica Thin" charset="0"/>
                <a:cs typeface="Helvetica"/>
              </a:rPr>
              <a:t>Genome </a:t>
            </a:r>
            <a:r>
              <a:rPr lang="en-GB" dirty="0" smtClean="0">
                <a:solidFill>
                  <a:srgbClr val="595959"/>
                </a:solidFill>
                <a:latin typeface="Helvetica"/>
                <a:ea typeface="35 Helvetica Thin" charset="0"/>
                <a:cs typeface="Helvetica"/>
              </a:rPr>
              <a:t>Campus</a:t>
            </a:r>
            <a:endParaRPr lang="en-GB" dirty="0">
              <a:solidFill>
                <a:srgbClr val="595959"/>
              </a:solidFill>
              <a:latin typeface="Helvetica"/>
              <a:ea typeface="35 Helvetica Thin" charset="0"/>
              <a:cs typeface="Helvetica"/>
            </a:endParaRPr>
          </a:p>
          <a:p>
            <a:r>
              <a:rPr lang="en-GB" dirty="0">
                <a:solidFill>
                  <a:srgbClr val="595959"/>
                </a:solidFill>
                <a:latin typeface="Helvetica"/>
                <a:cs typeface="Helvetica"/>
              </a:rPr>
              <a:t>e-Infrastructure Leadership Council</a:t>
            </a:r>
          </a:p>
          <a:p>
            <a:pPr lvl="1">
              <a:buFont typeface="Arial" charset="0"/>
              <a:buChar char="•"/>
            </a:pPr>
            <a:r>
              <a:rPr lang="en-GB" dirty="0">
                <a:solidFill>
                  <a:srgbClr val="595959"/>
                </a:solidFill>
                <a:latin typeface="Helvetica"/>
                <a:ea typeface="35 Helvetica Thin" charset="0"/>
                <a:cs typeface="Helvetica"/>
              </a:rPr>
              <a:t>Janet membership and support</a:t>
            </a:r>
          </a:p>
          <a:p>
            <a:endParaRPr lang="en-US" dirty="0">
              <a:latin typeface="Helvetica"/>
              <a:cs typeface="Helvetica"/>
            </a:endParaRPr>
          </a:p>
        </p:txBody>
      </p:sp>
      <p:graphicFrame>
        <p:nvGraphicFramePr>
          <p:cNvPr id="4" name="Table 3"/>
          <p:cNvGraphicFramePr>
            <a:graphicFrameLocks noGrp="1"/>
          </p:cNvGraphicFramePr>
          <p:nvPr>
            <p:extLst>
              <p:ext uri="{D42A27DB-BD31-4B8C-83A1-F6EECF244321}">
                <p14:modId xmlns:p14="http://schemas.microsoft.com/office/powerpoint/2010/main" val="77144319"/>
              </p:ext>
            </p:extLst>
          </p:nvPr>
        </p:nvGraphicFramePr>
        <p:xfrm>
          <a:off x="4355976" y="2924944"/>
          <a:ext cx="3857625" cy="1629916"/>
        </p:xfrm>
        <a:graphic>
          <a:graphicData uri="http://schemas.openxmlformats.org/drawingml/2006/table">
            <a:tbl>
              <a:tblPr/>
              <a:tblGrid>
                <a:gridCol w="3000375"/>
                <a:gridCol w="857250"/>
              </a:tblGrid>
              <a:tr h="5154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595959"/>
                          </a:solidFill>
                          <a:effectLst/>
                          <a:latin typeface="35 Helvetica Thin" charset="0"/>
                          <a:ea typeface="ＭＳ Ｐゴシック" charset="0"/>
                        </a:rPr>
                        <a:t>contribution to backbone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595959"/>
                          </a:solidFill>
                          <a:effectLst/>
                          <a:latin typeface="35 Helvetica Thin" charset="0"/>
                          <a:ea typeface="ＭＳ Ｐゴシック" charset="0"/>
                        </a:rPr>
                        <a:t>£10m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595959"/>
                          </a:solidFill>
                          <a:effectLst/>
                          <a:latin typeface="35 Helvetica Thin" charset="0"/>
                          <a:ea typeface="ＭＳ Ｐゴシック" charset="0"/>
                        </a:rPr>
                        <a:t>extension to strategic sites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595959"/>
                          </a:solidFill>
                          <a:effectLst/>
                          <a:latin typeface="35 Helvetica Thin" charset="0"/>
                          <a:ea typeface="ＭＳ Ｐゴシック" charset="0"/>
                        </a:rPr>
                        <a:t>£12m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595959"/>
                          </a:solidFill>
                          <a:effectLst/>
                          <a:latin typeface="35 Helvetica Thin" charset="0"/>
                          <a:ea typeface="ＭＳ Ｐゴシック" charset="0"/>
                        </a:rPr>
                        <a:t>access by industry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595959"/>
                          </a:solidFill>
                          <a:effectLst/>
                          <a:latin typeface="35 Helvetica Thin" charset="0"/>
                          <a:ea typeface="ＭＳ Ｐゴシック" charset="0"/>
                        </a:rPr>
                        <a:t>£4m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595959"/>
                        </a:solidFill>
                        <a:effectLst/>
                        <a:latin typeface="35 Helvetica Thin"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rgbClr val="595959"/>
                          </a:solidFill>
                          <a:effectLst/>
                          <a:latin typeface="35 Helvetica Thin" charset="0"/>
                          <a:ea typeface="ＭＳ Ｐゴシック" charset="0"/>
                        </a:rPr>
                        <a:t>£26m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413346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Janet</a:t>
            </a:r>
            <a:endParaRPr lang="en-US" dirty="0"/>
          </a:p>
        </p:txBody>
      </p:sp>
      <p:sp>
        <p:nvSpPr>
          <p:cNvPr id="3" name="Text Placeholder 2"/>
          <p:cNvSpPr>
            <a:spLocks noGrp="1"/>
          </p:cNvSpPr>
          <p:nvPr>
            <p:ph type="body" sz="quarter" idx="10"/>
          </p:nvPr>
        </p:nvSpPr>
        <p:spPr/>
        <p:txBody>
          <a:bodyPr/>
          <a:lstStyle/>
          <a:p>
            <a:pPr>
              <a:buFont typeface="Arial" pitchFamily="34" charset="0"/>
              <a:buChar char="•"/>
              <a:defRPr/>
            </a:pPr>
            <a:r>
              <a:rPr lang="en-GB" dirty="0">
                <a:solidFill>
                  <a:schemeClr val="bg1"/>
                </a:solidFill>
                <a:ea typeface="35 Helvetica Thin"/>
              </a:rPr>
              <a:t>assessing </a:t>
            </a:r>
            <a:r>
              <a:rPr lang="en-GB" dirty="0" smtClean="0">
                <a:solidFill>
                  <a:schemeClr val="bg1"/>
                </a:solidFill>
                <a:ea typeface="35 Helvetica Thin"/>
              </a:rPr>
              <a:t>need &amp; making a recommendation</a:t>
            </a:r>
            <a:endParaRPr lang="en-GB" dirty="0">
              <a:solidFill>
                <a:schemeClr val="bg1"/>
              </a:solidFill>
              <a:ea typeface="35 Helvetica Thin"/>
            </a:endParaRPr>
          </a:p>
          <a:p>
            <a:pPr lvl="1">
              <a:defRPr/>
            </a:pPr>
            <a:r>
              <a:rPr lang="en-GB" dirty="0">
                <a:solidFill>
                  <a:schemeClr val="bg1"/>
                </a:solidFill>
              </a:rPr>
              <a:t>understanding strategic rather than operational needs</a:t>
            </a:r>
          </a:p>
          <a:p>
            <a:pPr lvl="1">
              <a:defRPr/>
            </a:pPr>
            <a:r>
              <a:rPr lang="en-GB" dirty="0">
                <a:solidFill>
                  <a:schemeClr val="bg1"/>
                </a:solidFill>
              </a:rPr>
              <a:t>working with and through Research </a:t>
            </a:r>
            <a:r>
              <a:rPr lang="en-GB" dirty="0" smtClean="0">
                <a:solidFill>
                  <a:schemeClr val="bg1"/>
                </a:solidFill>
              </a:rPr>
              <a:t>Councils</a:t>
            </a:r>
          </a:p>
          <a:p>
            <a:pPr lvl="1">
              <a:defRPr/>
            </a:pPr>
            <a:r>
              <a:rPr lang="en-GB" dirty="0" smtClean="0">
                <a:solidFill>
                  <a:schemeClr val="bg1"/>
                </a:solidFill>
              </a:rPr>
              <a:t>Recommendation to be considered by BIS</a:t>
            </a:r>
            <a:endParaRPr lang="en-GB" dirty="0">
              <a:solidFill>
                <a:schemeClr val="bg1"/>
              </a:solidFill>
            </a:endParaRPr>
          </a:p>
          <a:p>
            <a:pPr>
              <a:buFont typeface="Arial" pitchFamily="34" charset="0"/>
              <a:buChar char="•"/>
              <a:defRPr/>
            </a:pPr>
            <a:r>
              <a:rPr lang="en-GB" dirty="0">
                <a:solidFill>
                  <a:schemeClr val="bg1"/>
                </a:solidFill>
                <a:ea typeface="35 Helvetica Thin"/>
              </a:rPr>
              <a:t>procurement</a:t>
            </a:r>
          </a:p>
          <a:p>
            <a:pPr lvl="1">
              <a:defRPr/>
            </a:pPr>
            <a:r>
              <a:rPr lang="en-GB" dirty="0">
                <a:solidFill>
                  <a:schemeClr val="bg1"/>
                </a:solidFill>
              </a:rPr>
              <a:t>options in initial </a:t>
            </a:r>
            <a:r>
              <a:rPr lang="en-GB" dirty="0" smtClean="0">
                <a:solidFill>
                  <a:schemeClr val="bg1"/>
                </a:solidFill>
              </a:rPr>
              <a:t>order for Janet6 </a:t>
            </a:r>
            <a:r>
              <a:rPr lang="en-GB" dirty="0">
                <a:solidFill>
                  <a:schemeClr val="bg1"/>
                </a:solidFill>
              </a:rPr>
              <a:t>for dark fibre</a:t>
            </a:r>
          </a:p>
          <a:p>
            <a:pPr lvl="1">
              <a:defRPr/>
            </a:pPr>
            <a:r>
              <a:rPr lang="en-GB" dirty="0">
                <a:solidFill>
                  <a:schemeClr val="bg1"/>
                </a:solidFill>
              </a:rPr>
              <a:t>further orders if subsequently needed (and funded!)</a:t>
            </a:r>
          </a:p>
          <a:p>
            <a:pPr>
              <a:buFont typeface="Arial" pitchFamily="34" charset="0"/>
              <a:buChar char="•"/>
              <a:defRPr/>
            </a:pPr>
            <a:r>
              <a:rPr lang="en-GB" dirty="0">
                <a:solidFill>
                  <a:schemeClr val="bg1"/>
                </a:solidFill>
                <a:ea typeface="35 Helvetica Thin"/>
              </a:rPr>
              <a:t>regulation</a:t>
            </a:r>
          </a:p>
          <a:p>
            <a:pPr lvl="1">
              <a:defRPr/>
            </a:pPr>
            <a:r>
              <a:rPr lang="en-GB" dirty="0">
                <a:solidFill>
                  <a:schemeClr val="bg1"/>
                </a:solidFill>
              </a:rPr>
              <a:t>extending Janet Eligibility Policy to permit access by industry</a:t>
            </a:r>
          </a:p>
          <a:p>
            <a:pPr lvl="1">
              <a:defRPr/>
            </a:pPr>
            <a:r>
              <a:rPr lang="en-GB" dirty="0">
                <a:solidFill>
                  <a:schemeClr val="bg1"/>
                </a:solidFill>
              </a:rPr>
              <a:t>state-aid implications if publicly funded</a:t>
            </a:r>
          </a:p>
          <a:p>
            <a:endParaRPr lang="en-US" dirty="0"/>
          </a:p>
        </p:txBody>
      </p:sp>
    </p:spTree>
    <p:extLst>
      <p:ext uri="{BB962C8B-B14F-4D97-AF65-F5344CB8AC3E}">
        <p14:creationId xmlns:p14="http://schemas.microsoft.com/office/powerpoint/2010/main" val="12327832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European dimension</a:t>
            </a:r>
            <a:endParaRPr lang="en-US" dirty="0"/>
          </a:p>
        </p:txBody>
      </p:sp>
      <p:sp>
        <p:nvSpPr>
          <p:cNvPr id="3" name="Text Placeholder 2"/>
          <p:cNvSpPr>
            <a:spLocks noGrp="1"/>
          </p:cNvSpPr>
          <p:nvPr>
            <p:ph type="body" sz="quarter" idx="10"/>
          </p:nvPr>
        </p:nvSpPr>
        <p:spPr/>
        <p:txBody>
          <a:bodyPr/>
          <a:lstStyle/>
          <a:p>
            <a:r>
              <a:rPr lang="en-GB" dirty="0">
                <a:solidFill>
                  <a:srgbClr val="595959"/>
                </a:solidFill>
                <a:latin typeface="35 Helvetica Thin" charset="0"/>
              </a:rPr>
              <a:t>UK e-infrastructure only part of the story</a:t>
            </a:r>
          </a:p>
          <a:p>
            <a:pPr lvl="1">
              <a:buFont typeface="Arial" charset="0"/>
              <a:buChar char="•"/>
            </a:pPr>
            <a:r>
              <a:rPr lang="en-GB" dirty="0">
                <a:solidFill>
                  <a:srgbClr val="595959"/>
                </a:solidFill>
                <a:latin typeface="35 Helvetica Thin" charset="0"/>
                <a:ea typeface="35 Helvetica Thin" charset="0"/>
                <a:cs typeface="35 Helvetica Thin" charset="0"/>
              </a:rPr>
              <a:t>must connect up internationally</a:t>
            </a:r>
          </a:p>
          <a:p>
            <a:r>
              <a:rPr lang="en-GB" dirty="0">
                <a:solidFill>
                  <a:srgbClr val="595959"/>
                </a:solidFill>
                <a:latin typeface="35 Helvetica Thin" charset="0"/>
              </a:rPr>
              <a:t>GÉANT: European NREN interconnect</a:t>
            </a:r>
          </a:p>
          <a:p>
            <a:pPr lvl="1">
              <a:buFont typeface="Arial" charset="0"/>
              <a:buChar char="•"/>
            </a:pPr>
            <a:r>
              <a:rPr lang="en-GB" dirty="0">
                <a:solidFill>
                  <a:srgbClr val="595959"/>
                </a:solidFill>
                <a:latin typeface="35 Helvetica Thin" charset="0"/>
                <a:ea typeface="35 Helvetica Thin" charset="0"/>
                <a:cs typeface="35 Helvetica Thin" charset="0"/>
              </a:rPr>
              <a:t>35 NRENs</a:t>
            </a:r>
          </a:p>
          <a:p>
            <a:pPr lvl="1">
              <a:buFont typeface="Arial" charset="0"/>
              <a:buChar char="•"/>
            </a:pPr>
            <a:r>
              <a:rPr lang="en-GB" dirty="0">
                <a:solidFill>
                  <a:srgbClr val="595959"/>
                </a:solidFill>
                <a:latin typeface="35 Helvetica Thin" charset="0"/>
                <a:ea typeface="35 Helvetica Thin" charset="0"/>
                <a:cs typeface="35 Helvetica Thin" charset="0"/>
              </a:rPr>
              <a:t>IP and </a:t>
            </a:r>
            <a:r>
              <a:rPr lang="en-GB" dirty="0" err="1">
                <a:solidFill>
                  <a:srgbClr val="595959"/>
                </a:solidFill>
                <a:latin typeface="35 Helvetica Thin" charset="0"/>
                <a:ea typeface="35 Helvetica Thin" charset="0"/>
                <a:cs typeface="35 Helvetica Thin" charset="0"/>
              </a:rPr>
              <a:t>Lightpath</a:t>
            </a:r>
            <a:r>
              <a:rPr lang="en-GB" dirty="0">
                <a:solidFill>
                  <a:srgbClr val="595959"/>
                </a:solidFill>
                <a:latin typeface="35 Helvetica Thin" charset="0"/>
                <a:ea typeface="35 Helvetica Thin" charset="0"/>
                <a:cs typeface="35 Helvetica Thin" charset="0"/>
              </a:rPr>
              <a:t> services</a:t>
            </a:r>
          </a:p>
          <a:p>
            <a:r>
              <a:rPr lang="en-GB" dirty="0">
                <a:solidFill>
                  <a:srgbClr val="595959"/>
                </a:solidFill>
                <a:latin typeface="35 Helvetica Thin" charset="0"/>
              </a:rPr>
              <a:t>Commission vision for GÉANT in 2020</a:t>
            </a:r>
          </a:p>
          <a:p>
            <a:pPr lvl="1">
              <a:buFont typeface="Arial" charset="0"/>
              <a:buChar char="•"/>
            </a:pPr>
            <a:r>
              <a:rPr lang="en-GB" dirty="0">
                <a:solidFill>
                  <a:srgbClr val="595959"/>
                </a:solidFill>
                <a:latin typeface="35 Helvetica Thin" charset="0"/>
                <a:ea typeface="35 Helvetica Thin" charset="0"/>
                <a:cs typeface="35 Helvetica Thin" charset="0"/>
              </a:rPr>
              <a:t>“…the European communications commons, where talent anywhere is able to collaborate with their peers around the world and to have instantaneous and unlimited access to any resource for knowledge creation, innovation and learning, unconstrained by the barriers of the pre-digital world.”</a:t>
            </a:r>
          </a:p>
          <a:p>
            <a:pPr lvl="1">
              <a:buFont typeface="Arial" charset="0"/>
              <a:buChar char="•"/>
            </a:pPr>
            <a:r>
              <a:rPr lang="en-GB" dirty="0">
                <a:solidFill>
                  <a:srgbClr val="595959"/>
                </a:solidFill>
                <a:latin typeface="35 Helvetica Thin" charset="0"/>
                <a:ea typeface="35 Helvetica Thin" charset="0"/>
                <a:cs typeface="35 Helvetica Thin" charset="0"/>
              </a:rPr>
              <a:t>link to Horizon2020 and CEF funding programmes</a:t>
            </a:r>
          </a:p>
          <a:p>
            <a:endParaRPr lang="en-US" dirty="0"/>
          </a:p>
        </p:txBody>
      </p:sp>
      <p:pic>
        <p:nvPicPr>
          <p:cNvPr id="4" name="Content Placeholder 3" descr="1796_001.jpg"/>
          <p:cNvPicPr>
            <a:picLocks noChangeAspect="1"/>
          </p:cNvPicPr>
          <p:nvPr/>
        </p:nvPicPr>
        <p:blipFill>
          <a:blip r:embed="rId2"/>
          <a:stretch>
            <a:fillRect/>
          </a:stretch>
        </p:blipFill>
        <p:spPr bwMode="auto">
          <a:xfrm>
            <a:off x="6533760" y="1124744"/>
            <a:ext cx="1731600" cy="2448272"/>
          </a:xfrm>
          <a:prstGeom prst="rect">
            <a:avLst/>
          </a:prstGeom>
          <a:noFill/>
          <a:ln w="9525">
            <a:solidFill>
              <a:schemeClr val="accent1">
                <a:shade val="95000"/>
                <a:satMod val="105000"/>
              </a:schemeClr>
            </a:solidFill>
            <a:miter lim="800000"/>
            <a:headEnd/>
            <a:tailEnd/>
          </a:ln>
        </p:spPr>
      </p:pic>
    </p:spTree>
    <p:extLst>
      <p:ext uri="{BB962C8B-B14F-4D97-AF65-F5344CB8AC3E}">
        <p14:creationId xmlns:p14="http://schemas.microsoft.com/office/powerpoint/2010/main" val="2209087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GB" sz="4400" dirty="0" smtClean="0">
                <a:latin typeface="Gill Sans MT" charset="0"/>
                <a:ea typeface="ＭＳ Ｐゴシック" charset="0"/>
                <a:cs typeface="Gill Sans" charset="0"/>
              </a:rPr>
              <a:t>Janet6 procurement strategy: Requirements to services </a:t>
            </a:r>
            <a:endParaRPr lang="en-GB" sz="4400" dirty="0">
              <a:latin typeface="Gill Sans MT" charset="0"/>
              <a:ea typeface="ＭＳ Ｐゴシック" charset="0"/>
              <a:cs typeface="Gill Sans" charset="0"/>
            </a:endParaRPr>
          </a:p>
        </p:txBody>
      </p:sp>
    </p:spTree>
    <p:extLst>
      <p:ext uri="{BB962C8B-B14F-4D97-AF65-F5344CB8AC3E}">
        <p14:creationId xmlns:p14="http://schemas.microsoft.com/office/powerpoint/2010/main" val="94041647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JANET_Powerpoint Template_07.02.12">
  <a:themeElements>
    <a:clrScheme name="JANET">
      <a:dk1>
        <a:srgbClr val="474746"/>
      </a:dk1>
      <a:lt1>
        <a:srgbClr val="FFFFFE"/>
      </a:lt1>
      <a:dk2>
        <a:srgbClr val="F6861F"/>
      </a:dk2>
      <a:lt2>
        <a:srgbClr val="FFFFFE"/>
      </a:lt2>
      <a:accent1>
        <a:srgbClr val="C80E7E"/>
      </a:accent1>
      <a:accent2>
        <a:srgbClr val="E06821"/>
      </a:accent2>
      <a:accent3>
        <a:srgbClr val="9BBB59"/>
      </a:accent3>
      <a:accent4>
        <a:srgbClr val="8064A2"/>
      </a:accent4>
      <a:accent5>
        <a:srgbClr val="4BACC6"/>
      </a:accent5>
      <a:accent6>
        <a:srgbClr val="F79646"/>
      </a:accent6>
      <a:hlink>
        <a:srgbClr val="0000FF"/>
      </a:hlink>
      <a:folHlink>
        <a:srgbClr val="800080"/>
      </a:folHlink>
    </a:clrScheme>
    <a:fontScheme name="ja.ne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Page">
  <a:themeElements>
    <a:clrScheme name="Janet Custom Theme">
      <a:dk1>
        <a:srgbClr val="616365"/>
      </a:dk1>
      <a:lt1>
        <a:srgbClr val="333333"/>
      </a:lt1>
      <a:dk2>
        <a:srgbClr val="E98300"/>
      </a:dk2>
      <a:lt2>
        <a:srgbClr val="EEECE1"/>
      </a:lt2>
      <a:accent1>
        <a:srgbClr val="D10074"/>
      </a:accent1>
      <a:accent2>
        <a:srgbClr val="CD202C"/>
      </a:accent2>
      <a:accent3>
        <a:srgbClr val="58A618"/>
      </a:accent3>
      <a:accent4>
        <a:srgbClr val="6B1F7C"/>
      </a:accent4>
      <a:accent5>
        <a:srgbClr val="0088CE"/>
      </a:accent5>
      <a:accent6>
        <a:srgbClr val="FFFFFF"/>
      </a:accent6>
      <a:hlink>
        <a:srgbClr val="0000FF"/>
      </a:hlink>
      <a:folHlink>
        <a:srgbClr val="800080"/>
      </a:folHlink>
    </a:clrScheme>
    <a:fontScheme name="Janet Custom Font Them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eneric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ivider Page">
  <a:themeElements>
    <a:clrScheme name="Janet Custom Theme">
      <a:dk1>
        <a:srgbClr val="616365"/>
      </a:dk1>
      <a:lt1>
        <a:srgbClr val="333333"/>
      </a:lt1>
      <a:dk2>
        <a:srgbClr val="E98300"/>
      </a:dk2>
      <a:lt2>
        <a:srgbClr val="EEECE1"/>
      </a:lt2>
      <a:accent1>
        <a:srgbClr val="D10074"/>
      </a:accent1>
      <a:accent2>
        <a:srgbClr val="CD202C"/>
      </a:accent2>
      <a:accent3>
        <a:srgbClr val="58A618"/>
      </a:accent3>
      <a:accent4>
        <a:srgbClr val="6B1F7C"/>
      </a:accent4>
      <a:accent5>
        <a:srgbClr val="0088CE"/>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ank Yo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ank You custom slide">
  <a:themeElements>
    <a:clrScheme name="Janet Custom Theme">
      <a:dk1>
        <a:srgbClr val="616365"/>
      </a:dk1>
      <a:lt1>
        <a:srgbClr val="333333"/>
      </a:lt1>
      <a:dk2>
        <a:srgbClr val="E98300"/>
      </a:dk2>
      <a:lt2>
        <a:srgbClr val="EEECE1"/>
      </a:lt2>
      <a:accent1>
        <a:srgbClr val="D10074"/>
      </a:accent1>
      <a:accent2>
        <a:srgbClr val="CD202C"/>
      </a:accent2>
      <a:accent3>
        <a:srgbClr val="58A618"/>
      </a:accent3>
      <a:accent4>
        <a:srgbClr val="6B1F7C"/>
      </a:accent4>
      <a:accent5>
        <a:srgbClr val="0088CE"/>
      </a:accent5>
      <a:accent6>
        <a:srgbClr val="FFFFFF"/>
      </a:accent6>
      <a:hlink>
        <a:srgbClr val="0000FF"/>
      </a:hlink>
      <a:folHlink>
        <a:srgbClr val="800080"/>
      </a:folHlink>
    </a:clrScheme>
    <a:fontScheme name="Janet Custom Font Them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2152</TotalTime>
  <Words>2037</Words>
  <Application>Microsoft Macintosh PowerPoint</Application>
  <PresentationFormat>On-screen Show (4:3)</PresentationFormat>
  <Paragraphs>332</Paragraphs>
  <Slides>33</Slides>
  <Notes>11</Notes>
  <HiddenSlides>0</HiddenSlides>
  <MMClips>0</MMClips>
  <ScaleCrop>false</ScaleCrop>
  <HeadingPairs>
    <vt:vector size="4" baseType="variant">
      <vt:variant>
        <vt:lpstr>Theme</vt:lpstr>
      </vt:variant>
      <vt:variant>
        <vt:i4>6</vt:i4>
      </vt:variant>
      <vt:variant>
        <vt:lpstr>Slide Titles</vt:lpstr>
      </vt:variant>
      <vt:variant>
        <vt:i4>33</vt:i4>
      </vt:variant>
    </vt:vector>
  </HeadingPairs>
  <TitlesOfParts>
    <vt:vector size="39" baseType="lpstr">
      <vt:lpstr>JANET_Powerpoint Template_07.02.12</vt:lpstr>
      <vt:lpstr>Content Page</vt:lpstr>
      <vt:lpstr>Generic Background</vt:lpstr>
      <vt:lpstr>Divider Page</vt:lpstr>
      <vt:lpstr>Thank You</vt:lpstr>
      <vt:lpstr>Thank You custom slide</vt:lpstr>
      <vt:lpstr>Overview of Janet6 &amp; the e-Infrastructure initiative Jeremy Sharp</vt:lpstr>
      <vt:lpstr>Topics</vt:lpstr>
      <vt:lpstr>e-Infrastructure</vt:lpstr>
      <vt:lpstr>Government national strategy</vt:lpstr>
      <vt:lpstr>UK e-Infrastructure initiative</vt:lpstr>
      <vt:lpstr>Role of Janet</vt:lpstr>
      <vt:lpstr>Implications for Janet</vt:lpstr>
      <vt:lpstr>European dimension</vt:lpstr>
      <vt:lpstr>Janet6 procurement strategy: Requirements to services </vt:lpstr>
      <vt:lpstr>Scope and objectives of the Janet6 programme</vt:lpstr>
      <vt:lpstr>Janet6 research requirements – Chichley, 2010</vt:lpstr>
      <vt:lpstr>Requirements gathering</vt:lpstr>
      <vt:lpstr>Requirements gathering</vt:lpstr>
      <vt:lpstr>From requirements to services</vt:lpstr>
      <vt:lpstr>From requirements to services</vt:lpstr>
      <vt:lpstr>From requirements to services</vt:lpstr>
      <vt:lpstr>From requirements to services</vt:lpstr>
      <vt:lpstr>From requirements to services</vt:lpstr>
      <vt:lpstr>Backbone Procurement Strategy</vt:lpstr>
      <vt:lpstr>SuperJANET4/5</vt:lpstr>
      <vt:lpstr>Backbone procurement strategy</vt:lpstr>
      <vt:lpstr>Fibre procurement strategy</vt:lpstr>
      <vt:lpstr>Lighting the fibre</vt:lpstr>
      <vt:lpstr>Equipment procurement strategy</vt:lpstr>
      <vt:lpstr>Procurement Status</vt:lpstr>
      <vt:lpstr>Timeline</vt:lpstr>
      <vt:lpstr>Fibre procurement</vt:lpstr>
      <vt:lpstr>Fibre &amp; PoP infrastructure</vt:lpstr>
      <vt:lpstr>Transmission equipment procurement</vt:lpstr>
      <vt:lpstr>Timeline</vt:lpstr>
      <vt:lpstr>Janet6 multi-service architecture</vt:lpstr>
      <vt:lpstr>Summary: Janet, a world class network supporting world class research</vt:lpstr>
      <vt:lpstr>PowerPoint Presentation</vt:lpstr>
    </vt:vector>
  </TitlesOfParts>
  <Company>brash brands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Jeremy Sharp</cp:lastModifiedBy>
  <cp:revision>159</cp:revision>
  <cp:lastPrinted>2012-06-20T16:05:34Z</cp:lastPrinted>
  <dcterms:created xsi:type="dcterms:W3CDTF">2012-01-27T08:41:07Z</dcterms:created>
  <dcterms:modified xsi:type="dcterms:W3CDTF">2012-06-20T16:28:33Z</dcterms:modified>
</cp:coreProperties>
</file>