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7" r:id="rId3"/>
    <p:sldId id="263" r:id="rId4"/>
    <p:sldId id="264" r:id="rId5"/>
    <p:sldId id="267" r:id="rId6"/>
    <p:sldId id="268" r:id="rId7"/>
    <p:sldId id="265" r:id="rId8"/>
    <p:sldId id="266" r:id="rId9"/>
    <p:sldId id="269" r:id="rId10"/>
    <p:sldId id="270" r:id="rId11"/>
    <p:sldId id="271" r:id="rId12"/>
    <p:sldId id="272" r:id="rId13"/>
    <p:sldId id="273" r:id="rId14"/>
    <p:sldId id="282" r:id="rId15"/>
    <p:sldId id="288" r:id="rId16"/>
    <p:sldId id="283" r:id="rId17"/>
    <p:sldId id="274" r:id="rId18"/>
    <p:sldId id="275" r:id="rId19"/>
    <p:sldId id="284" r:id="rId20"/>
    <p:sldId id="281" r:id="rId21"/>
    <p:sldId id="276" r:id="rId22"/>
    <p:sldId id="285" r:id="rId23"/>
    <p:sldId id="280" r:id="rId24"/>
    <p:sldId id="286" r:id="rId25"/>
    <p:sldId id="279" r:id="rId26"/>
    <p:sldId id="278" r:id="rId27"/>
    <p:sldId id="258" r:id="rId28"/>
    <p:sldId id="259" r:id="rId29"/>
    <p:sldId id="261" r:id="rId30"/>
    <p:sldId id="26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58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91D94-699C-4151-B1E3-E1C4DE49E924}" type="datetimeFigureOut">
              <a:rPr lang="en-US" smtClean="0"/>
              <a:pPr/>
              <a:t>6/19/2012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DAFAD-A3A9-4E34-B291-F579AA7E5CD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807623A-CBFB-4058-983B-2282A4BFA12D}" type="slidenum">
              <a:rPr lang="en-GB">
                <a:latin typeface="Arial" charset="0"/>
              </a:rPr>
              <a:pPr/>
              <a:t>4</a:t>
            </a:fld>
            <a:endParaRPr lang="en-GB">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7590D9-342A-40E6-854B-F5732817F4B3}"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188914" y="4284663"/>
            <a:ext cx="6270625" cy="8062912"/>
          </a:xfrm>
          <a:noFill/>
          <a:ln/>
        </p:spPr>
        <p:txBody>
          <a:bodyPr/>
          <a:lstStyle/>
          <a:p>
            <a:endParaRPr lang="en-US" sz="1400"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DB3D275-0F6F-477A-8C0A-1C6CB675A44A}" type="slidenum">
              <a:rPr lang="en-GB">
                <a:latin typeface="Arial" charset="0"/>
              </a:rPr>
              <a:pPr/>
              <a:t>8</a:t>
            </a:fld>
            <a:endParaRPr lang="en-GB">
              <a:latin typeface="Arial" charset="0"/>
            </a:endParaRPr>
          </a:p>
        </p:txBody>
      </p:sp>
      <p:sp>
        <p:nvSpPr>
          <p:cNvPr id="35843" name="Rectangle 2"/>
          <p:cNvSpPr>
            <a:spLocks noGrp="1" noRot="1" noChangeAspect="1" noChangeArrowheads="1" noTextEdit="1"/>
          </p:cNvSpPr>
          <p:nvPr>
            <p:ph type="sldImg"/>
          </p:nvPr>
        </p:nvSpPr>
        <p:spPr>
          <a:xfrm>
            <a:off x="1127125" y="711200"/>
            <a:ext cx="4541838" cy="3406775"/>
          </a:xfrm>
          <a:ln/>
        </p:spPr>
      </p:sp>
      <p:sp>
        <p:nvSpPr>
          <p:cNvPr id="35844" name="Rectangle 3"/>
          <p:cNvSpPr>
            <a:spLocks noGrp="1" noChangeArrowheads="1"/>
          </p:cNvSpPr>
          <p:nvPr>
            <p:ph type="body" idx="1"/>
          </p:nvPr>
        </p:nvSpPr>
        <p:spPr>
          <a:xfrm>
            <a:off x="947739" y="4333877"/>
            <a:ext cx="4972050" cy="4117975"/>
          </a:xfrm>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8E5699E-E4D0-4A34-AAC2-2C0CD8EC9389}" type="slidenum">
              <a:rPr lang="en-US"/>
              <a:pPr/>
              <a:t>9</a:t>
            </a:fld>
            <a:endParaRPr 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7590D9-342A-40E6-854B-F5732817F4B3}" type="slidenum">
              <a:rPr lang="en-GB" smtClean="0"/>
              <a:pPr/>
              <a:t>13</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8E5699E-E4D0-4A34-AAC2-2C0CD8EC9389}" type="slidenum">
              <a:rPr lang="en-US"/>
              <a:pPr/>
              <a:t>15</a:t>
            </a:fld>
            <a:endParaRPr 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7590D9-342A-40E6-854B-F5732817F4B3}" type="slidenum">
              <a:rPr lang="en-GB" smtClean="0"/>
              <a:pPr/>
              <a:t>17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7590D9-342A-40E6-854B-F5732817F4B3}" type="slidenum">
              <a:rPr lang="en-GB" smtClean="0"/>
              <a:pPr/>
              <a:t>18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7590D9-342A-40E6-854B-F5732817F4B3}" type="slidenum">
              <a:rPr lang="en-GB" smtClean="0"/>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3DF418-182B-41CF-809A-60EDCB2DD1FB}" type="datetimeFigureOut">
              <a:rPr lang="en-US" smtClean="0"/>
              <a:pPr/>
              <a:t>6/19/2012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CD979-95CA-44BA-8E8F-BE320D4C20F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3DF418-182B-41CF-809A-60EDCB2DD1FB}" type="datetimeFigureOut">
              <a:rPr lang="en-US" smtClean="0"/>
              <a:pPr/>
              <a:t>6/19/2012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CD979-95CA-44BA-8E8F-BE320D4C20F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3DF418-182B-41CF-809A-60EDCB2DD1FB}" type="datetimeFigureOut">
              <a:rPr lang="en-US" smtClean="0"/>
              <a:pPr/>
              <a:t>6/19/2012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CD979-95CA-44BA-8E8F-BE320D4C20F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3DF418-182B-41CF-809A-60EDCB2DD1FB}" type="datetimeFigureOut">
              <a:rPr lang="en-US" smtClean="0"/>
              <a:pPr/>
              <a:t>6/19/2012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CD979-95CA-44BA-8E8F-BE320D4C20F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DF418-182B-41CF-809A-60EDCB2DD1FB}" type="datetimeFigureOut">
              <a:rPr lang="en-US" smtClean="0"/>
              <a:pPr/>
              <a:t>6/19/2012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CD979-95CA-44BA-8E8F-BE320D4C20F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3DF418-182B-41CF-809A-60EDCB2DD1FB}" type="datetimeFigureOut">
              <a:rPr lang="en-US" smtClean="0"/>
              <a:pPr/>
              <a:t>6/19/2012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CD979-95CA-44BA-8E8F-BE320D4C20F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3DF418-182B-41CF-809A-60EDCB2DD1FB}" type="datetimeFigureOut">
              <a:rPr lang="en-US" smtClean="0"/>
              <a:pPr/>
              <a:t>6/19/2012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4CD979-95CA-44BA-8E8F-BE320D4C20F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3DF418-182B-41CF-809A-60EDCB2DD1FB}" type="datetimeFigureOut">
              <a:rPr lang="en-US" smtClean="0"/>
              <a:pPr/>
              <a:t>6/19/2012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4CD979-95CA-44BA-8E8F-BE320D4C20F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DF418-182B-41CF-809A-60EDCB2DD1FB}" type="datetimeFigureOut">
              <a:rPr lang="en-US" smtClean="0"/>
              <a:pPr/>
              <a:t>6/19/2012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4CD979-95CA-44BA-8E8F-BE320D4C20F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DF418-182B-41CF-809A-60EDCB2DD1FB}" type="datetimeFigureOut">
              <a:rPr lang="en-US" smtClean="0"/>
              <a:pPr/>
              <a:t>6/19/2012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CD979-95CA-44BA-8E8F-BE320D4C20F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DF418-182B-41CF-809A-60EDCB2DD1FB}" type="datetimeFigureOut">
              <a:rPr lang="en-US" smtClean="0"/>
              <a:pPr/>
              <a:t>6/19/2012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CD979-95CA-44BA-8E8F-BE320D4C20F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DF418-182B-41CF-809A-60EDCB2DD1FB}" type="datetimeFigureOut">
              <a:rPr lang="en-US" smtClean="0"/>
              <a:pPr/>
              <a:t>6/19/2012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CD979-95CA-44BA-8E8F-BE320D4C20F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notesSlide" Target="../notesSlides/notesSlide5.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hyperlink" Target="http://www.dcb.unibe.ch/groups/reymon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Word_97_-_2003_Document3.doc"/></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gif"/><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20.emf"/><Relationship Id="rId18" Type="http://schemas.openxmlformats.org/officeDocument/2006/relationships/image" Target="../media/image25.png"/><Relationship Id="rId26" Type="http://schemas.openxmlformats.org/officeDocument/2006/relationships/image" Target="../media/image32.png"/><Relationship Id="rId39" Type="http://schemas.openxmlformats.org/officeDocument/2006/relationships/image" Target="../media/image44.png"/><Relationship Id="rId21" Type="http://schemas.openxmlformats.org/officeDocument/2006/relationships/image" Target="../media/image27.png"/><Relationship Id="rId34" Type="http://schemas.openxmlformats.org/officeDocument/2006/relationships/image" Target="../media/image39.png"/><Relationship Id="rId42" Type="http://schemas.openxmlformats.org/officeDocument/2006/relationships/image" Target="../media/image47.png"/><Relationship Id="rId47" Type="http://schemas.openxmlformats.org/officeDocument/2006/relationships/image" Target="../media/image51.png"/><Relationship Id="rId50" Type="http://schemas.openxmlformats.org/officeDocument/2006/relationships/image" Target="../media/image53.jpeg"/><Relationship Id="rId55" Type="http://schemas.openxmlformats.org/officeDocument/2006/relationships/image" Target="../media/image56.png"/><Relationship Id="rId7" Type="http://schemas.openxmlformats.org/officeDocument/2006/relationships/image" Target="../media/image15.pn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1.png"/><Relationship Id="rId33" Type="http://schemas.openxmlformats.org/officeDocument/2006/relationships/image" Target="../media/image38.png"/><Relationship Id="rId38" Type="http://schemas.openxmlformats.org/officeDocument/2006/relationships/image" Target="../media/image43.png"/><Relationship Id="rId46" Type="http://schemas.openxmlformats.org/officeDocument/2006/relationships/image" Target="../media/image50.png"/><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6.png"/><Relationship Id="rId29" Type="http://schemas.openxmlformats.org/officeDocument/2006/relationships/hyperlink" Target="http://www.chemocentryx.com/index.html" TargetMode="External"/><Relationship Id="rId41" Type="http://schemas.openxmlformats.org/officeDocument/2006/relationships/image" Target="../media/image46.png"/><Relationship Id="rId54" Type="http://schemas.openxmlformats.org/officeDocument/2006/relationships/hyperlink" Target="http://www.thesgc.com/" TargetMode="External"/><Relationship Id="rId1" Type="http://schemas.openxmlformats.org/officeDocument/2006/relationships/slideLayout" Target="../slideLayouts/slideLayout6.xml"/><Relationship Id="rId6" Type="http://schemas.openxmlformats.org/officeDocument/2006/relationships/hyperlink" Target="http://www.hsci.harvard.edu/home" TargetMode="External"/><Relationship Id="rId11" Type="http://schemas.openxmlformats.org/officeDocument/2006/relationships/image" Target="../media/image18.png"/><Relationship Id="rId24" Type="http://schemas.openxmlformats.org/officeDocument/2006/relationships/image" Target="../media/image30.png"/><Relationship Id="rId32" Type="http://schemas.openxmlformats.org/officeDocument/2006/relationships/image" Target="../media/image37.png"/><Relationship Id="rId37" Type="http://schemas.openxmlformats.org/officeDocument/2006/relationships/image" Target="../media/image42.png"/><Relationship Id="rId40" Type="http://schemas.openxmlformats.org/officeDocument/2006/relationships/image" Target="../media/image45.png"/><Relationship Id="rId45" Type="http://schemas.openxmlformats.org/officeDocument/2006/relationships/image" Target="../media/image49.png"/><Relationship Id="rId53" Type="http://schemas.openxmlformats.org/officeDocument/2006/relationships/image" Target="../media/image55.png"/><Relationship Id="rId5" Type="http://schemas.openxmlformats.org/officeDocument/2006/relationships/image" Target="../media/image14.png"/><Relationship Id="rId15" Type="http://schemas.openxmlformats.org/officeDocument/2006/relationships/image" Target="../media/image22.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1.png"/><Relationship Id="rId49" Type="http://schemas.openxmlformats.org/officeDocument/2006/relationships/hyperlink" Target="http://www.epsrc.ac.uk/" TargetMode="External"/><Relationship Id="rId57" Type="http://schemas.openxmlformats.org/officeDocument/2006/relationships/image" Target="../media/image57.png"/><Relationship Id="rId10" Type="http://schemas.openxmlformats.org/officeDocument/2006/relationships/hyperlink" Target="http://www.cellzome.com/index.html" TargetMode="External"/><Relationship Id="rId19" Type="http://schemas.openxmlformats.org/officeDocument/2006/relationships/hyperlink" Target="http://www.amirapharm.com/index.htm" TargetMode="External"/><Relationship Id="rId31" Type="http://schemas.openxmlformats.org/officeDocument/2006/relationships/image" Target="../media/image36.png"/><Relationship Id="rId44" Type="http://schemas.openxmlformats.org/officeDocument/2006/relationships/hyperlink" Target="http://www.mrc.ac.uk/" TargetMode="External"/><Relationship Id="rId52" Type="http://schemas.openxmlformats.org/officeDocument/2006/relationships/image" Target="../media/image54.png"/><Relationship Id="rId4" Type="http://schemas.openxmlformats.org/officeDocument/2006/relationships/hyperlink" Target="http://www.dundee.ac.uk/" TargetMode="External"/><Relationship Id="rId9" Type="http://schemas.openxmlformats.org/officeDocument/2006/relationships/image" Target="../media/image17.png"/><Relationship Id="rId14" Type="http://schemas.openxmlformats.org/officeDocument/2006/relationships/image" Target="../media/image21.png"/><Relationship Id="rId22" Type="http://schemas.openxmlformats.org/officeDocument/2006/relationships/image" Target="../media/image28.jpeg"/><Relationship Id="rId27" Type="http://schemas.openxmlformats.org/officeDocument/2006/relationships/image" Target="../media/image33.jpeg"/><Relationship Id="rId30" Type="http://schemas.openxmlformats.org/officeDocument/2006/relationships/image" Target="../media/image35.png"/><Relationship Id="rId35" Type="http://schemas.openxmlformats.org/officeDocument/2006/relationships/image" Target="../media/image40.png"/><Relationship Id="rId43" Type="http://schemas.openxmlformats.org/officeDocument/2006/relationships/image" Target="../media/image48.png"/><Relationship Id="rId48" Type="http://schemas.openxmlformats.org/officeDocument/2006/relationships/image" Target="../media/image52.png"/><Relationship Id="rId56" Type="http://schemas.openxmlformats.org/officeDocument/2006/relationships/hyperlink" Target="http://www.ox.ac.uk/" TargetMode="External"/><Relationship Id="rId8" Type="http://schemas.openxmlformats.org/officeDocument/2006/relationships/image" Target="../media/image16.png"/><Relationship Id="rId51" Type="http://schemas.openxmlformats.org/officeDocument/2006/relationships/hyperlink" Target="http://www.manchester.ac.uk/index.php" TargetMode="Externa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UK e-Infrastructure</a:t>
            </a:r>
            <a:r>
              <a:rPr lang="en-GB" dirty="0"/>
              <a:t>: an Industry Perspective </a:t>
            </a:r>
          </a:p>
        </p:txBody>
      </p:sp>
      <p:sp>
        <p:nvSpPr>
          <p:cNvPr id="3" name="Subtitle 2"/>
          <p:cNvSpPr>
            <a:spLocks noGrp="1"/>
          </p:cNvSpPr>
          <p:nvPr>
            <p:ph type="subTitle" idx="1"/>
          </p:nvPr>
        </p:nvSpPr>
        <p:spPr/>
        <p:txBody>
          <a:bodyPr/>
          <a:lstStyle/>
          <a:p>
            <a:pPr algn="r"/>
            <a:r>
              <a:rPr lang="en-GB" dirty="0" smtClean="0"/>
              <a:t>Darren Green FRSC</a:t>
            </a:r>
          </a:p>
          <a:p>
            <a:pPr algn="r"/>
            <a:r>
              <a:rPr lang="en-GB" dirty="0" smtClean="0"/>
              <a:t>GlaxoSmithKline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DD4E7E8B-6079-4B96-A042-D8DB3B5FC1E1}" type="slidenum">
              <a:rPr lang="en-GB"/>
              <a:pPr/>
              <a:t>10</a:t>
            </a:fld>
            <a:endParaRPr lang="en-GB"/>
          </a:p>
        </p:txBody>
      </p:sp>
      <p:pic>
        <p:nvPicPr>
          <p:cNvPr id="593925" name="Picture 5"/>
          <p:cNvPicPr>
            <a:picLocks noChangeAspect="1" noChangeArrowheads="1"/>
          </p:cNvPicPr>
          <p:nvPr/>
        </p:nvPicPr>
        <p:blipFill>
          <a:blip r:embed="rId2" cstate="print"/>
          <a:srcRect l="26381" t="23421" r="11015" b="16780"/>
          <a:stretch>
            <a:fillRect/>
          </a:stretch>
        </p:blipFill>
        <p:spPr bwMode="auto">
          <a:xfrm>
            <a:off x="1619250" y="1557338"/>
            <a:ext cx="6192838" cy="4732337"/>
          </a:xfrm>
          <a:prstGeom prst="rect">
            <a:avLst/>
          </a:prstGeom>
          <a:noFill/>
          <a:ln w="12700">
            <a:noFill/>
            <a:miter lim="800000"/>
            <a:headEnd/>
            <a:tailEnd/>
          </a:ln>
          <a:effectLst/>
        </p:spPr>
      </p:pic>
      <p:sp>
        <p:nvSpPr>
          <p:cNvPr id="593926" name="Rectangle 6"/>
          <p:cNvSpPr>
            <a:spLocks noGrp="1" noChangeArrowheads="1"/>
          </p:cNvSpPr>
          <p:nvPr>
            <p:ph type="title"/>
          </p:nvPr>
        </p:nvSpPr>
        <p:spPr/>
        <p:txBody>
          <a:bodyPr/>
          <a:lstStyle/>
          <a:p>
            <a:r>
              <a:rPr lang="en-GB"/>
              <a:t>The Lead Optimisation cycle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C59B0A3-1FFD-4254-B487-00D7BF180F2C}" type="slidenum">
              <a:rPr lang="en-GB"/>
              <a:pPr/>
              <a:t>11</a:t>
            </a:fld>
            <a:endParaRPr lang="en-GB"/>
          </a:p>
        </p:txBody>
      </p:sp>
      <p:sp>
        <p:nvSpPr>
          <p:cNvPr id="634882" name="Rectangle 2"/>
          <p:cNvSpPr>
            <a:spLocks noGrp="1" noChangeArrowheads="1"/>
          </p:cNvSpPr>
          <p:nvPr>
            <p:ph type="title"/>
          </p:nvPr>
        </p:nvSpPr>
        <p:spPr/>
        <p:txBody>
          <a:bodyPr/>
          <a:lstStyle/>
          <a:p>
            <a:r>
              <a:rPr lang="en-GB"/>
              <a:t>“Rational” drug design</a:t>
            </a:r>
          </a:p>
        </p:txBody>
      </p:sp>
      <p:sp>
        <p:nvSpPr>
          <p:cNvPr id="634883" name="Rectangle 3"/>
          <p:cNvSpPr>
            <a:spLocks noGrp="1" noChangeArrowheads="1"/>
          </p:cNvSpPr>
          <p:nvPr>
            <p:ph type="body" idx="1"/>
          </p:nvPr>
        </p:nvSpPr>
        <p:spPr>
          <a:xfrm>
            <a:off x="1042988" y="1773238"/>
            <a:ext cx="4535487" cy="4114800"/>
          </a:xfrm>
        </p:spPr>
        <p:txBody>
          <a:bodyPr/>
          <a:lstStyle/>
          <a:p>
            <a:r>
              <a:rPr lang="en-GB" sz="2600"/>
              <a:t>Most design methodologies are aimed at reducing the number of cycles in lead optimisation- ideally to 1!</a:t>
            </a:r>
          </a:p>
          <a:p>
            <a:endParaRPr lang="en-GB" sz="2600"/>
          </a:p>
          <a:p>
            <a:r>
              <a:rPr lang="en-GB" sz="2600"/>
              <a:t>All design methodologies, to date, have had limited success in this regard</a:t>
            </a:r>
          </a:p>
        </p:txBody>
      </p:sp>
      <p:pic>
        <p:nvPicPr>
          <p:cNvPr id="634885" name="Picture 5" descr="xtalmeeting3"/>
          <p:cNvPicPr>
            <a:picLocks noChangeAspect="1" noChangeArrowheads="1"/>
          </p:cNvPicPr>
          <p:nvPr/>
        </p:nvPicPr>
        <p:blipFill>
          <a:blip r:embed="rId2" cstate="print"/>
          <a:srcRect/>
          <a:stretch>
            <a:fillRect/>
          </a:stretch>
        </p:blipFill>
        <p:spPr bwMode="auto">
          <a:xfrm>
            <a:off x="5651500" y="1916113"/>
            <a:ext cx="3333750" cy="32575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p:cNvSpPr>
            <a:spLocks noGrp="1"/>
          </p:cNvSpPr>
          <p:nvPr>
            <p:ph type="sldNum" sz="quarter" idx="12"/>
          </p:nvPr>
        </p:nvSpPr>
        <p:spPr/>
        <p:txBody>
          <a:bodyPr/>
          <a:lstStyle/>
          <a:p>
            <a:fld id="{F85720DB-774E-4D08-BCAA-C806E41BAFA3}" type="slidenum">
              <a:rPr lang="en-GB"/>
              <a:pPr/>
              <a:t>12</a:t>
            </a:fld>
            <a:endParaRPr lang="en-GB"/>
          </a:p>
        </p:txBody>
      </p:sp>
      <p:grpSp>
        <p:nvGrpSpPr>
          <p:cNvPr id="2" name="Group 2"/>
          <p:cNvGrpSpPr>
            <a:grpSpLocks/>
          </p:cNvGrpSpPr>
          <p:nvPr/>
        </p:nvGrpSpPr>
        <p:grpSpPr bwMode="auto">
          <a:xfrm>
            <a:off x="1042988" y="2420938"/>
            <a:ext cx="6235700" cy="2759075"/>
            <a:chOff x="657" y="1525"/>
            <a:chExt cx="3928" cy="1738"/>
          </a:xfrm>
        </p:grpSpPr>
        <p:sp>
          <p:nvSpPr>
            <p:cNvPr id="553987" name="Oval 3"/>
            <p:cNvSpPr>
              <a:spLocks noChangeArrowheads="1"/>
            </p:cNvSpPr>
            <p:nvPr/>
          </p:nvSpPr>
          <p:spPr bwMode="auto">
            <a:xfrm>
              <a:off x="2044" y="2111"/>
              <a:ext cx="672" cy="480"/>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553988" name="Text Box 4"/>
            <p:cNvSpPr txBox="1">
              <a:spLocks noChangeArrowheads="1"/>
            </p:cNvSpPr>
            <p:nvPr/>
          </p:nvSpPr>
          <p:spPr bwMode="auto">
            <a:xfrm>
              <a:off x="1655" y="2568"/>
              <a:ext cx="693" cy="212"/>
            </a:xfrm>
            <a:prstGeom prst="rect">
              <a:avLst/>
            </a:prstGeom>
            <a:noFill/>
            <a:ln w="9525">
              <a:noFill/>
              <a:miter lim="800000"/>
              <a:headEnd/>
              <a:tailEnd/>
            </a:ln>
            <a:effectLst/>
          </p:spPr>
          <p:txBody>
            <a:bodyPr wrap="none" anchor="ctr">
              <a:spAutoFit/>
            </a:bodyPr>
            <a:lstStyle/>
            <a:p>
              <a:pPr algn="ctr" eaLnBrk="0" hangingPunct="0"/>
              <a:r>
                <a:rPr lang="en-GB" sz="1600" b="1"/>
                <a:t>Solubility</a:t>
              </a:r>
            </a:p>
          </p:txBody>
        </p:sp>
        <p:sp>
          <p:nvSpPr>
            <p:cNvPr id="553989" name="Oval 5"/>
            <p:cNvSpPr>
              <a:spLocks noChangeArrowheads="1"/>
            </p:cNvSpPr>
            <p:nvPr/>
          </p:nvSpPr>
          <p:spPr bwMode="auto">
            <a:xfrm>
              <a:off x="2426" y="2024"/>
              <a:ext cx="1344" cy="672"/>
            </a:xfrm>
            <a:prstGeom prst="ellipse">
              <a:avLst/>
            </a:prstGeom>
            <a:solidFill>
              <a:srgbClr val="FFCCFF">
                <a:alpha val="50000"/>
              </a:srgbClr>
            </a:solidFill>
            <a:ln w="9525">
              <a:solidFill>
                <a:schemeClr val="tx1"/>
              </a:solidFill>
              <a:round/>
              <a:headEnd/>
              <a:tailEnd/>
            </a:ln>
            <a:effectLst/>
          </p:spPr>
          <p:txBody>
            <a:bodyPr wrap="none" anchor="ctr"/>
            <a:lstStyle/>
            <a:p>
              <a:endParaRPr lang="en-GB"/>
            </a:p>
          </p:txBody>
        </p:sp>
        <p:sp>
          <p:nvSpPr>
            <p:cNvPr id="553990" name="Text Box 6"/>
            <p:cNvSpPr txBox="1">
              <a:spLocks noChangeArrowheads="1"/>
            </p:cNvSpPr>
            <p:nvPr/>
          </p:nvSpPr>
          <p:spPr bwMode="auto">
            <a:xfrm>
              <a:off x="3787" y="2251"/>
              <a:ext cx="798" cy="212"/>
            </a:xfrm>
            <a:prstGeom prst="rect">
              <a:avLst/>
            </a:prstGeom>
            <a:noFill/>
            <a:ln w="9525">
              <a:noFill/>
              <a:miter lim="800000"/>
              <a:headEnd/>
              <a:tailEnd/>
            </a:ln>
            <a:effectLst/>
          </p:spPr>
          <p:txBody>
            <a:bodyPr wrap="none" anchor="ctr">
              <a:spAutoFit/>
            </a:bodyPr>
            <a:lstStyle/>
            <a:p>
              <a:pPr algn="ctr" eaLnBrk="0" hangingPunct="0"/>
              <a:r>
                <a:rPr lang="en-GB" sz="1600" b="1"/>
                <a:t>Absorption</a:t>
              </a:r>
            </a:p>
          </p:txBody>
        </p:sp>
        <p:sp>
          <p:nvSpPr>
            <p:cNvPr id="553991" name="Oval 7"/>
            <p:cNvSpPr>
              <a:spLocks noChangeArrowheads="1"/>
            </p:cNvSpPr>
            <p:nvPr/>
          </p:nvSpPr>
          <p:spPr bwMode="auto">
            <a:xfrm>
              <a:off x="2476" y="2063"/>
              <a:ext cx="672" cy="1200"/>
            </a:xfrm>
            <a:prstGeom prst="ellipse">
              <a:avLst/>
            </a:prstGeom>
            <a:solidFill>
              <a:srgbClr val="00FF00">
                <a:alpha val="50000"/>
              </a:srgbClr>
            </a:solidFill>
            <a:ln w="9525">
              <a:solidFill>
                <a:schemeClr val="tx1"/>
              </a:solidFill>
              <a:round/>
              <a:headEnd/>
              <a:tailEnd/>
            </a:ln>
            <a:effectLst/>
          </p:spPr>
          <p:txBody>
            <a:bodyPr wrap="none" anchor="ctr"/>
            <a:lstStyle/>
            <a:p>
              <a:endParaRPr lang="en-GB"/>
            </a:p>
          </p:txBody>
        </p:sp>
        <p:sp>
          <p:nvSpPr>
            <p:cNvPr id="553992" name="Text Box 8"/>
            <p:cNvSpPr txBox="1">
              <a:spLocks noChangeArrowheads="1"/>
            </p:cNvSpPr>
            <p:nvPr/>
          </p:nvSpPr>
          <p:spPr bwMode="auto">
            <a:xfrm>
              <a:off x="3152" y="2886"/>
              <a:ext cx="707" cy="366"/>
            </a:xfrm>
            <a:prstGeom prst="rect">
              <a:avLst/>
            </a:prstGeom>
            <a:noFill/>
            <a:ln w="9525">
              <a:noFill/>
              <a:miter lim="800000"/>
              <a:headEnd/>
              <a:tailEnd/>
            </a:ln>
            <a:effectLst/>
          </p:spPr>
          <p:txBody>
            <a:bodyPr wrap="none" anchor="ctr">
              <a:spAutoFit/>
            </a:bodyPr>
            <a:lstStyle/>
            <a:p>
              <a:pPr algn="ctr" eaLnBrk="0" hangingPunct="0"/>
              <a:r>
                <a:rPr lang="en-GB" sz="1600" b="1"/>
                <a:t>Metabolic</a:t>
              </a:r>
            </a:p>
            <a:p>
              <a:pPr algn="ctr" eaLnBrk="0" hangingPunct="0"/>
              <a:r>
                <a:rPr lang="en-GB" sz="1600" b="1"/>
                <a:t>stability</a:t>
              </a:r>
            </a:p>
          </p:txBody>
        </p:sp>
        <p:sp>
          <p:nvSpPr>
            <p:cNvPr id="553993" name="Oval 9"/>
            <p:cNvSpPr>
              <a:spLocks noChangeArrowheads="1"/>
            </p:cNvSpPr>
            <p:nvPr/>
          </p:nvSpPr>
          <p:spPr bwMode="auto">
            <a:xfrm rot="-2068375">
              <a:off x="2472" y="1661"/>
              <a:ext cx="1296" cy="528"/>
            </a:xfrm>
            <a:prstGeom prst="ellipse">
              <a:avLst/>
            </a:prstGeom>
            <a:solidFill>
              <a:srgbClr val="800080">
                <a:alpha val="50000"/>
              </a:srgbClr>
            </a:solidFill>
            <a:ln w="9525">
              <a:solidFill>
                <a:schemeClr val="tx1"/>
              </a:solidFill>
              <a:round/>
              <a:headEnd/>
              <a:tailEnd/>
            </a:ln>
            <a:effectLst/>
          </p:spPr>
          <p:txBody>
            <a:bodyPr wrap="none" anchor="ctr"/>
            <a:lstStyle/>
            <a:p>
              <a:endParaRPr lang="en-GB"/>
            </a:p>
          </p:txBody>
        </p:sp>
        <p:sp>
          <p:nvSpPr>
            <p:cNvPr id="553994" name="Text Box 10"/>
            <p:cNvSpPr txBox="1">
              <a:spLocks noChangeArrowheads="1"/>
            </p:cNvSpPr>
            <p:nvPr/>
          </p:nvSpPr>
          <p:spPr bwMode="auto">
            <a:xfrm>
              <a:off x="3696" y="1525"/>
              <a:ext cx="500" cy="212"/>
            </a:xfrm>
            <a:prstGeom prst="rect">
              <a:avLst/>
            </a:prstGeom>
            <a:noFill/>
            <a:ln w="9525">
              <a:noFill/>
              <a:miter lim="800000"/>
              <a:headEnd/>
              <a:tailEnd/>
            </a:ln>
            <a:effectLst/>
          </p:spPr>
          <p:txBody>
            <a:bodyPr wrap="none" anchor="ctr">
              <a:spAutoFit/>
            </a:bodyPr>
            <a:lstStyle/>
            <a:p>
              <a:pPr algn="ctr" eaLnBrk="0" hangingPunct="0"/>
              <a:r>
                <a:rPr lang="en-GB" sz="1600" b="1"/>
                <a:t>Safety</a:t>
              </a:r>
            </a:p>
          </p:txBody>
        </p:sp>
        <p:sp>
          <p:nvSpPr>
            <p:cNvPr id="553995" name="Text Box 11"/>
            <p:cNvSpPr txBox="1">
              <a:spLocks noChangeArrowheads="1"/>
            </p:cNvSpPr>
            <p:nvPr/>
          </p:nvSpPr>
          <p:spPr bwMode="auto">
            <a:xfrm>
              <a:off x="2562" y="2069"/>
              <a:ext cx="244" cy="288"/>
            </a:xfrm>
            <a:prstGeom prst="rect">
              <a:avLst/>
            </a:prstGeom>
            <a:noFill/>
            <a:ln w="9525">
              <a:noFill/>
              <a:miter lim="800000"/>
              <a:headEnd/>
              <a:tailEnd/>
            </a:ln>
            <a:effectLst/>
          </p:spPr>
          <p:txBody>
            <a:bodyPr wrap="none" anchor="ctr">
              <a:spAutoFit/>
            </a:bodyPr>
            <a:lstStyle/>
            <a:p>
              <a:pPr algn="ctr" eaLnBrk="0" hangingPunct="0"/>
              <a:r>
                <a:rPr lang="en-GB" sz="2400" b="1">
                  <a:solidFill>
                    <a:srgbClr val="FF3300"/>
                  </a:solidFill>
                </a:rPr>
                <a:t>X</a:t>
              </a:r>
            </a:p>
          </p:txBody>
        </p:sp>
        <p:sp>
          <p:nvSpPr>
            <p:cNvPr id="553996" name="Text Box 12"/>
            <p:cNvSpPr txBox="1">
              <a:spLocks noChangeArrowheads="1"/>
            </p:cNvSpPr>
            <p:nvPr/>
          </p:nvSpPr>
          <p:spPr bwMode="auto">
            <a:xfrm>
              <a:off x="657" y="2069"/>
              <a:ext cx="564" cy="288"/>
            </a:xfrm>
            <a:prstGeom prst="rect">
              <a:avLst/>
            </a:prstGeom>
            <a:solidFill>
              <a:schemeClr val="hlink"/>
            </a:solidFill>
            <a:ln w="9525">
              <a:noFill/>
              <a:miter lim="800000"/>
              <a:headEnd/>
              <a:tailEnd/>
            </a:ln>
            <a:effectLst/>
          </p:spPr>
          <p:txBody>
            <a:bodyPr wrap="none" anchor="ctr">
              <a:spAutoFit/>
            </a:bodyPr>
            <a:lstStyle/>
            <a:p>
              <a:pPr algn="ctr" eaLnBrk="0" hangingPunct="0"/>
              <a:r>
                <a:rPr lang="en-GB" sz="2400" b="1">
                  <a:solidFill>
                    <a:srgbClr val="FF3300"/>
                  </a:solidFill>
                </a:rPr>
                <a:t>Drug</a:t>
              </a:r>
            </a:p>
          </p:txBody>
        </p:sp>
        <p:sp>
          <p:nvSpPr>
            <p:cNvPr id="553997" name="Line 13"/>
            <p:cNvSpPr>
              <a:spLocks noChangeShapeType="1"/>
            </p:cNvSpPr>
            <p:nvPr/>
          </p:nvSpPr>
          <p:spPr bwMode="auto">
            <a:xfrm>
              <a:off x="1292" y="2251"/>
              <a:ext cx="1270" cy="0"/>
            </a:xfrm>
            <a:prstGeom prst="line">
              <a:avLst/>
            </a:prstGeom>
            <a:noFill/>
            <a:ln w="9525">
              <a:solidFill>
                <a:schemeClr val="tx1"/>
              </a:solidFill>
              <a:round/>
              <a:headEnd/>
              <a:tailEnd type="triangle" w="med" len="med"/>
            </a:ln>
            <a:effectLst/>
          </p:spPr>
          <p:txBody>
            <a:bodyPr/>
            <a:lstStyle/>
            <a:p>
              <a:endParaRPr lang="en-GB"/>
            </a:p>
          </p:txBody>
        </p:sp>
      </p:grpSp>
      <p:sp>
        <p:nvSpPr>
          <p:cNvPr id="553998" name="Line 14"/>
          <p:cNvSpPr>
            <a:spLocks noChangeShapeType="1"/>
          </p:cNvSpPr>
          <p:nvPr/>
        </p:nvSpPr>
        <p:spPr bwMode="auto">
          <a:xfrm>
            <a:off x="2382838" y="2209800"/>
            <a:ext cx="0" cy="3352800"/>
          </a:xfrm>
          <a:prstGeom prst="line">
            <a:avLst/>
          </a:prstGeom>
          <a:noFill/>
          <a:ln w="38100">
            <a:solidFill>
              <a:schemeClr val="tx1"/>
            </a:solidFill>
            <a:round/>
            <a:headEnd type="arrow" w="med" len="med"/>
            <a:tailEnd/>
          </a:ln>
          <a:effectLst/>
        </p:spPr>
        <p:txBody>
          <a:bodyPr wrap="none" anchor="ctr"/>
          <a:lstStyle/>
          <a:p>
            <a:endParaRPr lang="en-GB"/>
          </a:p>
        </p:txBody>
      </p:sp>
      <p:sp>
        <p:nvSpPr>
          <p:cNvPr id="553999" name="Line 15"/>
          <p:cNvSpPr>
            <a:spLocks noChangeShapeType="1"/>
          </p:cNvSpPr>
          <p:nvPr/>
        </p:nvSpPr>
        <p:spPr bwMode="auto">
          <a:xfrm>
            <a:off x="2382838" y="5562600"/>
            <a:ext cx="4267200" cy="0"/>
          </a:xfrm>
          <a:prstGeom prst="line">
            <a:avLst/>
          </a:prstGeom>
          <a:noFill/>
          <a:ln w="38100">
            <a:solidFill>
              <a:schemeClr val="tx1"/>
            </a:solidFill>
            <a:round/>
            <a:headEnd/>
            <a:tailEnd type="arrow" w="med" len="med"/>
          </a:ln>
          <a:effectLst/>
        </p:spPr>
        <p:txBody>
          <a:bodyPr wrap="none" anchor="ctr"/>
          <a:lstStyle/>
          <a:p>
            <a:endParaRPr lang="en-GB"/>
          </a:p>
        </p:txBody>
      </p:sp>
      <p:sp>
        <p:nvSpPr>
          <p:cNvPr id="554000" name="Oval 16"/>
          <p:cNvSpPr>
            <a:spLocks noChangeArrowheads="1"/>
          </p:cNvSpPr>
          <p:nvPr/>
        </p:nvSpPr>
        <p:spPr bwMode="auto">
          <a:xfrm>
            <a:off x="2700338" y="2441575"/>
            <a:ext cx="1828800" cy="1371600"/>
          </a:xfrm>
          <a:prstGeom prst="ellipse">
            <a:avLst/>
          </a:prstGeom>
          <a:solidFill>
            <a:srgbClr val="FFFFCC">
              <a:alpha val="50000"/>
            </a:srgbClr>
          </a:solidFill>
          <a:ln w="9525">
            <a:solidFill>
              <a:schemeClr val="tx1"/>
            </a:solidFill>
            <a:round/>
            <a:headEnd/>
            <a:tailEnd/>
          </a:ln>
          <a:effectLst/>
        </p:spPr>
        <p:txBody>
          <a:bodyPr wrap="none" anchor="ctr"/>
          <a:lstStyle/>
          <a:p>
            <a:endParaRPr lang="en-GB"/>
          </a:p>
        </p:txBody>
      </p:sp>
      <p:sp>
        <p:nvSpPr>
          <p:cNvPr id="554001" name="Text Box 17"/>
          <p:cNvSpPr txBox="1">
            <a:spLocks noChangeArrowheads="1"/>
          </p:cNvSpPr>
          <p:nvPr/>
        </p:nvSpPr>
        <p:spPr bwMode="auto">
          <a:xfrm>
            <a:off x="2843213" y="2133600"/>
            <a:ext cx="973137" cy="336550"/>
          </a:xfrm>
          <a:prstGeom prst="rect">
            <a:avLst/>
          </a:prstGeom>
          <a:noFill/>
          <a:ln w="9525">
            <a:noFill/>
            <a:miter lim="800000"/>
            <a:headEnd/>
            <a:tailEnd/>
          </a:ln>
          <a:effectLst/>
        </p:spPr>
        <p:txBody>
          <a:bodyPr wrap="none" anchor="ctr">
            <a:spAutoFit/>
          </a:bodyPr>
          <a:lstStyle/>
          <a:p>
            <a:pPr algn="ctr" eaLnBrk="0" hangingPunct="0"/>
            <a:r>
              <a:rPr lang="en-GB" sz="1600" b="1"/>
              <a:t>Potency</a:t>
            </a:r>
          </a:p>
        </p:txBody>
      </p:sp>
      <p:sp>
        <p:nvSpPr>
          <p:cNvPr id="554002" name="Text Box 18"/>
          <p:cNvSpPr txBox="1">
            <a:spLocks noChangeArrowheads="1"/>
          </p:cNvSpPr>
          <p:nvPr/>
        </p:nvSpPr>
        <p:spPr bwMode="auto">
          <a:xfrm>
            <a:off x="2860675" y="2547938"/>
            <a:ext cx="387350" cy="457200"/>
          </a:xfrm>
          <a:prstGeom prst="rect">
            <a:avLst/>
          </a:prstGeom>
          <a:noFill/>
          <a:ln w="9525">
            <a:noFill/>
            <a:miter lim="800000"/>
            <a:headEnd/>
            <a:tailEnd/>
          </a:ln>
          <a:effectLst/>
        </p:spPr>
        <p:txBody>
          <a:bodyPr wrap="none" anchor="ctr">
            <a:spAutoFit/>
          </a:bodyPr>
          <a:lstStyle/>
          <a:p>
            <a:pPr algn="ctr" eaLnBrk="0" hangingPunct="0"/>
            <a:r>
              <a:rPr lang="en-GB" sz="2400" b="1">
                <a:solidFill>
                  <a:srgbClr val="FF3300"/>
                </a:solidFill>
              </a:rPr>
              <a:t>X</a:t>
            </a:r>
          </a:p>
        </p:txBody>
      </p:sp>
      <p:sp>
        <p:nvSpPr>
          <p:cNvPr id="554003" name="Text Box 19"/>
          <p:cNvSpPr txBox="1">
            <a:spLocks noChangeArrowheads="1"/>
          </p:cNvSpPr>
          <p:nvPr/>
        </p:nvSpPr>
        <p:spPr bwMode="auto">
          <a:xfrm>
            <a:off x="1908175" y="1557338"/>
            <a:ext cx="895350" cy="457200"/>
          </a:xfrm>
          <a:prstGeom prst="rect">
            <a:avLst/>
          </a:prstGeom>
          <a:solidFill>
            <a:schemeClr val="hlink"/>
          </a:solidFill>
          <a:ln w="9525">
            <a:noFill/>
            <a:miter lim="800000"/>
            <a:headEnd/>
            <a:tailEnd/>
          </a:ln>
          <a:effectLst/>
        </p:spPr>
        <p:txBody>
          <a:bodyPr wrap="none" anchor="ctr">
            <a:spAutoFit/>
          </a:bodyPr>
          <a:lstStyle/>
          <a:p>
            <a:pPr algn="ctr" eaLnBrk="0" hangingPunct="0"/>
            <a:r>
              <a:rPr lang="en-GB" sz="2400" b="1">
                <a:solidFill>
                  <a:srgbClr val="FF3300"/>
                </a:solidFill>
              </a:rPr>
              <a:t>Lead</a:t>
            </a:r>
          </a:p>
        </p:txBody>
      </p:sp>
      <p:sp>
        <p:nvSpPr>
          <p:cNvPr id="554004" name="Text Box 20"/>
          <p:cNvSpPr txBox="1">
            <a:spLocks noChangeArrowheads="1"/>
          </p:cNvSpPr>
          <p:nvPr/>
        </p:nvSpPr>
        <p:spPr bwMode="auto">
          <a:xfrm>
            <a:off x="4062413" y="5775325"/>
            <a:ext cx="577850" cy="336550"/>
          </a:xfrm>
          <a:prstGeom prst="rect">
            <a:avLst/>
          </a:prstGeom>
          <a:noFill/>
          <a:ln w="9525">
            <a:noFill/>
            <a:miter lim="800000"/>
            <a:headEnd/>
            <a:tailEnd/>
          </a:ln>
          <a:effectLst/>
        </p:spPr>
        <p:txBody>
          <a:bodyPr wrap="none" anchor="ctr">
            <a:spAutoFit/>
          </a:bodyPr>
          <a:lstStyle/>
          <a:p>
            <a:pPr algn="ctr" eaLnBrk="0" hangingPunct="0"/>
            <a:r>
              <a:rPr lang="en-GB" sz="1600" b="1"/>
              <a:t>PC1</a:t>
            </a:r>
          </a:p>
        </p:txBody>
      </p:sp>
      <p:sp>
        <p:nvSpPr>
          <p:cNvPr id="554005" name="Text Box 21"/>
          <p:cNvSpPr txBox="1">
            <a:spLocks noChangeArrowheads="1"/>
          </p:cNvSpPr>
          <p:nvPr/>
        </p:nvSpPr>
        <p:spPr bwMode="auto">
          <a:xfrm rot="-5400000">
            <a:off x="1766888" y="4246563"/>
            <a:ext cx="577850" cy="336550"/>
          </a:xfrm>
          <a:prstGeom prst="rect">
            <a:avLst/>
          </a:prstGeom>
          <a:noFill/>
          <a:ln w="9525">
            <a:noFill/>
            <a:miter lim="800000"/>
            <a:headEnd/>
            <a:tailEnd/>
          </a:ln>
          <a:effectLst/>
        </p:spPr>
        <p:txBody>
          <a:bodyPr wrap="none" anchor="ctr">
            <a:spAutoFit/>
          </a:bodyPr>
          <a:lstStyle/>
          <a:p>
            <a:pPr algn="ctr" eaLnBrk="0" hangingPunct="0"/>
            <a:r>
              <a:rPr lang="en-GB" sz="1600" b="1"/>
              <a:t>PC2</a:t>
            </a:r>
          </a:p>
        </p:txBody>
      </p:sp>
      <p:grpSp>
        <p:nvGrpSpPr>
          <p:cNvPr id="3" name="Group 22"/>
          <p:cNvGrpSpPr>
            <a:grpSpLocks/>
          </p:cNvGrpSpPr>
          <p:nvPr/>
        </p:nvGrpSpPr>
        <p:grpSpPr bwMode="auto">
          <a:xfrm>
            <a:off x="1243013" y="2057400"/>
            <a:ext cx="6615112" cy="4691063"/>
            <a:chOff x="783" y="1296"/>
            <a:chExt cx="4167" cy="2955"/>
          </a:xfrm>
        </p:grpSpPr>
        <p:sp>
          <p:nvSpPr>
            <p:cNvPr id="554007" name="Freeform 23"/>
            <p:cNvSpPr>
              <a:spLocks/>
            </p:cNvSpPr>
            <p:nvPr/>
          </p:nvSpPr>
          <p:spPr bwMode="auto">
            <a:xfrm>
              <a:off x="1879" y="1296"/>
              <a:ext cx="1737" cy="1376"/>
            </a:xfrm>
            <a:custGeom>
              <a:avLst/>
              <a:gdLst/>
              <a:ahLst/>
              <a:cxnLst>
                <a:cxn ang="0">
                  <a:pos x="137" y="400"/>
                </a:cxn>
                <a:cxn ang="0">
                  <a:pos x="281" y="304"/>
                </a:cxn>
                <a:cxn ang="0">
                  <a:pos x="377" y="400"/>
                </a:cxn>
                <a:cxn ang="0">
                  <a:pos x="1" y="856"/>
                </a:cxn>
                <a:cxn ang="0">
                  <a:pos x="385" y="656"/>
                </a:cxn>
                <a:cxn ang="0">
                  <a:pos x="561" y="1344"/>
                </a:cxn>
                <a:cxn ang="0">
                  <a:pos x="609" y="480"/>
                </a:cxn>
                <a:cxn ang="0">
                  <a:pos x="809" y="352"/>
                </a:cxn>
                <a:cxn ang="0">
                  <a:pos x="849" y="16"/>
                </a:cxn>
                <a:cxn ang="0">
                  <a:pos x="665" y="256"/>
                </a:cxn>
                <a:cxn ang="0">
                  <a:pos x="617" y="304"/>
                </a:cxn>
                <a:cxn ang="0">
                  <a:pos x="665" y="400"/>
                </a:cxn>
                <a:cxn ang="0">
                  <a:pos x="761" y="448"/>
                </a:cxn>
                <a:cxn ang="0">
                  <a:pos x="905" y="448"/>
                </a:cxn>
                <a:cxn ang="0">
                  <a:pos x="761" y="660"/>
                </a:cxn>
                <a:cxn ang="0">
                  <a:pos x="1145" y="352"/>
                </a:cxn>
                <a:cxn ang="0">
                  <a:pos x="1241" y="304"/>
                </a:cxn>
                <a:cxn ang="0">
                  <a:pos x="1225" y="1368"/>
                </a:cxn>
                <a:cxn ang="0">
                  <a:pos x="1481" y="352"/>
                </a:cxn>
                <a:cxn ang="0">
                  <a:pos x="1529" y="448"/>
                </a:cxn>
                <a:cxn ang="0">
                  <a:pos x="1577" y="496"/>
                </a:cxn>
                <a:cxn ang="0">
                  <a:pos x="1673" y="496"/>
                </a:cxn>
                <a:cxn ang="0">
                  <a:pos x="1721" y="544"/>
                </a:cxn>
                <a:cxn ang="0">
                  <a:pos x="1577" y="592"/>
                </a:cxn>
                <a:cxn ang="0">
                  <a:pos x="1433" y="592"/>
                </a:cxn>
                <a:cxn ang="0">
                  <a:pos x="1313" y="756"/>
                </a:cxn>
                <a:cxn ang="0">
                  <a:pos x="1145" y="544"/>
                </a:cxn>
                <a:cxn ang="0">
                  <a:pos x="785" y="816"/>
                </a:cxn>
              </a:cxnLst>
              <a:rect l="0" t="0" r="r" b="b"/>
              <a:pathLst>
                <a:path w="1737" h="1376">
                  <a:moveTo>
                    <a:pt x="137" y="400"/>
                  </a:moveTo>
                  <a:cubicBezTo>
                    <a:pt x="189" y="352"/>
                    <a:pt x="241" y="304"/>
                    <a:pt x="281" y="304"/>
                  </a:cubicBezTo>
                  <a:cubicBezTo>
                    <a:pt x="321" y="304"/>
                    <a:pt x="424" y="308"/>
                    <a:pt x="377" y="400"/>
                  </a:cubicBezTo>
                  <a:cubicBezTo>
                    <a:pt x="330" y="492"/>
                    <a:pt x="0" y="813"/>
                    <a:pt x="1" y="856"/>
                  </a:cubicBezTo>
                  <a:cubicBezTo>
                    <a:pt x="2" y="899"/>
                    <a:pt x="292" y="575"/>
                    <a:pt x="385" y="656"/>
                  </a:cubicBezTo>
                  <a:cubicBezTo>
                    <a:pt x="478" y="737"/>
                    <a:pt x="524" y="1373"/>
                    <a:pt x="561" y="1344"/>
                  </a:cubicBezTo>
                  <a:cubicBezTo>
                    <a:pt x="598" y="1315"/>
                    <a:pt x="568" y="645"/>
                    <a:pt x="609" y="480"/>
                  </a:cubicBezTo>
                  <a:cubicBezTo>
                    <a:pt x="650" y="315"/>
                    <a:pt x="769" y="429"/>
                    <a:pt x="809" y="352"/>
                  </a:cubicBezTo>
                  <a:cubicBezTo>
                    <a:pt x="849" y="275"/>
                    <a:pt x="873" y="32"/>
                    <a:pt x="849" y="16"/>
                  </a:cubicBezTo>
                  <a:cubicBezTo>
                    <a:pt x="825" y="0"/>
                    <a:pt x="704" y="208"/>
                    <a:pt x="665" y="256"/>
                  </a:cubicBezTo>
                  <a:cubicBezTo>
                    <a:pt x="626" y="304"/>
                    <a:pt x="617" y="280"/>
                    <a:pt x="617" y="304"/>
                  </a:cubicBezTo>
                  <a:cubicBezTo>
                    <a:pt x="617" y="328"/>
                    <a:pt x="641" y="376"/>
                    <a:pt x="665" y="400"/>
                  </a:cubicBezTo>
                  <a:cubicBezTo>
                    <a:pt x="689" y="424"/>
                    <a:pt x="721" y="440"/>
                    <a:pt x="761" y="448"/>
                  </a:cubicBezTo>
                  <a:cubicBezTo>
                    <a:pt x="801" y="456"/>
                    <a:pt x="905" y="413"/>
                    <a:pt x="905" y="448"/>
                  </a:cubicBezTo>
                  <a:cubicBezTo>
                    <a:pt x="905" y="483"/>
                    <a:pt x="721" y="676"/>
                    <a:pt x="761" y="660"/>
                  </a:cubicBezTo>
                  <a:cubicBezTo>
                    <a:pt x="801" y="644"/>
                    <a:pt x="1065" y="411"/>
                    <a:pt x="1145" y="352"/>
                  </a:cubicBezTo>
                  <a:cubicBezTo>
                    <a:pt x="1225" y="293"/>
                    <a:pt x="1228" y="135"/>
                    <a:pt x="1241" y="304"/>
                  </a:cubicBezTo>
                  <a:cubicBezTo>
                    <a:pt x="1254" y="473"/>
                    <a:pt x="1185" y="1360"/>
                    <a:pt x="1225" y="1368"/>
                  </a:cubicBezTo>
                  <a:cubicBezTo>
                    <a:pt x="1265" y="1376"/>
                    <a:pt x="1430" y="505"/>
                    <a:pt x="1481" y="352"/>
                  </a:cubicBezTo>
                  <a:cubicBezTo>
                    <a:pt x="1532" y="199"/>
                    <a:pt x="1513" y="424"/>
                    <a:pt x="1529" y="448"/>
                  </a:cubicBezTo>
                  <a:cubicBezTo>
                    <a:pt x="1545" y="472"/>
                    <a:pt x="1553" y="488"/>
                    <a:pt x="1577" y="496"/>
                  </a:cubicBezTo>
                  <a:cubicBezTo>
                    <a:pt x="1601" y="504"/>
                    <a:pt x="1649" y="488"/>
                    <a:pt x="1673" y="496"/>
                  </a:cubicBezTo>
                  <a:cubicBezTo>
                    <a:pt x="1697" y="504"/>
                    <a:pt x="1737" y="528"/>
                    <a:pt x="1721" y="544"/>
                  </a:cubicBezTo>
                  <a:cubicBezTo>
                    <a:pt x="1705" y="560"/>
                    <a:pt x="1625" y="584"/>
                    <a:pt x="1577" y="592"/>
                  </a:cubicBezTo>
                  <a:cubicBezTo>
                    <a:pt x="1529" y="600"/>
                    <a:pt x="1477" y="565"/>
                    <a:pt x="1433" y="592"/>
                  </a:cubicBezTo>
                  <a:cubicBezTo>
                    <a:pt x="1389" y="619"/>
                    <a:pt x="1361" y="764"/>
                    <a:pt x="1313" y="756"/>
                  </a:cubicBezTo>
                  <a:cubicBezTo>
                    <a:pt x="1265" y="748"/>
                    <a:pt x="1233" y="534"/>
                    <a:pt x="1145" y="544"/>
                  </a:cubicBezTo>
                  <a:cubicBezTo>
                    <a:pt x="1057" y="554"/>
                    <a:pt x="860" y="759"/>
                    <a:pt x="785" y="816"/>
                  </a:cubicBezTo>
                </a:path>
              </a:pathLst>
            </a:custGeom>
            <a:noFill/>
            <a:ln w="25400" cap="flat" cmpd="sng">
              <a:solidFill>
                <a:srgbClr val="0066FF"/>
              </a:solidFill>
              <a:prstDash val="solid"/>
              <a:round/>
              <a:headEnd/>
              <a:tailEnd type="arrow" w="med" len="med"/>
            </a:ln>
            <a:effectLst/>
          </p:spPr>
          <p:txBody>
            <a:bodyPr wrap="none" anchor="ctr"/>
            <a:lstStyle/>
            <a:p>
              <a:endParaRPr lang="en-GB"/>
            </a:p>
          </p:txBody>
        </p:sp>
        <p:sp>
          <p:nvSpPr>
            <p:cNvPr id="554008" name="Text Box 24"/>
            <p:cNvSpPr txBox="1">
              <a:spLocks noChangeArrowheads="1"/>
            </p:cNvSpPr>
            <p:nvPr/>
          </p:nvSpPr>
          <p:spPr bwMode="auto">
            <a:xfrm>
              <a:off x="783" y="4001"/>
              <a:ext cx="4167" cy="250"/>
            </a:xfrm>
            <a:prstGeom prst="rect">
              <a:avLst/>
            </a:prstGeom>
            <a:solidFill>
              <a:schemeClr val="bg1"/>
            </a:solidFill>
            <a:ln w="9525">
              <a:noFill/>
              <a:miter lim="800000"/>
              <a:headEnd/>
              <a:tailEnd/>
            </a:ln>
            <a:effectLst/>
          </p:spPr>
          <p:txBody>
            <a:bodyPr wrap="none">
              <a:spAutoFit/>
            </a:bodyPr>
            <a:lstStyle/>
            <a:p>
              <a:pPr algn="ctr" eaLnBrk="0" hangingPunct="0"/>
              <a:r>
                <a:rPr lang="en-GB" sz="2000" b="1" u="sng">
                  <a:solidFill>
                    <a:srgbClr val="0099FF"/>
                  </a:solidFill>
                </a:rPr>
                <a:t>Traditional Way</a:t>
              </a:r>
              <a:r>
                <a:rPr lang="en-GB" sz="2000" b="1">
                  <a:solidFill>
                    <a:srgbClr val="0099FF"/>
                  </a:solidFill>
                </a:rPr>
                <a:t>: Sequential Process, Costly, Lengthy</a:t>
              </a:r>
            </a:p>
          </p:txBody>
        </p:sp>
      </p:grpSp>
      <p:sp>
        <p:nvSpPr>
          <p:cNvPr id="554012" name="Rectangle 28"/>
          <p:cNvSpPr>
            <a:spLocks noChangeArrowheads="1"/>
          </p:cNvSpPr>
          <p:nvPr/>
        </p:nvSpPr>
        <p:spPr bwMode="auto">
          <a:xfrm>
            <a:off x="1692275" y="981075"/>
            <a:ext cx="5597525" cy="333375"/>
          </a:xfrm>
          <a:prstGeom prst="rect">
            <a:avLst/>
          </a:prstGeom>
          <a:solidFill>
            <a:srgbClr val="FFFFFF"/>
          </a:solidFill>
          <a:ln w="9525">
            <a:noFill/>
            <a:miter lim="800000"/>
            <a:headEnd/>
            <a:tailEnd/>
          </a:ln>
          <a:effectLst/>
        </p:spPr>
        <p:txBody>
          <a:bodyPr wrap="none" anchor="ctr"/>
          <a:lstStyle/>
          <a:p>
            <a:pPr algn="ctr" eaLnBrk="0" hangingPunct="0"/>
            <a:endParaRPr lang="en-GB" sz="2400" b="1">
              <a:solidFill>
                <a:schemeClr val="bg2"/>
              </a:solidFill>
            </a:endParaRPr>
          </a:p>
        </p:txBody>
      </p:sp>
      <p:cxnSp>
        <p:nvCxnSpPr>
          <p:cNvPr id="554013" name="AutoShape 29"/>
          <p:cNvCxnSpPr>
            <a:cxnSpLocks noChangeShapeType="1"/>
            <a:stCxn id="554003" idx="2"/>
            <a:endCxn id="554000" idx="1"/>
          </p:cNvCxnSpPr>
          <p:nvPr/>
        </p:nvCxnSpPr>
        <p:spPr bwMode="auto">
          <a:xfrm>
            <a:off x="2355850" y="2014538"/>
            <a:ext cx="612775" cy="628650"/>
          </a:xfrm>
          <a:prstGeom prst="straightConnector1">
            <a:avLst/>
          </a:prstGeom>
          <a:noFill/>
          <a:ln w="9525">
            <a:solidFill>
              <a:schemeClr val="tx1"/>
            </a:solidFill>
            <a:round/>
            <a:headEnd/>
            <a:tailEnd type="triangle" w="med" len="med"/>
          </a:ln>
          <a:effectLst/>
        </p:spPr>
      </p:cxnSp>
      <p:sp>
        <p:nvSpPr>
          <p:cNvPr id="554015" name="Rectangle 31"/>
          <p:cNvSpPr>
            <a:spLocks noGrp="1" noChangeArrowheads="1"/>
          </p:cNvSpPr>
          <p:nvPr>
            <p:ph type="title"/>
          </p:nvPr>
        </p:nvSpPr>
        <p:spPr>
          <a:xfrm>
            <a:off x="1547813" y="476250"/>
            <a:ext cx="7010400" cy="790575"/>
          </a:xfrm>
        </p:spPr>
        <p:txBody>
          <a:bodyPr/>
          <a:lstStyle/>
          <a:p>
            <a:r>
              <a:rPr lang="en-GB" sz="3800"/>
              <a:t>A multi-objective optimisation</a:t>
            </a:r>
          </a:p>
        </p:txBody>
      </p:sp>
      <p:grpSp>
        <p:nvGrpSpPr>
          <p:cNvPr id="4" name="Group 34"/>
          <p:cNvGrpSpPr>
            <a:grpSpLocks/>
          </p:cNvGrpSpPr>
          <p:nvPr/>
        </p:nvGrpSpPr>
        <p:grpSpPr bwMode="auto">
          <a:xfrm>
            <a:off x="615950" y="2781300"/>
            <a:ext cx="8528050" cy="4076700"/>
            <a:chOff x="388" y="1752"/>
            <a:chExt cx="5372" cy="2568"/>
          </a:xfrm>
        </p:grpSpPr>
        <p:sp>
          <p:nvSpPr>
            <p:cNvPr id="554016" name="Line 32"/>
            <p:cNvSpPr>
              <a:spLocks noChangeShapeType="1"/>
            </p:cNvSpPr>
            <p:nvPr/>
          </p:nvSpPr>
          <p:spPr bwMode="auto">
            <a:xfrm>
              <a:off x="2018" y="1752"/>
              <a:ext cx="544" cy="363"/>
            </a:xfrm>
            <a:prstGeom prst="line">
              <a:avLst/>
            </a:prstGeom>
            <a:noFill/>
            <a:ln w="38100">
              <a:solidFill>
                <a:schemeClr val="tx1"/>
              </a:solidFill>
              <a:miter lim="800000"/>
              <a:headEnd/>
              <a:tailEnd type="triangle" w="med" len="med"/>
            </a:ln>
            <a:effectLst/>
          </p:spPr>
          <p:txBody>
            <a:bodyPr/>
            <a:lstStyle/>
            <a:p>
              <a:endParaRPr lang="en-GB"/>
            </a:p>
          </p:txBody>
        </p:sp>
        <p:sp>
          <p:nvSpPr>
            <p:cNvPr id="554017" name="Text Box 33"/>
            <p:cNvSpPr txBox="1">
              <a:spLocks noChangeArrowheads="1"/>
            </p:cNvSpPr>
            <p:nvPr/>
          </p:nvSpPr>
          <p:spPr bwMode="auto">
            <a:xfrm>
              <a:off x="388" y="3916"/>
              <a:ext cx="5372" cy="404"/>
            </a:xfrm>
            <a:prstGeom prst="rect">
              <a:avLst/>
            </a:prstGeom>
            <a:solidFill>
              <a:schemeClr val="bg1"/>
            </a:solidFill>
            <a:ln w="12700">
              <a:noFill/>
              <a:miter lim="800000"/>
              <a:headEnd/>
              <a:tailEnd/>
            </a:ln>
            <a:effectLst/>
          </p:spPr>
          <p:txBody>
            <a:bodyPr wrap="none">
              <a:spAutoFit/>
            </a:bodyPr>
            <a:lstStyle/>
            <a:p>
              <a:r>
                <a:rPr lang="en-GB"/>
                <a:t>Desired- faster navigation through multi-dimensional space, by reducing the cycles</a:t>
              </a:r>
            </a:p>
            <a:p>
              <a:r>
                <a:rPr lang="en-GB"/>
                <a:t>              </a:t>
              </a:r>
              <a:r>
                <a:rPr lang="en-GB" i="1"/>
                <a:t>or speeding them up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40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01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huge search space</a:t>
            </a:r>
            <a:endParaRPr lang="en-GB" dirty="0"/>
          </a:p>
        </p:txBody>
      </p:sp>
      <p:sp>
        <p:nvSpPr>
          <p:cNvPr id="3" name="Content Placeholder 2"/>
          <p:cNvSpPr>
            <a:spLocks noGrp="1"/>
          </p:cNvSpPr>
          <p:nvPr>
            <p:ph idx="1"/>
          </p:nvPr>
        </p:nvSpPr>
        <p:spPr>
          <a:xfrm>
            <a:off x="457200" y="1412875"/>
            <a:ext cx="5698067" cy="5256213"/>
          </a:xfrm>
        </p:spPr>
        <p:txBody>
          <a:bodyPr>
            <a:normAutofit lnSpcReduction="10000"/>
          </a:bodyPr>
          <a:lstStyle/>
          <a:p>
            <a:r>
              <a:rPr lang="en-GB" dirty="0" smtClean="0"/>
              <a:t>Small organic molecule property space:</a:t>
            </a:r>
          </a:p>
          <a:p>
            <a:pPr lvl="1"/>
            <a:r>
              <a:rPr lang="en-GB" dirty="0" smtClean="0"/>
              <a:t>Atomic basis set small for organic reagents</a:t>
            </a:r>
          </a:p>
          <a:p>
            <a:pPr lvl="2"/>
            <a:r>
              <a:rPr lang="en-GB" dirty="0" smtClean="0"/>
              <a:t>H, C, N, O, S, F, </a:t>
            </a:r>
            <a:r>
              <a:rPr lang="en-GB" dirty="0" err="1" smtClean="0"/>
              <a:t>Cl</a:t>
            </a:r>
            <a:r>
              <a:rPr lang="en-GB" dirty="0" smtClean="0"/>
              <a:t>, Br, P</a:t>
            </a:r>
          </a:p>
          <a:p>
            <a:pPr lvl="1"/>
            <a:r>
              <a:rPr lang="en-GB" dirty="0" smtClean="0"/>
              <a:t>Carbon connectivity  is not just linear</a:t>
            </a:r>
          </a:p>
          <a:p>
            <a:pPr lvl="1"/>
            <a:r>
              <a:rPr lang="en-GB" dirty="0" smtClean="0"/>
              <a:t>Approximately </a:t>
            </a:r>
            <a:r>
              <a:rPr lang="en-GB" dirty="0" smtClean="0">
                <a:solidFill>
                  <a:srgbClr val="FF0000"/>
                </a:solidFill>
              </a:rPr>
              <a:t>10</a:t>
            </a:r>
            <a:r>
              <a:rPr lang="en-GB" baseline="30000" dirty="0" smtClean="0">
                <a:solidFill>
                  <a:srgbClr val="FF0000"/>
                </a:solidFill>
              </a:rPr>
              <a:t>27</a:t>
            </a:r>
            <a:r>
              <a:rPr lang="en-GB" dirty="0" smtClean="0"/>
              <a:t> molecules of 25 atoms</a:t>
            </a:r>
          </a:p>
          <a:p>
            <a:pPr lvl="1"/>
            <a:r>
              <a:rPr lang="en-GB" dirty="0" smtClean="0"/>
              <a:t>References:</a:t>
            </a:r>
          </a:p>
          <a:p>
            <a:pPr lvl="2"/>
            <a:r>
              <a:rPr lang="en-GB" sz="1200" dirty="0" smtClean="0"/>
              <a:t>Fink &amp; </a:t>
            </a:r>
            <a:r>
              <a:rPr lang="en-GB" sz="1200" dirty="0" err="1" smtClean="0"/>
              <a:t>Reymond</a:t>
            </a:r>
            <a:r>
              <a:rPr lang="en-GB" sz="1200" dirty="0" smtClean="0"/>
              <a:t>, J. Chem. Inf. Model. 47 (2007) 342-353</a:t>
            </a:r>
          </a:p>
          <a:p>
            <a:pPr lvl="2"/>
            <a:r>
              <a:rPr lang="en-GB" sz="1200" dirty="0" smtClean="0"/>
              <a:t>Fink et al., </a:t>
            </a:r>
            <a:r>
              <a:rPr lang="en-GB" sz="1200" dirty="0" err="1" smtClean="0"/>
              <a:t>Angew</a:t>
            </a:r>
            <a:r>
              <a:rPr lang="en-GB" sz="1200" dirty="0" smtClean="0"/>
              <a:t>. Chem. Int. Ed., 44 (2005) 1504-1508</a:t>
            </a:r>
          </a:p>
          <a:p>
            <a:pPr lvl="2"/>
            <a:r>
              <a:rPr lang="en-GB" sz="1200" dirty="0" smtClean="0">
                <a:hlinkClick r:id="rId4"/>
              </a:rPr>
              <a:t>http://www.dcb.unibe.ch/groups/reymond/</a:t>
            </a:r>
            <a:r>
              <a:rPr lang="en-GB" sz="1200" dirty="0" smtClean="0"/>
              <a:t> </a:t>
            </a:r>
          </a:p>
        </p:txBody>
      </p:sp>
      <p:graphicFrame>
        <p:nvGraphicFramePr>
          <p:cNvPr id="989186" name="Object 2"/>
          <p:cNvGraphicFramePr>
            <a:graphicFrameLocks noChangeAspect="1"/>
          </p:cNvGraphicFramePr>
          <p:nvPr/>
        </p:nvGraphicFramePr>
        <p:xfrm>
          <a:off x="7886170" y="4542357"/>
          <a:ext cx="619125" cy="533400"/>
        </p:xfrm>
        <a:graphic>
          <a:graphicData uri="http://schemas.openxmlformats.org/presentationml/2006/ole">
            <p:oleObj spid="_x0000_s30722" name="ISIS/Draw Sketch" r:id="rId5" imgW="618840" imgH="533160" progId="ISISServer">
              <p:embed/>
            </p:oleObj>
          </a:graphicData>
        </a:graphic>
      </p:graphicFrame>
      <p:graphicFrame>
        <p:nvGraphicFramePr>
          <p:cNvPr id="989187" name="Object 3"/>
          <p:cNvGraphicFramePr>
            <a:graphicFrameLocks noChangeAspect="1"/>
          </p:cNvGraphicFramePr>
          <p:nvPr/>
        </p:nvGraphicFramePr>
        <p:xfrm>
          <a:off x="6990820" y="4567757"/>
          <a:ext cx="581025" cy="533400"/>
        </p:xfrm>
        <a:graphic>
          <a:graphicData uri="http://schemas.openxmlformats.org/presentationml/2006/ole">
            <p:oleObj spid="_x0000_s30723" name="ISIS/Draw Sketch" r:id="rId6" imgW="580680" imgH="533160" progId="ISISServer">
              <p:embed/>
            </p:oleObj>
          </a:graphicData>
        </a:graphic>
      </p:graphicFrame>
      <p:graphicFrame>
        <p:nvGraphicFramePr>
          <p:cNvPr id="989188" name="Object 4"/>
          <p:cNvGraphicFramePr>
            <a:graphicFrameLocks noChangeAspect="1"/>
          </p:cNvGraphicFramePr>
          <p:nvPr/>
        </p:nvGraphicFramePr>
        <p:xfrm>
          <a:off x="6114522" y="4709045"/>
          <a:ext cx="657225" cy="200025"/>
        </p:xfrm>
        <a:graphic>
          <a:graphicData uri="http://schemas.openxmlformats.org/presentationml/2006/ole">
            <p:oleObj spid="_x0000_s30724" name="ISIS/Draw Sketch" r:id="rId7" imgW="657000" imgH="199800" progId="ISISServer">
              <p:embed/>
            </p:oleObj>
          </a:graphicData>
        </a:graphic>
      </p:graphicFrame>
      <p:pic>
        <p:nvPicPr>
          <p:cNvPr id="7" name="Picture 6" descr="ja-2009-02302h_0003.jpeg"/>
          <p:cNvPicPr>
            <a:picLocks noChangeAspect="1"/>
          </p:cNvPicPr>
          <p:nvPr/>
        </p:nvPicPr>
        <p:blipFill>
          <a:blip r:embed="rId8" cstate="print"/>
          <a:stretch>
            <a:fillRect/>
          </a:stretch>
        </p:blipFill>
        <p:spPr>
          <a:xfrm>
            <a:off x="6214872" y="5227988"/>
            <a:ext cx="2548128" cy="139293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HPC usage</a:t>
            </a:r>
            <a:endParaRPr lang="en-GB" dirty="0"/>
          </a:p>
        </p:txBody>
      </p:sp>
      <p:sp>
        <p:nvSpPr>
          <p:cNvPr id="3" name="Content Placeholder 2"/>
          <p:cNvSpPr>
            <a:spLocks noGrp="1"/>
          </p:cNvSpPr>
          <p:nvPr>
            <p:ph idx="1"/>
          </p:nvPr>
        </p:nvSpPr>
        <p:spPr/>
        <p:txBody>
          <a:bodyPr/>
          <a:lstStyle/>
          <a:p>
            <a:r>
              <a:rPr lang="en-GB" dirty="0" smtClean="0"/>
              <a:t>Coarse grain parallelisation</a:t>
            </a:r>
          </a:p>
          <a:p>
            <a:pPr lvl="1"/>
            <a:r>
              <a:rPr lang="en-GB" dirty="0" smtClean="0"/>
              <a:t>Same calculation across large numbers of molecules</a:t>
            </a:r>
          </a:p>
          <a:p>
            <a:pPr lvl="1"/>
            <a:r>
              <a:rPr lang="en-GB" dirty="0" smtClean="0"/>
              <a:t>Simple properties</a:t>
            </a:r>
          </a:p>
          <a:p>
            <a:endParaRPr lang="en-GB" dirty="0"/>
          </a:p>
          <a:p>
            <a:r>
              <a:rPr lang="en-GB" dirty="0" smtClean="0"/>
              <a:t>Docking/scoring</a:t>
            </a:r>
          </a:p>
          <a:p>
            <a:endParaRPr lang="en-GB" dirty="0"/>
          </a:p>
          <a:p>
            <a:r>
              <a:rPr lang="en-GB" dirty="0" smtClean="0"/>
              <a:t>Quantum mechanics</a:t>
            </a:r>
          </a:p>
          <a:p>
            <a:pPr lvl="1"/>
            <a:endParaRPr lang="en-GB" dirty="0"/>
          </a:p>
        </p:txBody>
      </p:sp>
      <p:sp>
        <p:nvSpPr>
          <p:cNvPr id="4" name="Down Arrow 3"/>
          <p:cNvSpPr/>
          <p:nvPr/>
        </p:nvSpPr>
        <p:spPr>
          <a:xfrm>
            <a:off x="7643834" y="1643050"/>
            <a:ext cx="857256" cy="4572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072198" y="5572140"/>
            <a:ext cx="1791068" cy="646331"/>
          </a:xfrm>
          <a:prstGeom prst="rect">
            <a:avLst/>
          </a:prstGeom>
          <a:noFill/>
        </p:spPr>
        <p:txBody>
          <a:bodyPr wrap="none" rtlCol="0">
            <a:spAutoFit/>
          </a:bodyPr>
          <a:lstStyle/>
          <a:p>
            <a:r>
              <a:rPr lang="en-GB" dirty="0" smtClean="0"/>
              <a:t>Decreasing</a:t>
            </a:r>
          </a:p>
          <a:p>
            <a:r>
              <a:rPr lang="en-GB" dirty="0" smtClean="0"/>
              <a:t>Frequency of use</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76C7032-47EE-4A42-8CD8-345CC3F82ED7}" type="slidenum">
              <a:rPr lang="en-GB"/>
              <a:pPr/>
              <a:t>15</a:t>
            </a:fld>
            <a:endParaRPr lang="en-GB"/>
          </a:p>
        </p:txBody>
      </p:sp>
      <p:sp>
        <p:nvSpPr>
          <p:cNvPr id="499714" name="Rectangle 2"/>
          <p:cNvSpPr>
            <a:spLocks noGrp="1" noChangeArrowheads="1"/>
          </p:cNvSpPr>
          <p:nvPr>
            <p:ph type="title"/>
          </p:nvPr>
        </p:nvSpPr>
        <p:spPr/>
        <p:txBody>
          <a:bodyPr/>
          <a:lstStyle/>
          <a:p>
            <a:r>
              <a:rPr lang="en-GB" sz="3800"/>
              <a:t>Lead Optimisation within Drug Discovery</a:t>
            </a:r>
          </a:p>
        </p:txBody>
      </p:sp>
      <p:grpSp>
        <p:nvGrpSpPr>
          <p:cNvPr id="2" name="Group 4"/>
          <p:cNvGrpSpPr>
            <a:grpSpLocks/>
          </p:cNvGrpSpPr>
          <p:nvPr/>
        </p:nvGrpSpPr>
        <p:grpSpPr bwMode="auto">
          <a:xfrm>
            <a:off x="1042988" y="1844675"/>
            <a:ext cx="7200900" cy="3889375"/>
            <a:chOff x="431" y="709"/>
            <a:chExt cx="4924" cy="2500"/>
          </a:xfrm>
        </p:grpSpPr>
        <p:sp>
          <p:nvSpPr>
            <p:cNvPr id="499717" name="Rectangle 5"/>
            <p:cNvSpPr>
              <a:spLocks noChangeArrowheads="1"/>
            </p:cNvSpPr>
            <p:nvPr/>
          </p:nvSpPr>
          <p:spPr bwMode="auto">
            <a:xfrm>
              <a:off x="431" y="709"/>
              <a:ext cx="4898" cy="2494"/>
            </a:xfrm>
            <a:prstGeom prst="rect">
              <a:avLst/>
            </a:prstGeom>
            <a:solidFill>
              <a:srgbClr val="FFFFFF"/>
            </a:solidFill>
            <a:ln w="9525" algn="ctr">
              <a:solidFill>
                <a:srgbClr val="000000"/>
              </a:solidFill>
              <a:miter lim="800000"/>
              <a:headEnd/>
              <a:tailEnd/>
            </a:ln>
            <a:effectLst/>
          </p:spPr>
          <p:txBody>
            <a:bodyPr wrap="none" anchor="ctr"/>
            <a:lstStyle/>
            <a:p>
              <a:endParaRPr lang="en-GB"/>
            </a:p>
          </p:txBody>
        </p:sp>
        <p:graphicFrame>
          <p:nvGraphicFramePr>
            <p:cNvPr id="499718" name="Object 6"/>
            <p:cNvGraphicFramePr>
              <a:graphicFrameLocks noChangeAspect="1"/>
            </p:cNvGraphicFramePr>
            <p:nvPr/>
          </p:nvGraphicFramePr>
          <p:xfrm>
            <a:off x="431" y="709"/>
            <a:ext cx="4924" cy="2500"/>
          </p:xfrm>
          <a:graphic>
            <a:graphicData uri="http://schemas.openxmlformats.org/presentationml/2006/ole">
              <p:oleObj spid="_x0000_s49154" name="Document" r:id="rId4" imgW="3125735" imgH="1616181" progId="Word.Document.8">
                <p:embed/>
              </p:oleObj>
            </a:graphicData>
          </a:graphic>
        </p:graphicFrame>
      </p:grpSp>
      <p:sp>
        <p:nvSpPr>
          <p:cNvPr id="7" name="Rectangle 6"/>
          <p:cNvSpPr/>
          <p:nvPr/>
        </p:nvSpPr>
        <p:spPr>
          <a:xfrm>
            <a:off x="4643438" y="5286388"/>
            <a:ext cx="3071834" cy="1428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Green Chemistry</a:t>
            </a:r>
            <a:endParaRPr lang="en-GB" dirty="0"/>
          </a:p>
        </p:txBody>
      </p:sp>
      <p:sp>
        <p:nvSpPr>
          <p:cNvPr id="3" name="Content Placeholder 2"/>
          <p:cNvSpPr>
            <a:spLocks noGrp="1"/>
          </p:cNvSpPr>
          <p:nvPr>
            <p:ph idx="1"/>
          </p:nvPr>
        </p:nvSpPr>
        <p:spPr/>
        <p:txBody>
          <a:bodyPr>
            <a:normAutofit lnSpcReduction="10000"/>
          </a:bodyPr>
          <a:lstStyle/>
          <a:p>
            <a:r>
              <a:rPr lang="en-GB" dirty="0" smtClean="0"/>
              <a:t>Sustainable Development </a:t>
            </a:r>
            <a:r>
              <a:rPr lang="en-GB" dirty="0"/>
              <a:t>:</a:t>
            </a:r>
            <a:r>
              <a:rPr lang="en-GB" dirty="0" smtClean="0"/>
              <a:t>“meeting </a:t>
            </a:r>
            <a:r>
              <a:rPr lang="en-GB" dirty="0"/>
              <a:t>the needs of the present without compromising the ability of future generations to meet their own needs”. </a:t>
            </a:r>
            <a:r>
              <a:rPr lang="en-GB" dirty="0" smtClean="0"/>
              <a:t>*</a:t>
            </a:r>
          </a:p>
          <a:p>
            <a:r>
              <a:rPr lang="en-GB" dirty="0" smtClean="0"/>
              <a:t>Green Chemistry**: </a:t>
            </a:r>
            <a:r>
              <a:rPr lang="en-GB" dirty="0"/>
              <a:t>“To promote innovative chemical technologies that reduce or eliminate the use or generation of hazardous substances in the design, manufacture and use of chemical products</a:t>
            </a:r>
            <a:r>
              <a:rPr lang="en-GB" dirty="0" smtClean="0"/>
              <a:t>.”</a:t>
            </a:r>
          </a:p>
        </p:txBody>
      </p:sp>
      <p:sp>
        <p:nvSpPr>
          <p:cNvPr id="4" name="TextBox 3"/>
          <p:cNvSpPr txBox="1"/>
          <p:nvPr/>
        </p:nvSpPr>
        <p:spPr>
          <a:xfrm>
            <a:off x="857224" y="6211669"/>
            <a:ext cx="6985630" cy="646331"/>
          </a:xfrm>
          <a:prstGeom prst="rect">
            <a:avLst/>
          </a:prstGeom>
          <a:noFill/>
        </p:spPr>
        <p:txBody>
          <a:bodyPr wrap="none" rtlCol="0">
            <a:spAutoFit/>
          </a:bodyPr>
          <a:lstStyle/>
          <a:p>
            <a:r>
              <a:rPr lang="en-GB" dirty="0" smtClean="0"/>
              <a:t>* United Nations Commission on Environment and Development in 1987</a:t>
            </a:r>
          </a:p>
          <a:p>
            <a:r>
              <a:rPr lang="en-GB" dirty="0" smtClean="0"/>
              <a:t>** US Environmental Protection Agency 1990s</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 design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Proteins that catalyse a chemical reaction</a:t>
            </a:r>
          </a:p>
          <a:p>
            <a:r>
              <a:rPr lang="en-GB" dirty="0" smtClean="0"/>
              <a:t>Substrate + Enzyme = Product + Enzyme</a:t>
            </a:r>
          </a:p>
          <a:p>
            <a:endParaRPr lang="en-GB" dirty="0" smtClean="0"/>
          </a:p>
          <a:p>
            <a:endParaRPr lang="en-GB" dirty="0" smtClean="0"/>
          </a:p>
          <a:p>
            <a:endParaRPr lang="en-GB" dirty="0"/>
          </a:p>
          <a:p>
            <a:endParaRPr lang="en-GB" dirty="0" smtClean="0"/>
          </a:p>
          <a:p>
            <a:endParaRPr lang="en-GB" dirty="0" smtClean="0"/>
          </a:p>
          <a:p>
            <a:r>
              <a:rPr lang="en-GB" dirty="0" smtClean="0"/>
              <a:t>Proteins are linear assemblies of amino acids that have a biological </a:t>
            </a:r>
            <a:r>
              <a:rPr lang="en-GB" dirty="0" smtClean="0"/>
              <a:t>function</a:t>
            </a:r>
          </a:p>
          <a:p>
            <a:endParaRPr lang="en-GB" dirty="0" smtClean="0"/>
          </a:p>
          <a:p>
            <a:endParaRPr lang="en-GB" dirty="0"/>
          </a:p>
        </p:txBody>
      </p:sp>
      <p:pic>
        <p:nvPicPr>
          <p:cNvPr id="8" name="Picture 7" descr="surf.png"/>
          <p:cNvPicPr>
            <a:picLocks noChangeAspect="1"/>
          </p:cNvPicPr>
          <p:nvPr/>
        </p:nvPicPr>
        <p:blipFill>
          <a:blip r:embed="rId3" cstate="print"/>
          <a:stretch>
            <a:fillRect/>
          </a:stretch>
        </p:blipFill>
        <p:spPr>
          <a:xfrm>
            <a:off x="2571736" y="2357430"/>
            <a:ext cx="3297905" cy="262432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p:txBody>
          <a:bodyPr/>
          <a:lstStyle/>
          <a:p>
            <a:r>
              <a:rPr lang="en-US" sz="2400" dirty="0" smtClean="0"/>
              <a:t>Example:  Penicillin G Acylases in the production of semi-synthetic penicillins and cephalosprorins</a:t>
            </a:r>
            <a:endParaRPr lang="en-US" sz="2400" dirty="0"/>
          </a:p>
        </p:txBody>
      </p:sp>
      <p:sp>
        <p:nvSpPr>
          <p:cNvPr id="1001475" name="Rectangle 3"/>
          <p:cNvSpPr>
            <a:spLocks noGrp="1" noChangeArrowheads="1"/>
          </p:cNvSpPr>
          <p:nvPr>
            <p:ph type="body" idx="1"/>
          </p:nvPr>
        </p:nvSpPr>
        <p:spPr>
          <a:xfrm>
            <a:off x="457199" y="1412875"/>
            <a:ext cx="8686801" cy="2608791"/>
          </a:xfrm>
        </p:spPr>
        <p:txBody>
          <a:bodyPr>
            <a:normAutofit/>
          </a:bodyPr>
          <a:lstStyle/>
          <a:p>
            <a:r>
              <a:rPr lang="en-US" sz="2000" dirty="0" smtClean="0"/>
              <a:t>Pen G </a:t>
            </a:r>
            <a:r>
              <a:rPr lang="en-US" sz="2000" dirty="0" err="1" smtClean="0"/>
              <a:t>Acylase</a:t>
            </a:r>
            <a:r>
              <a:rPr lang="en-US" sz="2000" dirty="0" smtClean="0"/>
              <a:t> (PGA) has been used since the 60s to make 6-amino </a:t>
            </a:r>
            <a:r>
              <a:rPr lang="en-US" sz="2000" dirty="0" err="1" smtClean="0"/>
              <a:t>penicillanic</a:t>
            </a:r>
            <a:r>
              <a:rPr lang="en-US" sz="2000" dirty="0" smtClean="0"/>
              <a:t> acid (6-APA) from Penicillin G</a:t>
            </a:r>
          </a:p>
          <a:p>
            <a:endParaRPr lang="en-US" sz="2000" dirty="0" smtClean="0"/>
          </a:p>
          <a:p>
            <a:r>
              <a:rPr lang="en-US" sz="2000" dirty="0" smtClean="0"/>
              <a:t>More recently, it has also been used in the reverse direction to </a:t>
            </a:r>
            <a:r>
              <a:rPr lang="en-US" sz="2000" dirty="0" err="1" smtClean="0"/>
              <a:t>synthesise</a:t>
            </a:r>
            <a:r>
              <a:rPr lang="en-US" sz="2000" dirty="0" smtClean="0"/>
              <a:t> penicillins and </a:t>
            </a:r>
            <a:r>
              <a:rPr lang="en-US" sz="2000" dirty="0" err="1" smtClean="0"/>
              <a:t>cephalosporins</a:t>
            </a:r>
            <a:r>
              <a:rPr lang="en-US" sz="2000" dirty="0" smtClean="0"/>
              <a:t> by </a:t>
            </a:r>
            <a:r>
              <a:rPr lang="en-US" sz="2000" dirty="0" err="1" smtClean="0"/>
              <a:t>catalysing</a:t>
            </a:r>
            <a:r>
              <a:rPr lang="en-US" sz="2000" dirty="0" smtClean="0"/>
              <a:t> the condensation of </a:t>
            </a:r>
            <a:r>
              <a:rPr lang="en-US" sz="2000" dirty="0" err="1" smtClean="0"/>
              <a:t>phenylacetic</a:t>
            </a:r>
            <a:r>
              <a:rPr lang="en-US" sz="2000" dirty="0" smtClean="0"/>
              <a:t> acid derivatives with a beta-</a:t>
            </a:r>
            <a:r>
              <a:rPr lang="en-US" sz="2000" dirty="0" err="1" smtClean="0"/>
              <a:t>lactam</a:t>
            </a:r>
            <a:endParaRPr lang="en-US" sz="2000" dirty="0" smtClean="0"/>
          </a:p>
          <a:p>
            <a:endParaRPr lang="en-US" sz="2000" dirty="0" smtClean="0"/>
          </a:p>
          <a:p>
            <a:pPr lvl="1"/>
            <a:endParaRPr lang="en-US" sz="1800" dirty="0" smtClean="0"/>
          </a:p>
          <a:p>
            <a:pPr lvl="1"/>
            <a:endParaRPr lang="en-US" sz="1800" dirty="0" smtClean="0"/>
          </a:p>
          <a:p>
            <a:endParaRPr lang="en-US" sz="2000" dirty="0" smtClean="0"/>
          </a:p>
          <a:p>
            <a:endParaRPr lang="en-US" sz="2000" dirty="0" smtClean="0"/>
          </a:p>
          <a:p>
            <a:pPr lvl="1"/>
            <a:endParaRPr lang="en-US" sz="700" dirty="0" smtClean="0"/>
          </a:p>
          <a:p>
            <a:pPr lvl="1">
              <a:buNone/>
            </a:pPr>
            <a:endParaRPr lang="en-US" sz="1800" dirty="0" smtClean="0"/>
          </a:p>
          <a:p>
            <a:pPr lvl="1"/>
            <a:endParaRPr lang="en-US" sz="1800" dirty="0"/>
          </a:p>
        </p:txBody>
      </p:sp>
      <p:graphicFrame>
        <p:nvGraphicFramePr>
          <p:cNvPr id="1009666" name="Object 2"/>
          <p:cNvGraphicFramePr>
            <a:graphicFrameLocks noChangeAspect="1"/>
          </p:cNvGraphicFramePr>
          <p:nvPr/>
        </p:nvGraphicFramePr>
        <p:xfrm>
          <a:off x="1392768" y="4080405"/>
          <a:ext cx="6019800" cy="1609725"/>
        </p:xfrm>
        <a:graphic>
          <a:graphicData uri="http://schemas.openxmlformats.org/presentationml/2006/ole">
            <p:oleObj spid="_x0000_s31746" name="ISIS/Draw Sketch" r:id="rId4" imgW="6019560" imgH="1609560" progId="ISISServer">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challenge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To be able to design enzymes which are able to synthesis precisely the drug substance that is required, with the efficiency needed for manufacturing</a:t>
            </a:r>
          </a:p>
          <a:p>
            <a:r>
              <a:rPr lang="en-GB" dirty="0" smtClean="0"/>
              <a:t>This will require</a:t>
            </a:r>
          </a:p>
          <a:p>
            <a:pPr lvl="1"/>
            <a:r>
              <a:rPr lang="en-GB" dirty="0" smtClean="0"/>
              <a:t>Libraries of existing enzymes for standard chemical bond formation (e.g. amides)</a:t>
            </a:r>
          </a:p>
          <a:p>
            <a:pPr lvl="1"/>
            <a:r>
              <a:rPr lang="en-GB" dirty="0" smtClean="0"/>
              <a:t>Reliable methods for </a:t>
            </a:r>
            <a:r>
              <a:rPr lang="en-GB" dirty="0" err="1" smtClean="0"/>
              <a:t>ab</a:t>
            </a:r>
            <a:r>
              <a:rPr lang="en-GB" dirty="0" smtClean="0"/>
              <a:t> initio design/evolution of novel enzymes for specific </a:t>
            </a:r>
            <a:r>
              <a:rPr lang="en-GB" dirty="0" smtClean="0"/>
              <a:t>purposes</a:t>
            </a:r>
          </a:p>
          <a:p>
            <a:pPr lvl="1"/>
            <a:endParaRPr lang="en-GB" dirty="0" smtClean="0"/>
          </a:p>
          <a:p>
            <a:r>
              <a:rPr lang="en-GB" dirty="0" smtClean="0"/>
              <a:t>Synthetic Biology has been identified by the Technology Strategy Board as a priority area of investment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UK e-infrastructure </a:t>
            </a:r>
            <a:r>
              <a:rPr lang="en-GB" dirty="0"/>
              <a:t>L</a:t>
            </a:r>
            <a:r>
              <a:rPr lang="en-GB" dirty="0" smtClean="0"/>
              <a:t>eadership Council</a:t>
            </a:r>
            <a:endParaRPr lang="en-GB" dirty="0"/>
          </a:p>
        </p:txBody>
      </p:sp>
      <p:pic>
        <p:nvPicPr>
          <p:cNvPr id="48131" name="Picture 3"/>
          <p:cNvPicPr>
            <a:picLocks noGrp="1" noChangeAspect="1" noChangeArrowheads="1"/>
          </p:cNvPicPr>
          <p:nvPr>
            <p:ph idx="1"/>
          </p:nvPr>
        </p:nvPicPr>
        <p:blipFill>
          <a:blip r:embed="rId2" cstate="print"/>
          <a:srcRect l="11838" t="17362" r="9242" b="10031"/>
          <a:stretch>
            <a:fillRect/>
          </a:stretch>
        </p:blipFill>
        <p:spPr bwMode="auto">
          <a:xfrm>
            <a:off x="214282" y="1285860"/>
            <a:ext cx="5715040" cy="3286148"/>
          </a:xfrm>
          <a:prstGeom prst="rect">
            <a:avLst/>
          </a:prstGeom>
          <a:noFill/>
          <a:ln w="9525">
            <a:noFill/>
            <a:miter lim="800000"/>
            <a:headEnd/>
            <a:tailEnd/>
          </a:ln>
        </p:spPr>
      </p:pic>
      <p:pic>
        <p:nvPicPr>
          <p:cNvPr id="48132" name="Picture 4"/>
          <p:cNvPicPr>
            <a:picLocks noChangeAspect="1" noChangeArrowheads="1"/>
          </p:cNvPicPr>
          <p:nvPr/>
        </p:nvPicPr>
        <p:blipFill>
          <a:blip r:embed="rId3" cstate="print"/>
          <a:srcRect l="14063" t="21562" r="34375" b="4375"/>
          <a:stretch>
            <a:fillRect/>
          </a:stretch>
        </p:blipFill>
        <p:spPr bwMode="auto">
          <a:xfrm>
            <a:off x="4429124" y="3000372"/>
            <a:ext cx="3978825" cy="35719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a:t>
            </a:r>
            <a:r>
              <a:rPr lang="en-GB" dirty="0" err="1" smtClean="0"/>
              <a:t>nother</a:t>
            </a:r>
            <a:r>
              <a:rPr lang="en-GB" dirty="0" smtClean="0"/>
              <a:t>) huge search space</a:t>
            </a:r>
            <a:endParaRPr lang="en-GB" dirty="0"/>
          </a:p>
        </p:txBody>
      </p:sp>
      <p:sp>
        <p:nvSpPr>
          <p:cNvPr id="3" name="Content Placeholder 2"/>
          <p:cNvSpPr>
            <a:spLocks noGrp="1"/>
          </p:cNvSpPr>
          <p:nvPr>
            <p:ph idx="1"/>
          </p:nvPr>
        </p:nvSpPr>
        <p:spPr>
          <a:xfrm>
            <a:off x="457200" y="1412875"/>
            <a:ext cx="6543692" cy="5256213"/>
          </a:xfrm>
        </p:spPr>
        <p:txBody>
          <a:bodyPr>
            <a:normAutofit lnSpcReduction="10000"/>
          </a:bodyPr>
          <a:lstStyle/>
          <a:p>
            <a:r>
              <a:rPr lang="en-GB" dirty="0" smtClean="0"/>
              <a:t>Protein property space:</a:t>
            </a:r>
          </a:p>
          <a:p>
            <a:pPr lvl="1"/>
            <a:r>
              <a:rPr lang="en-GB" dirty="0" smtClean="0"/>
              <a:t>20 amino acids in ~10 groups  </a:t>
            </a:r>
          </a:p>
          <a:p>
            <a:pPr lvl="2"/>
            <a:r>
              <a:rPr lang="en-GB" sz="1400" dirty="0" smtClean="0"/>
              <a:t>G, A, S/T, C, P, D/E, R/K, N/Q, H/F/W/Y, I/L/M/V</a:t>
            </a:r>
          </a:p>
          <a:p>
            <a:pPr lvl="1"/>
            <a:r>
              <a:rPr lang="en-GB" dirty="0" smtClean="0"/>
              <a:t>Linear combination of amino acids </a:t>
            </a:r>
          </a:p>
          <a:p>
            <a:pPr lvl="1"/>
            <a:r>
              <a:rPr lang="en-GB" dirty="0" smtClean="0">
                <a:solidFill>
                  <a:srgbClr val="FF0000"/>
                </a:solidFill>
              </a:rPr>
              <a:t>20</a:t>
            </a:r>
            <a:r>
              <a:rPr lang="en-GB" baseline="30000" dirty="0" smtClean="0">
                <a:solidFill>
                  <a:srgbClr val="FF0000"/>
                </a:solidFill>
              </a:rPr>
              <a:t>n</a:t>
            </a:r>
            <a:r>
              <a:rPr lang="en-GB" dirty="0" smtClean="0">
                <a:solidFill>
                  <a:srgbClr val="FF0000"/>
                </a:solidFill>
              </a:rPr>
              <a:t> permutations</a:t>
            </a:r>
            <a:endParaRPr lang="en-GB" dirty="0" smtClean="0"/>
          </a:p>
          <a:p>
            <a:pPr lvl="1"/>
            <a:r>
              <a:rPr kumimoji="0" lang="en-US"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For N = 100 (a rather small protein) the number 20</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rPr>
              <a:t>100</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(~1.3x10</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rPr>
              <a:t>130</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is already far greater than the number of atoms in the known universe. Even a library with the mass of the Earth itself— 5.98x10</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rPr>
              <a:t>27</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g—would comprise at most 3.3x10</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rPr>
              <a:t>47</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different sequences</a:t>
            </a:r>
            <a:endParaRPr lang="en-GB"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 approach</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Use x-ray diffraction crystal structure information</a:t>
            </a:r>
          </a:p>
          <a:p>
            <a:pPr lvl="1"/>
            <a:r>
              <a:rPr lang="en-GB" dirty="0" smtClean="0"/>
              <a:t>View in graphics software</a:t>
            </a:r>
          </a:p>
          <a:p>
            <a:endParaRPr lang="en-GB" dirty="0" smtClean="0"/>
          </a:p>
          <a:p>
            <a:r>
              <a:rPr lang="en-GB" dirty="0" smtClean="0"/>
              <a:t>Identify binding pocket</a:t>
            </a:r>
          </a:p>
          <a:p>
            <a:pPr lvl="1"/>
            <a:endParaRPr lang="en-GB" dirty="0" smtClean="0"/>
          </a:p>
          <a:p>
            <a:r>
              <a:rPr lang="en-GB" dirty="0" smtClean="0"/>
              <a:t>Identify (or propose) binding mode</a:t>
            </a:r>
          </a:p>
          <a:p>
            <a:pPr lvl="1"/>
            <a:r>
              <a:rPr lang="en-GB" dirty="0" smtClean="0"/>
              <a:t>Information from similar ligands or molecular docking software</a:t>
            </a:r>
          </a:p>
          <a:p>
            <a:endParaRPr lang="en-GB" dirty="0" smtClean="0"/>
          </a:p>
          <a:p>
            <a:r>
              <a:rPr lang="en-GB" dirty="0" smtClean="0"/>
              <a:t>Identify amino acids surrounding pocket</a:t>
            </a:r>
          </a:p>
          <a:p>
            <a:endParaRPr lang="en-GB" dirty="0" smtClean="0"/>
          </a:p>
          <a:p>
            <a:r>
              <a:rPr lang="en-GB" dirty="0" smtClean="0"/>
              <a:t>Find bacterial sequences with variants in pocket</a:t>
            </a:r>
          </a:p>
          <a:p>
            <a:pPr lvl="1"/>
            <a:r>
              <a:rPr lang="en-GB" dirty="0" smtClean="0"/>
              <a:t>Use multiple sequence alignment</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HPC applications</a:t>
            </a:r>
            <a:endParaRPr lang="en-GB" dirty="0"/>
          </a:p>
        </p:txBody>
      </p:sp>
      <p:sp>
        <p:nvSpPr>
          <p:cNvPr id="3" name="Content Placeholder 2"/>
          <p:cNvSpPr>
            <a:spLocks noGrp="1"/>
          </p:cNvSpPr>
          <p:nvPr>
            <p:ph idx="1"/>
          </p:nvPr>
        </p:nvSpPr>
        <p:spPr/>
        <p:txBody>
          <a:bodyPr/>
          <a:lstStyle/>
          <a:p>
            <a:r>
              <a:rPr lang="en-GB" dirty="0" smtClean="0"/>
              <a:t>QM/Simulation for rational approaches</a:t>
            </a:r>
          </a:p>
          <a:p>
            <a:pPr lvl="1"/>
            <a:r>
              <a:rPr lang="en-GB" dirty="0" smtClean="0"/>
              <a:t>Ability to test millions of mutations </a:t>
            </a:r>
            <a:r>
              <a:rPr lang="en-GB" i="1" dirty="0" smtClean="0"/>
              <a:t>in </a:t>
            </a:r>
            <a:r>
              <a:rPr lang="en-GB" i="1" dirty="0" err="1" smtClean="0"/>
              <a:t>silico</a:t>
            </a:r>
            <a:endParaRPr lang="en-GB" i="1" dirty="0" smtClean="0"/>
          </a:p>
          <a:p>
            <a:pPr lvl="1"/>
            <a:endParaRPr lang="en-GB" i="1" dirty="0"/>
          </a:p>
          <a:p>
            <a:r>
              <a:rPr lang="en-GB" dirty="0" smtClean="0"/>
              <a:t>Empirical/statistical algorithms for efficient searching/sampling very large search spaces</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Translational Medicine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Biomedical </a:t>
            </a:r>
            <a:r>
              <a:rPr lang="en-GB" dirty="0"/>
              <a:t>research that aims to translate between Clinical Practice and Laboratory research. </a:t>
            </a:r>
            <a:endParaRPr lang="en-GB" dirty="0" smtClean="0"/>
          </a:p>
          <a:p>
            <a:r>
              <a:rPr lang="en-GB" dirty="0" smtClean="0"/>
              <a:t>Most </a:t>
            </a:r>
            <a:r>
              <a:rPr lang="en-GB" dirty="0"/>
              <a:t>translational studies are focused on the identification and validation of biomarkers that are testable in patients, including markers that are predictive of:</a:t>
            </a:r>
          </a:p>
          <a:p>
            <a:pPr lvl="1"/>
            <a:r>
              <a:rPr lang="en-US" dirty="0"/>
              <a:t>the prognosis of disease </a:t>
            </a:r>
            <a:r>
              <a:rPr lang="en-GB" dirty="0"/>
              <a:t>(severity)</a:t>
            </a:r>
          </a:p>
          <a:p>
            <a:pPr lvl="1"/>
            <a:r>
              <a:rPr lang="en-GB" dirty="0"/>
              <a:t>how well a patient may respond to a pharmacological therapy</a:t>
            </a:r>
          </a:p>
          <a:p>
            <a:pPr lvl="1"/>
            <a:r>
              <a:rPr lang="en-GB" dirty="0"/>
              <a:t>the susceptibility of a patient to side effects of therapeutic intervention</a:t>
            </a:r>
          </a:p>
          <a:p>
            <a:pPr lvl="1"/>
            <a:r>
              <a:rPr lang="en-US" dirty="0"/>
              <a:t>the identification of subgroups that are at increased risk for disease</a:t>
            </a:r>
            <a:endParaRPr lang="en-GB" dirty="0"/>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Potential Impact of Translational Medicine</a:t>
            </a:r>
            <a:endParaRPr lang="en-GB" sz="3600" dirty="0"/>
          </a:p>
        </p:txBody>
      </p:sp>
      <p:sp>
        <p:nvSpPr>
          <p:cNvPr id="3" name="Content Placeholder 2"/>
          <p:cNvSpPr>
            <a:spLocks noGrp="1"/>
          </p:cNvSpPr>
          <p:nvPr>
            <p:ph idx="1"/>
          </p:nvPr>
        </p:nvSpPr>
        <p:spPr/>
        <p:txBody>
          <a:bodyPr/>
          <a:lstStyle/>
          <a:p>
            <a:r>
              <a:rPr lang="en-GB" dirty="0" smtClean="0"/>
              <a:t>Clinical trial design</a:t>
            </a:r>
          </a:p>
          <a:p>
            <a:r>
              <a:rPr lang="en-GB" dirty="0" smtClean="0"/>
              <a:t>Design of diagnostics</a:t>
            </a:r>
          </a:p>
          <a:p>
            <a:r>
              <a:rPr lang="en-GB" dirty="0" smtClean="0"/>
              <a:t>Targeted prescribing of medicines</a:t>
            </a:r>
          </a:p>
          <a:p>
            <a:endParaRPr lang="en-GB" dirty="0" smtClean="0"/>
          </a:p>
          <a:p>
            <a:r>
              <a:rPr lang="en-GB" i="1" dirty="0" smtClean="0"/>
              <a:t>Personalised Medicine</a:t>
            </a:r>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needs to come together?</a:t>
            </a:r>
            <a:endParaRPr lang="en-GB" dirty="0"/>
          </a:p>
        </p:txBody>
      </p:sp>
      <p:graphicFrame>
        <p:nvGraphicFramePr>
          <p:cNvPr id="4" name="Content Placeholder 3"/>
          <p:cNvGraphicFramePr>
            <a:graphicFrameLocks noGrp="1"/>
          </p:cNvGraphicFramePr>
          <p:nvPr>
            <p:ph idx="1"/>
          </p:nvPr>
        </p:nvGraphicFramePr>
        <p:xfrm>
          <a:off x="1857356" y="1357298"/>
          <a:ext cx="5715040" cy="5158291"/>
        </p:xfrm>
        <a:graphic>
          <a:graphicData uri="http://schemas.openxmlformats.org/drawingml/2006/table">
            <a:tbl>
              <a:tblPr/>
              <a:tblGrid>
                <a:gridCol w="2857520"/>
                <a:gridCol w="2857520"/>
              </a:tblGrid>
              <a:tr h="170530">
                <a:tc>
                  <a:txBody>
                    <a:bodyPr/>
                    <a:lstStyle/>
                    <a:p>
                      <a:pPr algn="just">
                        <a:lnSpc>
                          <a:spcPct val="115000"/>
                        </a:lnSpc>
                        <a:spcAft>
                          <a:spcPts val="0"/>
                        </a:spcAft>
                      </a:pPr>
                      <a:r>
                        <a:rPr lang="en-GB" sz="1000" b="1">
                          <a:solidFill>
                            <a:srgbClr val="FFFFFF"/>
                          </a:solidFill>
                          <a:latin typeface="Calibri"/>
                          <a:ea typeface="Times New Roman"/>
                          <a:cs typeface="Times New Roman"/>
                        </a:rPr>
                        <a:t>Scientific Discipline</a:t>
                      </a:r>
                      <a:endParaRPr lang="en-GB" sz="1000">
                        <a:latin typeface="Calibri"/>
                        <a:ea typeface="Times New Roman"/>
                        <a:cs typeface="Times New Roman"/>
                      </a:endParaRPr>
                    </a:p>
                  </a:txBody>
                  <a:tcPr marL="51936" marR="5193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algn="just">
                        <a:lnSpc>
                          <a:spcPct val="115000"/>
                        </a:lnSpc>
                        <a:spcAft>
                          <a:spcPts val="0"/>
                        </a:spcAft>
                      </a:pPr>
                      <a:r>
                        <a:rPr lang="en-GB" sz="1000" b="1">
                          <a:solidFill>
                            <a:srgbClr val="FFFFFF"/>
                          </a:solidFill>
                          <a:latin typeface="Calibri"/>
                          <a:ea typeface="Times New Roman"/>
                          <a:cs typeface="Times New Roman"/>
                        </a:rPr>
                        <a:t>Infrastructure Components</a:t>
                      </a:r>
                      <a:endParaRPr lang="en-GB" sz="1000">
                        <a:latin typeface="Calibri"/>
                        <a:ea typeface="Times New Roman"/>
                        <a:cs typeface="Times New Roman"/>
                      </a:endParaRPr>
                    </a:p>
                  </a:txBody>
                  <a:tcPr marL="51936" marR="5193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r>
              <a:tr h="1193706">
                <a:tc>
                  <a:txBody>
                    <a:bodyPr/>
                    <a:lstStyle/>
                    <a:p>
                      <a:pPr algn="just">
                        <a:lnSpc>
                          <a:spcPct val="115000"/>
                        </a:lnSpc>
                        <a:spcAft>
                          <a:spcPts val="0"/>
                        </a:spcAft>
                      </a:pPr>
                      <a:r>
                        <a:rPr lang="en-GB" sz="1000" b="1">
                          <a:latin typeface="Calibri"/>
                          <a:ea typeface="Times New Roman"/>
                          <a:cs typeface="Times New Roman"/>
                        </a:rPr>
                        <a:t>Clinical Sciences</a:t>
                      </a:r>
                      <a:endParaRPr lang="en-GB" sz="1000">
                        <a:latin typeface="Calibri"/>
                        <a:ea typeface="Times New Roman"/>
                        <a:cs typeface="Times New Roman"/>
                      </a:endParaRPr>
                    </a:p>
                  </a:txBody>
                  <a:tcPr marL="51936" marR="5193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GB" sz="1000">
                          <a:latin typeface="Calibri"/>
                          <a:ea typeface="Calibri"/>
                          <a:cs typeface="Times New Roman"/>
                        </a:rPr>
                        <a:t>Document Management to manage trial approval and patient consent forms</a:t>
                      </a:r>
                    </a:p>
                    <a:p>
                      <a:pPr marL="342900" lvl="0" indent="-342900" algn="just">
                        <a:lnSpc>
                          <a:spcPct val="115000"/>
                        </a:lnSpc>
                        <a:spcAft>
                          <a:spcPts val="0"/>
                        </a:spcAft>
                        <a:buFont typeface="Symbol"/>
                        <a:buChar char=""/>
                      </a:pPr>
                      <a:r>
                        <a:rPr lang="en-GB" sz="1000">
                          <a:latin typeface="Calibri"/>
                          <a:ea typeface="Calibri"/>
                          <a:cs typeface="Times New Roman"/>
                        </a:rPr>
                        <a:t>Electronic Case Report Form (eCRF) data collection system</a:t>
                      </a:r>
                    </a:p>
                    <a:p>
                      <a:pPr marL="342900" lvl="0" indent="-342900" algn="just">
                        <a:lnSpc>
                          <a:spcPct val="115000"/>
                        </a:lnSpc>
                        <a:spcAft>
                          <a:spcPts val="0"/>
                        </a:spcAft>
                        <a:buFont typeface="Symbol"/>
                        <a:buChar char=""/>
                      </a:pPr>
                      <a:r>
                        <a:rPr lang="en-GB" sz="1000">
                          <a:latin typeface="Calibri"/>
                          <a:ea typeface="Calibri"/>
                          <a:cs typeface="Times New Roman"/>
                        </a:rPr>
                        <a:t>Clinical Data Management platforms</a:t>
                      </a:r>
                    </a:p>
                    <a:p>
                      <a:pPr marL="342900" lvl="0" indent="-342900" algn="just">
                        <a:lnSpc>
                          <a:spcPct val="115000"/>
                        </a:lnSpc>
                        <a:spcAft>
                          <a:spcPts val="0"/>
                        </a:spcAft>
                        <a:buFont typeface="Symbol"/>
                        <a:buChar char=""/>
                      </a:pPr>
                      <a:r>
                        <a:rPr lang="en-GB" sz="1000">
                          <a:latin typeface="Calibri"/>
                          <a:ea typeface="Calibri"/>
                          <a:cs typeface="Times New Roman"/>
                        </a:rPr>
                        <a:t>Clinical Statistics Platforms </a:t>
                      </a:r>
                    </a:p>
                    <a:p>
                      <a:pPr marL="342900" lvl="0" indent="-342900" algn="just">
                        <a:lnSpc>
                          <a:spcPct val="115000"/>
                        </a:lnSpc>
                        <a:spcAft>
                          <a:spcPts val="0"/>
                        </a:spcAft>
                        <a:buFont typeface="Symbol"/>
                        <a:buChar char=""/>
                      </a:pPr>
                      <a:r>
                        <a:rPr lang="en-GB" sz="1000">
                          <a:latin typeface="Calibri"/>
                          <a:ea typeface="Calibri"/>
                          <a:cs typeface="Times New Roman"/>
                        </a:rPr>
                        <a:t>Medical History records (eHRs)</a:t>
                      </a:r>
                    </a:p>
                  </a:txBody>
                  <a:tcPr marL="51936" marR="5193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852647">
                <a:tc>
                  <a:txBody>
                    <a:bodyPr/>
                    <a:lstStyle/>
                    <a:p>
                      <a:pPr algn="just">
                        <a:lnSpc>
                          <a:spcPct val="115000"/>
                        </a:lnSpc>
                        <a:spcAft>
                          <a:spcPts val="0"/>
                        </a:spcAft>
                      </a:pPr>
                      <a:r>
                        <a:rPr lang="en-GB" sz="1000" b="1">
                          <a:latin typeface="Calibri"/>
                          <a:ea typeface="Times New Roman"/>
                          <a:cs typeface="Times New Roman"/>
                        </a:rPr>
                        <a:t>Biobank</a:t>
                      </a:r>
                      <a:endParaRPr lang="en-GB" sz="1000">
                        <a:latin typeface="Calibri"/>
                        <a:ea typeface="Times New Roman"/>
                        <a:cs typeface="Times New Roman"/>
                      </a:endParaRPr>
                    </a:p>
                  </a:txBody>
                  <a:tcPr marL="51936" marR="5193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GB" sz="1000">
                          <a:latin typeface="Calibri"/>
                          <a:ea typeface="Calibri"/>
                          <a:cs typeface="Times New Roman"/>
                        </a:rPr>
                        <a:t>Document Management to manage trial approval and patient consent forms</a:t>
                      </a:r>
                    </a:p>
                    <a:p>
                      <a:pPr marL="342900" lvl="0" indent="-342900" algn="just">
                        <a:lnSpc>
                          <a:spcPct val="115000"/>
                        </a:lnSpc>
                        <a:spcAft>
                          <a:spcPts val="0"/>
                        </a:spcAft>
                        <a:buFont typeface="Symbol"/>
                        <a:buChar char=""/>
                      </a:pPr>
                      <a:r>
                        <a:rPr lang="en-GB" sz="1000">
                          <a:latin typeface="Calibri"/>
                          <a:ea typeface="Calibri"/>
                          <a:cs typeface="Times New Roman"/>
                        </a:rPr>
                        <a:t>Laboratory Information Management Systems (LIMS) for tracking the location of samples</a:t>
                      </a:r>
                    </a:p>
                  </a:txBody>
                  <a:tcPr marL="51936" marR="5193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41059">
                <a:tc>
                  <a:txBody>
                    <a:bodyPr/>
                    <a:lstStyle/>
                    <a:p>
                      <a:pPr algn="just">
                        <a:lnSpc>
                          <a:spcPct val="115000"/>
                        </a:lnSpc>
                        <a:spcAft>
                          <a:spcPts val="0"/>
                        </a:spcAft>
                      </a:pPr>
                      <a:r>
                        <a:rPr lang="en-GB" sz="1000" b="1">
                          <a:latin typeface="Calibri"/>
                          <a:ea typeface="Times New Roman"/>
                          <a:cs typeface="Times New Roman"/>
                        </a:rPr>
                        <a:t>Biological Sciences (Bench)</a:t>
                      </a:r>
                      <a:endParaRPr lang="en-GB" sz="1000">
                        <a:latin typeface="Calibri"/>
                        <a:ea typeface="Times New Roman"/>
                        <a:cs typeface="Times New Roman"/>
                      </a:endParaRPr>
                    </a:p>
                  </a:txBody>
                  <a:tcPr marL="51936" marR="5193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GB" sz="1000">
                          <a:latin typeface="Calibri"/>
                          <a:ea typeface="Calibri"/>
                          <a:cs typeface="Times New Roman"/>
                        </a:rPr>
                        <a:t>Electronic Notebooks to capture of specific experiments</a:t>
                      </a:r>
                    </a:p>
                  </a:txBody>
                  <a:tcPr marL="51936" marR="5193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852647">
                <a:tc>
                  <a:txBody>
                    <a:bodyPr/>
                    <a:lstStyle/>
                    <a:p>
                      <a:pPr algn="just">
                        <a:lnSpc>
                          <a:spcPct val="115000"/>
                        </a:lnSpc>
                        <a:spcAft>
                          <a:spcPts val="0"/>
                        </a:spcAft>
                      </a:pPr>
                      <a:r>
                        <a:rPr lang="en-GB" sz="1000" b="1">
                          <a:latin typeface="Calibri"/>
                          <a:ea typeface="Times New Roman"/>
                          <a:cs typeface="Times New Roman"/>
                        </a:rPr>
                        <a:t>Biological Sciences (High Dimensional Biology)</a:t>
                      </a:r>
                      <a:endParaRPr lang="en-GB" sz="1000">
                        <a:latin typeface="Calibri"/>
                        <a:ea typeface="Times New Roman"/>
                        <a:cs typeface="Times New Roman"/>
                      </a:endParaRPr>
                    </a:p>
                  </a:txBody>
                  <a:tcPr marL="51936" marR="5193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GB" sz="1000">
                          <a:latin typeface="Calibri"/>
                          <a:ea typeface="Calibri"/>
                          <a:cs typeface="Times New Roman"/>
                        </a:rPr>
                        <a:t>LIMS systems to organise workflow and capture results files</a:t>
                      </a:r>
                    </a:p>
                    <a:p>
                      <a:pPr marL="342900" lvl="0" indent="-342900" algn="just">
                        <a:lnSpc>
                          <a:spcPct val="115000"/>
                        </a:lnSpc>
                        <a:spcAft>
                          <a:spcPts val="0"/>
                        </a:spcAft>
                        <a:buFont typeface="Symbol"/>
                        <a:buChar char=""/>
                      </a:pPr>
                      <a:r>
                        <a:rPr lang="en-GB" sz="1000">
                          <a:latin typeface="Calibri"/>
                          <a:ea typeface="Calibri"/>
                          <a:cs typeface="Times New Roman"/>
                        </a:rPr>
                        <a:t>Data Storage Archives to store large primary data files from analytical platforms (imaging, NGS, omics, etc)</a:t>
                      </a:r>
                    </a:p>
                  </a:txBody>
                  <a:tcPr marL="51936" marR="5193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625184">
                <a:tc>
                  <a:txBody>
                    <a:bodyPr/>
                    <a:lstStyle/>
                    <a:p>
                      <a:pPr algn="just">
                        <a:lnSpc>
                          <a:spcPct val="115000"/>
                        </a:lnSpc>
                        <a:spcAft>
                          <a:spcPts val="0"/>
                        </a:spcAft>
                      </a:pPr>
                      <a:r>
                        <a:rPr lang="en-GB" sz="1000" b="1" dirty="0">
                          <a:latin typeface="Calibri"/>
                          <a:ea typeface="Times New Roman"/>
                          <a:cs typeface="Times New Roman"/>
                        </a:rPr>
                        <a:t>Biostatistics/Bioinformatics</a:t>
                      </a:r>
                      <a:endParaRPr lang="en-GB" sz="1000" dirty="0">
                        <a:latin typeface="Calibri"/>
                        <a:ea typeface="Times New Roman"/>
                        <a:cs typeface="Times New Roman"/>
                      </a:endParaRPr>
                    </a:p>
                  </a:txBody>
                  <a:tcPr marL="51936" marR="5193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GB" sz="1000" dirty="0">
                          <a:latin typeface="Calibri"/>
                          <a:ea typeface="Calibri"/>
                          <a:cs typeface="Times New Roman"/>
                        </a:rPr>
                        <a:t>Statistical/Data programming environments for processing and analysing data</a:t>
                      </a:r>
                    </a:p>
                    <a:p>
                      <a:pPr marL="342900" lvl="0" indent="-342900" algn="just">
                        <a:lnSpc>
                          <a:spcPct val="115000"/>
                        </a:lnSpc>
                        <a:spcAft>
                          <a:spcPts val="0"/>
                        </a:spcAft>
                        <a:buFont typeface="Symbol"/>
                        <a:buChar char=""/>
                      </a:pPr>
                      <a:r>
                        <a:rPr lang="en-GB" sz="1000" dirty="0">
                          <a:latin typeface="Calibri"/>
                          <a:ea typeface="Calibri"/>
                          <a:cs typeface="Times New Roman"/>
                        </a:rPr>
                        <a:t>Reference Databases of biological information</a:t>
                      </a:r>
                    </a:p>
                  </a:txBody>
                  <a:tcPr marL="51936" marR="5193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023176">
                <a:tc>
                  <a:txBody>
                    <a:bodyPr/>
                    <a:lstStyle/>
                    <a:p>
                      <a:pPr algn="just">
                        <a:lnSpc>
                          <a:spcPct val="115000"/>
                        </a:lnSpc>
                        <a:spcAft>
                          <a:spcPts val="0"/>
                        </a:spcAft>
                      </a:pPr>
                      <a:r>
                        <a:rPr lang="en-GB" sz="1000" b="1">
                          <a:latin typeface="Calibri"/>
                          <a:ea typeface="Times New Roman"/>
                          <a:cs typeface="Times New Roman"/>
                        </a:rPr>
                        <a:t>Knowledge Management/Systems Biology</a:t>
                      </a:r>
                      <a:endParaRPr lang="en-GB" sz="1000">
                        <a:latin typeface="Calibri"/>
                        <a:ea typeface="Times New Roman"/>
                        <a:cs typeface="Times New Roman"/>
                      </a:endParaRPr>
                    </a:p>
                  </a:txBody>
                  <a:tcPr marL="51936" marR="5193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GB" sz="1000" dirty="0">
                          <a:latin typeface="Calibri"/>
                          <a:ea typeface="Calibri"/>
                          <a:cs typeface="Times New Roman"/>
                        </a:rPr>
                        <a:t>KM tools to capture results and output of all experiments</a:t>
                      </a:r>
                    </a:p>
                    <a:p>
                      <a:pPr marL="342900" lvl="0" indent="-342900" algn="just">
                        <a:lnSpc>
                          <a:spcPct val="115000"/>
                        </a:lnSpc>
                        <a:spcAft>
                          <a:spcPts val="0"/>
                        </a:spcAft>
                        <a:buFont typeface="Symbol"/>
                        <a:buChar char=""/>
                      </a:pPr>
                      <a:r>
                        <a:rPr lang="en-GB" sz="1000" dirty="0">
                          <a:latin typeface="Calibri"/>
                          <a:ea typeface="Calibri"/>
                          <a:cs typeface="Times New Roman"/>
                        </a:rPr>
                        <a:t>Modelling tools to combine data from all domains for analysis</a:t>
                      </a:r>
                    </a:p>
                    <a:p>
                      <a:pPr marL="342900" lvl="0" indent="-342900" algn="just">
                        <a:lnSpc>
                          <a:spcPct val="115000"/>
                        </a:lnSpc>
                        <a:spcAft>
                          <a:spcPts val="0"/>
                        </a:spcAft>
                        <a:buFont typeface="Symbol"/>
                        <a:buChar char=""/>
                      </a:pPr>
                      <a:r>
                        <a:rPr lang="en-GB" sz="1000" dirty="0">
                          <a:latin typeface="Calibri"/>
                          <a:ea typeface="Calibri"/>
                          <a:cs typeface="Times New Roman"/>
                        </a:rPr>
                        <a:t>Reference knowledge (literature, pathway knowledge, etc)</a:t>
                      </a:r>
                    </a:p>
                  </a:txBody>
                  <a:tcPr marL="51936" marR="5193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infrastructure challenge</a:t>
            </a:r>
            <a:endParaRPr lang="en-GB" dirty="0"/>
          </a:p>
        </p:txBody>
      </p:sp>
      <p:sp>
        <p:nvSpPr>
          <p:cNvPr id="3" name="Content Placeholder 2"/>
          <p:cNvSpPr>
            <a:spLocks noGrp="1"/>
          </p:cNvSpPr>
          <p:nvPr>
            <p:ph idx="1"/>
          </p:nvPr>
        </p:nvSpPr>
        <p:spPr>
          <a:xfrm>
            <a:off x="428596" y="1285860"/>
            <a:ext cx="8229600" cy="4525963"/>
          </a:xfrm>
        </p:spPr>
        <p:txBody>
          <a:bodyPr>
            <a:noAutofit/>
          </a:bodyPr>
          <a:lstStyle/>
          <a:p>
            <a:r>
              <a:rPr lang="en-GB" sz="2000" dirty="0"/>
              <a:t>R</a:t>
            </a:r>
            <a:r>
              <a:rPr lang="en-GB" sz="2000" dirty="0" smtClean="0"/>
              <a:t>e-useable</a:t>
            </a:r>
            <a:r>
              <a:rPr lang="en-GB" sz="2000" dirty="0"/>
              <a:t>, secure </a:t>
            </a:r>
            <a:r>
              <a:rPr lang="en-GB" sz="2000" dirty="0" smtClean="0"/>
              <a:t>infrastructure </a:t>
            </a:r>
            <a:r>
              <a:rPr lang="en-GB" sz="2000" dirty="0"/>
              <a:t>service and components that can be rapidly re-deployed and configured for </a:t>
            </a:r>
            <a:r>
              <a:rPr lang="en-GB" sz="2000" dirty="0" smtClean="0"/>
              <a:t>cross-organisational </a:t>
            </a:r>
            <a:r>
              <a:rPr lang="en-GB" sz="2000" dirty="0"/>
              <a:t>investigations.  </a:t>
            </a:r>
            <a:endParaRPr lang="en-GB" sz="2000" dirty="0" smtClean="0"/>
          </a:p>
          <a:p>
            <a:r>
              <a:rPr lang="en-GB" sz="2000" dirty="0" smtClean="0"/>
              <a:t>The </a:t>
            </a:r>
            <a:r>
              <a:rPr lang="en-GB" sz="2000" dirty="0"/>
              <a:t>key features of such a platform include: </a:t>
            </a:r>
            <a:endParaRPr lang="en-GB" sz="2000" dirty="0" smtClean="0"/>
          </a:p>
          <a:p>
            <a:pPr lvl="1"/>
            <a:r>
              <a:rPr lang="en-GB" sz="1600" dirty="0"/>
              <a:t>m</a:t>
            </a:r>
            <a:r>
              <a:rPr lang="en-GB" sz="1600" dirty="0" smtClean="0"/>
              <a:t>ulti-terabytes </a:t>
            </a:r>
            <a:r>
              <a:rPr lang="en-GB" sz="1600" dirty="0"/>
              <a:t>of </a:t>
            </a:r>
            <a:r>
              <a:rPr lang="en-GB" sz="1600" dirty="0" smtClean="0"/>
              <a:t>storage</a:t>
            </a:r>
          </a:p>
          <a:p>
            <a:pPr lvl="1"/>
            <a:r>
              <a:rPr lang="en-GB" sz="1600" dirty="0" smtClean="0"/>
              <a:t>rigorous </a:t>
            </a:r>
            <a:r>
              <a:rPr lang="en-GB" sz="1600" dirty="0"/>
              <a:t>access control (critical in handling patient data</a:t>
            </a:r>
            <a:r>
              <a:rPr lang="en-GB" sz="1600" dirty="0" smtClean="0"/>
              <a:t>),</a:t>
            </a:r>
          </a:p>
          <a:p>
            <a:pPr lvl="1"/>
            <a:r>
              <a:rPr lang="en-GB" sz="1600" dirty="0" smtClean="0"/>
              <a:t>data </a:t>
            </a:r>
            <a:r>
              <a:rPr lang="en-GB" sz="1600" dirty="0"/>
              <a:t>governance and </a:t>
            </a:r>
            <a:r>
              <a:rPr lang="en-GB" sz="1600" dirty="0" err="1"/>
              <a:t>curation</a:t>
            </a:r>
            <a:r>
              <a:rPr lang="en-GB" sz="1600" dirty="0"/>
              <a:t> </a:t>
            </a:r>
            <a:r>
              <a:rPr lang="en-GB" sz="1600" dirty="0" smtClean="0"/>
              <a:t>services</a:t>
            </a:r>
          </a:p>
          <a:p>
            <a:pPr lvl="1"/>
            <a:r>
              <a:rPr lang="en-GB" sz="1600" dirty="0" smtClean="0"/>
              <a:t>standardised </a:t>
            </a:r>
            <a:r>
              <a:rPr lang="en-GB" sz="1600" dirty="0"/>
              <a:t>dictionaries, </a:t>
            </a:r>
            <a:r>
              <a:rPr lang="en-GB" sz="1600" dirty="0" err="1"/>
              <a:t>ontologies</a:t>
            </a:r>
            <a:r>
              <a:rPr lang="en-GB" sz="1600" dirty="0"/>
              <a:t> and </a:t>
            </a:r>
            <a:r>
              <a:rPr lang="en-GB" sz="1600" dirty="0" smtClean="0"/>
              <a:t>APIs</a:t>
            </a:r>
          </a:p>
          <a:p>
            <a:pPr lvl="1"/>
            <a:r>
              <a:rPr lang="en-GB" sz="1600" dirty="0" smtClean="0"/>
              <a:t>ETL </a:t>
            </a:r>
            <a:r>
              <a:rPr lang="en-GB" sz="1600" dirty="0"/>
              <a:t>tools to carry out loading of data, high bandwidth connections to data provision </a:t>
            </a:r>
            <a:r>
              <a:rPr lang="en-GB" sz="1600" dirty="0" smtClean="0"/>
              <a:t>centres</a:t>
            </a:r>
          </a:p>
          <a:p>
            <a:pPr lvl="1"/>
            <a:r>
              <a:rPr lang="en-GB" sz="1600" dirty="0" smtClean="0"/>
              <a:t>data </a:t>
            </a:r>
            <a:r>
              <a:rPr lang="en-GB" sz="1600" dirty="0"/>
              <a:t>modules enabling the management a wide range of data </a:t>
            </a:r>
            <a:r>
              <a:rPr lang="en-GB" sz="1600" dirty="0" smtClean="0"/>
              <a:t>modalities</a:t>
            </a:r>
          </a:p>
          <a:p>
            <a:pPr lvl="1"/>
            <a:r>
              <a:rPr lang="en-GB" sz="1600" dirty="0" smtClean="0"/>
              <a:t>patient </a:t>
            </a:r>
            <a:r>
              <a:rPr lang="en-GB" sz="1600" dirty="0"/>
              <a:t>and sample </a:t>
            </a:r>
            <a:r>
              <a:rPr lang="en-GB" sz="1600" dirty="0" err="1"/>
              <a:t>leve</a:t>
            </a:r>
            <a:r>
              <a:rPr lang="en-GB" sz="1600" dirty="0"/>
              <a:t> data tracking (enabling data retraction</a:t>
            </a:r>
            <a:r>
              <a:rPr lang="en-GB" sz="1600" dirty="0" smtClean="0"/>
              <a:t>)</a:t>
            </a:r>
          </a:p>
          <a:p>
            <a:pPr lvl="1"/>
            <a:r>
              <a:rPr lang="en-GB" sz="1600" dirty="0" smtClean="0"/>
              <a:t> collaborative </a:t>
            </a:r>
            <a:r>
              <a:rPr lang="en-GB" sz="1600" dirty="0"/>
              <a:t>search and analytics </a:t>
            </a:r>
            <a:r>
              <a:rPr lang="en-GB" sz="1600" dirty="0" smtClean="0"/>
              <a:t>tools</a:t>
            </a:r>
          </a:p>
          <a:p>
            <a:pPr lvl="1"/>
            <a:r>
              <a:rPr lang="en-GB" sz="1600" dirty="0" smtClean="0"/>
              <a:t>virtual </a:t>
            </a:r>
            <a:r>
              <a:rPr lang="en-GB" sz="1600" dirty="0"/>
              <a:t>team collaboration </a:t>
            </a:r>
            <a:r>
              <a:rPr lang="en-GB" sz="1600" dirty="0" smtClean="0"/>
              <a:t>spaces</a:t>
            </a:r>
          </a:p>
          <a:p>
            <a:r>
              <a:rPr lang="en-GB" sz="2000" dirty="0"/>
              <a:t>A</a:t>
            </a:r>
            <a:r>
              <a:rPr lang="en-GB" sz="2000" dirty="0" smtClean="0"/>
              <a:t>ll </a:t>
            </a:r>
            <a:r>
              <a:rPr lang="en-GB" sz="2000" dirty="0"/>
              <a:t>of which are available as a sustainable service which can either host multiple collaborations or be flexibly deployed to meet the needs of specific collaborations.  </a:t>
            </a:r>
            <a:endParaRPr lang="en-GB" sz="2000" dirty="0" smtClean="0"/>
          </a:p>
          <a:p>
            <a:r>
              <a:rPr lang="en-GB" sz="2000" dirty="0" smtClean="0"/>
              <a:t> </a:t>
            </a:r>
            <a:r>
              <a:rPr lang="en-GB" sz="2000" dirty="0"/>
              <a:t>On top of this such an infrastructure needs secure connections with medical </a:t>
            </a:r>
            <a:r>
              <a:rPr lang="en-GB" sz="2000" dirty="0" err="1"/>
              <a:t>eHR</a:t>
            </a:r>
            <a:r>
              <a:rPr lang="en-GB" sz="2000" dirty="0"/>
              <a:t> systems, </a:t>
            </a:r>
            <a:r>
              <a:rPr lang="en-GB" sz="2000" dirty="0" err="1"/>
              <a:t>biobanks</a:t>
            </a:r>
            <a:r>
              <a:rPr lang="en-GB" sz="2000" dirty="0"/>
              <a:t> and LIMS systems.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HPC usage by industry: current</a:t>
            </a:r>
            <a:endParaRPr lang="en-GB" dirty="0"/>
          </a:p>
        </p:txBody>
      </p:sp>
      <p:sp>
        <p:nvSpPr>
          <p:cNvPr id="3" name="Content Placeholder 2"/>
          <p:cNvSpPr>
            <a:spLocks noGrp="1"/>
          </p:cNvSpPr>
          <p:nvPr>
            <p:ph idx="1"/>
          </p:nvPr>
        </p:nvSpPr>
        <p:spPr/>
        <p:txBody>
          <a:bodyPr/>
          <a:lstStyle/>
          <a:p>
            <a:r>
              <a:rPr lang="en-GB" dirty="0" smtClean="0"/>
              <a:t>Internal systems:</a:t>
            </a:r>
          </a:p>
          <a:p>
            <a:pPr lvl="1"/>
            <a:r>
              <a:rPr lang="en-GB" dirty="0" smtClean="0"/>
              <a:t>Linux clusters</a:t>
            </a:r>
          </a:p>
          <a:p>
            <a:pPr lvl="1"/>
            <a:endParaRPr lang="en-GB" dirty="0" smtClean="0"/>
          </a:p>
          <a:p>
            <a:r>
              <a:rPr lang="en-GB" dirty="0" smtClean="0"/>
              <a:t>Commercial</a:t>
            </a:r>
          </a:p>
          <a:p>
            <a:pPr lvl="1"/>
            <a:r>
              <a:rPr lang="en-GB" dirty="0" smtClean="0"/>
              <a:t>Small use of commercial clouds</a:t>
            </a:r>
          </a:p>
          <a:p>
            <a:pPr lvl="1">
              <a:buNone/>
            </a:pPr>
            <a:endParaRPr lang="en-GB" dirty="0"/>
          </a:p>
          <a:p>
            <a:r>
              <a:rPr lang="en-GB" dirty="0" smtClean="0"/>
              <a:t>Some examples of large public cloud usage:</a:t>
            </a:r>
          </a:p>
          <a:p>
            <a:pPr lvl="1"/>
            <a:r>
              <a:rPr lang="en-GB" dirty="0" err="1" smtClean="0"/>
              <a:t>Inhibox</a:t>
            </a:r>
            <a:r>
              <a:rPr lang="en-GB" dirty="0" smtClean="0"/>
              <a:t>/Amazon</a:t>
            </a:r>
          </a:p>
          <a:p>
            <a:endParaRPr lang="en-GB" dirty="0" smtClean="0"/>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Industry use of UK e-infrastructure</a:t>
            </a:r>
            <a:endParaRPr lang="en-GB" dirty="0"/>
          </a:p>
        </p:txBody>
      </p:sp>
      <p:sp>
        <p:nvSpPr>
          <p:cNvPr id="3" name="Content Placeholder 2"/>
          <p:cNvSpPr>
            <a:spLocks noGrp="1"/>
          </p:cNvSpPr>
          <p:nvPr>
            <p:ph idx="1"/>
          </p:nvPr>
        </p:nvSpPr>
        <p:spPr/>
        <p:txBody>
          <a:bodyPr>
            <a:normAutofit/>
          </a:bodyPr>
          <a:lstStyle/>
          <a:p>
            <a:pPr>
              <a:buNone/>
            </a:pPr>
            <a:r>
              <a:rPr lang="en-US" dirty="0" smtClean="0"/>
              <a:t>“In </a:t>
            </a:r>
            <a:r>
              <a:rPr lang="en-US" dirty="0"/>
              <a:t>the domain of high performance computing for life sciences, the Science and Technology Facilities council (STFC) runs an e-science project with a 10-year </a:t>
            </a:r>
            <a:r>
              <a:rPr lang="en-US" dirty="0" smtClean="0"/>
              <a:t>history. </a:t>
            </a:r>
            <a:r>
              <a:rPr lang="en-US" dirty="0"/>
              <a:t>We are not aware of any life science company that makes of these </a:t>
            </a:r>
            <a:r>
              <a:rPr lang="en-US" dirty="0" smtClean="0"/>
              <a:t>resources”*</a:t>
            </a:r>
          </a:p>
          <a:p>
            <a:pPr>
              <a:buNone/>
            </a:pPr>
            <a:endParaRPr lang="en-US" dirty="0"/>
          </a:p>
        </p:txBody>
      </p:sp>
      <p:sp>
        <p:nvSpPr>
          <p:cNvPr id="4" name="TextBox 3"/>
          <p:cNvSpPr txBox="1"/>
          <p:nvPr/>
        </p:nvSpPr>
        <p:spPr>
          <a:xfrm>
            <a:off x="214282" y="6215082"/>
            <a:ext cx="7319761" cy="307777"/>
          </a:xfrm>
          <a:prstGeom prst="rect">
            <a:avLst/>
          </a:prstGeom>
          <a:noFill/>
        </p:spPr>
        <p:txBody>
          <a:bodyPr wrap="none" rtlCol="0">
            <a:spAutoFit/>
          </a:bodyPr>
          <a:lstStyle/>
          <a:p>
            <a:r>
              <a:rPr lang="en-GB" sz="1400" dirty="0" smtClean="0"/>
              <a:t>* Response from the industry leads of the EU </a:t>
            </a:r>
            <a:r>
              <a:rPr lang="en-GB" sz="1400" dirty="0" err="1" smtClean="0"/>
              <a:t>OpenPhacts</a:t>
            </a:r>
            <a:r>
              <a:rPr lang="en-GB" sz="1400" dirty="0" smtClean="0"/>
              <a:t> IMI project to UK Research Council 2012</a:t>
            </a:r>
            <a:endParaRPr lang="en-GB"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we need to overcome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Industry engagement </a:t>
            </a:r>
          </a:p>
          <a:p>
            <a:endParaRPr lang="en-GB" dirty="0" smtClean="0"/>
          </a:p>
          <a:p>
            <a:r>
              <a:rPr lang="en-GB" dirty="0" smtClean="0"/>
              <a:t>Software</a:t>
            </a:r>
          </a:p>
          <a:p>
            <a:endParaRPr lang="en-GB" dirty="0"/>
          </a:p>
          <a:p>
            <a:r>
              <a:rPr lang="en-GB" dirty="0" smtClean="0"/>
              <a:t>Security</a:t>
            </a:r>
          </a:p>
          <a:p>
            <a:endParaRPr lang="en-GB" dirty="0"/>
          </a:p>
          <a:p>
            <a:r>
              <a:rPr lang="en-GB" dirty="0" smtClean="0"/>
              <a:t>Data transfer</a:t>
            </a:r>
          </a:p>
          <a:p>
            <a:endParaRPr lang="en-GB" dirty="0"/>
          </a:p>
          <a:p>
            <a:r>
              <a:rPr lang="en-GB" dirty="0" smtClean="0"/>
              <a:t>Domain Knowledge</a:t>
            </a:r>
          </a:p>
          <a:p>
            <a:endParaRPr lang="en-GB" dirty="0"/>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Lifesciences</a:t>
            </a:r>
            <a:r>
              <a:rPr lang="en-GB" dirty="0" smtClean="0"/>
              <a:t> and the UK economy</a:t>
            </a:r>
            <a:endParaRPr lang="en-GB" dirty="0"/>
          </a:p>
        </p:txBody>
      </p:sp>
      <p:sp>
        <p:nvSpPr>
          <p:cNvPr id="3" name="Content Placeholder 2"/>
          <p:cNvSpPr>
            <a:spLocks noGrp="1"/>
          </p:cNvSpPr>
          <p:nvPr>
            <p:ph idx="1"/>
          </p:nvPr>
        </p:nvSpPr>
        <p:spPr/>
        <p:txBody>
          <a:bodyPr>
            <a:normAutofit fontScale="85000" lnSpcReduction="20000"/>
          </a:bodyPr>
          <a:lstStyle/>
          <a:p>
            <a:pPr>
              <a:buNone/>
            </a:pPr>
            <a:r>
              <a:rPr lang="en-GB" dirty="0" smtClean="0"/>
              <a:t>“The </a:t>
            </a:r>
            <a:r>
              <a:rPr lang="en-GB" dirty="0"/>
              <a:t>UK life science industry is one of the world leaders; it is the third largest contributor to economic growth in the UK with more than 4,000 companies, employing around 160,000 people and with a total annual turnover of over £50 billion. Its success is key to future economic growth and to our goal to rebalance the economy towards making new products and selling them to the world. Globally the industry is changing with more focus on collaboration, out-sourcing of research and earlier clinical trials with </a:t>
            </a:r>
            <a:r>
              <a:rPr lang="en-GB" dirty="0" smtClean="0"/>
              <a:t>patients”</a:t>
            </a:r>
          </a:p>
          <a:p>
            <a:pPr>
              <a:buNone/>
            </a:pPr>
            <a:endParaRPr lang="en-GB" dirty="0"/>
          </a:p>
          <a:p>
            <a:pPr>
              <a:buNone/>
            </a:pPr>
            <a:r>
              <a:rPr lang="en-GB" dirty="0" smtClean="0"/>
              <a:t>David Cameron, 5</a:t>
            </a:r>
            <a:r>
              <a:rPr lang="en-GB" baseline="30000" dirty="0" smtClean="0"/>
              <a:t>th</a:t>
            </a:r>
            <a:r>
              <a:rPr lang="en-GB" dirty="0" smtClean="0"/>
              <a:t> December 2011</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lnSpcReduction="10000"/>
          </a:bodyPr>
          <a:lstStyle/>
          <a:p>
            <a:r>
              <a:rPr lang="en-GB" dirty="0" smtClean="0"/>
              <a:t>Industrial applications of HPC are emerging</a:t>
            </a:r>
          </a:p>
          <a:p>
            <a:r>
              <a:rPr lang="en-GB" dirty="0" err="1" smtClean="0"/>
              <a:t>Lifescience</a:t>
            </a:r>
            <a:r>
              <a:rPr lang="en-GB" dirty="0" smtClean="0"/>
              <a:t> research increasingly involves collaboration</a:t>
            </a:r>
          </a:p>
          <a:p>
            <a:r>
              <a:rPr lang="en-GB" dirty="0" smtClean="0"/>
              <a:t>Requirements of </a:t>
            </a:r>
            <a:r>
              <a:rPr lang="en-GB" dirty="0" err="1" smtClean="0"/>
              <a:t>lifesciences</a:t>
            </a:r>
            <a:r>
              <a:rPr lang="en-GB" dirty="0" smtClean="0"/>
              <a:t> companies are diverse</a:t>
            </a:r>
          </a:p>
          <a:p>
            <a:r>
              <a:rPr lang="en-GB" dirty="0" smtClean="0"/>
              <a:t>UK HPC will need to evolve and differentiate itself from commercial offerings</a:t>
            </a:r>
          </a:p>
          <a:p>
            <a:r>
              <a:rPr lang="en-GB" dirty="0" smtClean="0"/>
              <a:t>There is an opportunity for us to create something unique </a:t>
            </a:r>
          </a:p>
          <a:p>
            <a:endParaRPr lang="en-GB"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4"/>
          <p:cNvSpPr>
            <a:spLocks noGrp="1" noChangeArrowheads="1"/>
          </p:cNvSpPr>
          <p:nvPr>
            <p:ph type="title"/>
          </p:nvPr>
        </p:nvSpPr>
        <p:spPr/>
        <p:txBody>
          <a:bodyPr/>
          <a:lstStyle/>
          <a:p>
            <a:pPr algn="l" eaLnBrk="1" hangingPunct="1"/>
            <a:r>
              <a:rPr lang="en-GB" dirty="0" smtClean="0"/>
              <a:t>The R&amp;D Productivity Gap</a:t>
            </a:r>
          </a:p>
        </p:txBody>
      </p:sp>
      <p:sp>
        <p:nvSpPr>
          <p:cNvPr id="1028" name="Text Box 2"/>
          <p:cNvSpPr txBox="1">
            <a:spLocks noChangeArrowheads="1"/>
          </p:cNvSpPr>
          <p:nvPr/>
        </p:nvSpPr>
        <p:spPr bwMode="auto">
          <a:xfrm>
            <a:off x="0" y="6502400"/>
            <a:ext cx="3960813" cy="355600"/>
          </a:xfrm>
          <a:prstGeom prst="rect">
            <a:avLst/>
          </a:prstGeom>
          <a:noFill/>
          <a:ln w="9525">
            <a:noFill/>
            <a:miter lim="800000"/>
            <a:headEnd/>
            <a:tailEnd/>
          </a:ln>
        </p:spPr>
        <p:txBody>
          <a:bodyPr lIns="82049" tIns="41024" rIns="82049" bIns="41024" anchor="b">
            <a:spAutoFit/>
          </a:bodyPr>
          <a:lstStyle/>
          <a:p>
            <a:pPr defTabSz="820738" eaLnBrk="0" hangingPunct="0"/>
            <a:r>
              <a:rPr lang="en-US" sz="900" i="1">
                <a:latin typeface="Garamond" pitchFamily="18" charset="0"/>
              </a:rPr>
              <a:t>Source:  Burrill &amp; Company; US Food and Drug Administration.</a:t>
            </a:r>
          </a:p>
          <a:p>
            <a:pPr defTabSz="820738" eaLnBrk="0" hangingPunct="0"/>
            <a:r>
              <a:rPr lang="en-US" sz="900" i="1">
                <a:latin typeface="Garamond" pitchFamily="18" charset="0"/>
              </a:rPr>
              <a:t>Note: NMEs do not include BLAs</a:t>
            </a:r>
          </a:p>
        </p:txBody>
      </p:sp>
      <p:graphicFrame>
        <p:nvGraphicFramePr>
          <p:cNvPr id="1026" name="Object 3"/>
          <p:cNvGraphicFramePr>
            <a:graphicFrameLocks noChangeAspect="1"/>
          </p:cNvGraphicFramePr>
          <p:nvPr/>
        </p:nvGraphicFramePr>
        <p:xfrm>
          <a:off x="152405" y="1115285"/>
          <a:ext cx="8929718" cy="5046221"/>
        </p:xfrm>
        <a:graphic>
          <a:graphicData uri="http://schemas.openxmlformats.org/presentationml/2006/ole">
            <p:oleObj spid="_x0000_s1026" name="Worksheet" r:id="rId4" imgW="7306200" imgH="4245840" progId="Excel.Sheet.8">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dirty="0" smtClean="0"/>
              <a:t>UK “Big </a:t>
            </a:r>
            <a:r>
              <a:rPr lang="en-GB" sz="3200" dirty="0" err="1" smtClean="0"/>
              <a:t>Pharma</a:t>
            </a:r>
            <a:r>
              <a:rPr lang="en-GB" sz="3200" dirty="0" smtClean="0"/>
              <a:t>” Research sites 2001</a:t>
            </a:r>
            <a:endParaRPr lang="en-GB" sz="3200" dirty="0"/>
          </a:p>
        </p:txBody>
      </p:sp>
      <p:pic>
        <p:nvPicPr>
          <p:cNvPr id="2050" name="Picture 2" descr="http://www.ukcampsitesearch.co.uk/_layouts/images/uk.png"/>
          <p:cNvPicPr>
            <a:picLocks noChangeAspect="1" noChangeArrowheads="1"/>
          </p:cNvPicPr>
          <p:nvPr/>
        </p:nvPicPr>
        <p:blipFill>
          <a:blip r:embed="rId2" cstate="print"/>
          <a:srcRect/>
          <a:stretch>
            <a:fillRect/>
          </a:stretch>
        </p:blipFill>
        <p:spPr bwMode="auto">
          <a:xfrm>
            <a:off x="1928794" y="1500174"/>
            <a:ext cx="4262445" cy="5089487"/>
          </a:xfrm>
          <a:prstGeom prst="rect">
            <a:avLst/>
          </a:prstGeom>
          <a:noFill/>
        </p:spPr>
      </p:pic>
      <p:pic>
        <p:nvPicPr>
          <p:cNvPr id="2054" name="Picture 6" descr="http://dividendincomestocks.com/wp-content/uploads/2012/01/Pfizer.gif"/>
          <p:cNvPicPr>
            <a:picLocks noChangeAspect="1" noChangeArrowheads="1"/>
          </p:cNvPicPr>
          <p:nvPr/>
        </p:nvPicPr>
        <p:blipFill>
          <a:blip r:embed="rId3" cstate="print"/>
          <a:srcRect/>
          <a:stretch>
            <a:fillRect/>
          </a:stretch>
        </p:blipFill>
        <p:spPr bwMode="auto">
          <a:xfrm>
            <a:off x="5857884" y="5757323"/>
            <a:ext cx="357190" cy="211534"/>
          </a:xfrm>
          <a:prstGeom prst="rect">
            <a:avLst/>
          </a:prstGeom>
          <a:noFill/>
        </p:spPr>
      </p:pic>
      <p:pic>
        <p:nvPicPr>
          <p:cNvPr id="2056" name="Picture 8" descr="http://www.farmakoekonomika.pl/ispor2010/images/stories/Sponsorzy/AstraZeneca.png"/>
          <p:cNvPicPr>
            <a:picLocks noChangeAspect="1" noChangeArrowheads="1"/>
          </p:cNvPicPr>
          <p:nvPr/>
        </p:nvPicPr>
        <p:blipFill>
          <a:blip r:embed="rId4" cstate="print"/>
          <a:srcRect/>
          <a:stretch>
            <a:fillRect/>
          </a:stretch>
        </p:blipFill>
        <p:spPr bwMode="auto">
          <a:xfrm>
            <a:off x="4929190" y="4786322"/>
            <a:ext cx="714380" cy="215207"/>
          </a:xfrm>
          <a:prstGeom prst="rect">
            <a:avLst/>
          </a:prstGeom>
          <a:ln>
            <a:noFill/>
          </a:ln>
        </p:spPr>
        <p:style>
          <a:lnRef idx="2">
            <a:schemeClr val="accent1"/>
          </a:lnRef>
          <a:fillRef idx="1">
            <a:schemeClr val="lt1"/>
          </a:fillRef>
          <a:effectRef idx="0">
            <a:schemeClr val="accent1"/>
          </a:effectRef>
          <a:fontRef idx="minor">
            <a:schemeClr val="dk1"/>
          </a:fontRef>
        </p:style>
      </p:pic>
      <p:pic>
        <p:nvPicPr>
          <p:cNvPr id="10" name="Picture 8" descr="http://www.farmakoekonomika.pl/ispor2010/images/stories/Sponsorzy/AstraZeneca.png"/>
          <p:cNvPicPr>
            <a:picLocks noChangeAspect="1" noChangeArrowheads="1"/>
          </p:cNvPicPr>
          <p:nvPr/>
        </p:nvPicPr>
        <p:blipFill>
          <a:blip r:embed="rId4" cstate="print"/>
          <a:srcRect/>
          <a:stretch>
            <a:fillRect/>
          </a:stretch>
        </p:blipFill>
        <p:spPr bwMode="auto">
          <a:xfrm>
            <a:off x="4071934" y="4500570"/>
            <a:ext cx="714380" cy="215207"/>
          </a:xfrm>
          <a:prstGeom prst="rect">
            <a:avLst/>
          </a:prstGeom>
          <a:ln>
            <a:noFill/>
          </a:ln>
        </p:spPr>
        <p:style>
          <a:lnRef idx="2">
            <a:schemeClr val="accent1"/>
          </a:lnRef>
          <a:fillRef idx="1">
            <a:schemeClr val="lt1"/>
          </a:fillRef>
          <a:effectRef idx="0">
            <a:schemeClr val="accent1"/>
          </a:effectRef>
          <a:fontRef idx="minor">
            <a:schemeClr val="dk1"/>
          </a:fontRef>
        </p:style>
      </p:pic>
      <p:pic>
        <p:nvPicPr>
          <p:cNvPr id="11" name="Picture 4" descr="http://dividendincomestocks.com/wp-content/uploads/2012/01/merck.jpg"/>
          <p:cNvPicPr>
            <a:picLocks noChangeAspect="1" noChangeArrowheads="1"/>
          </p:cNvPicPr>
          <p:nvPr/>
        </p:nvPicPr>
        <p:blipFill>
          <a:blip r:embed="rId5" cstate="print"/>
          <a:srcRect t="34000" b="36000"/>
          <a:stretch>
            <a:fillRect/>
          </a:stretch>
        </p:blipFill>
        <p:spPr bwMode="auto">
          <a:xfrm>
            <a:off x="5643570" y="5072074"/>
            <a:ext cx="642942" cy="192884"/>
          </a:xfrm>
          <a:prstGeom prst="rect">
            <a:avLst/>
          </a:prstGeom>
          <a:noFill/>
        </p:spPr>
      </p:pic>
      <p:pic>
        <p:nvPicPr>
          <p:cNvPr id="2058" name="Picture 10" descr="http://www.logostage.com/logos/GSK.jpg"/>
          <p:cNvPicPr>
            <a:picLocks noChangeAspect="1" noChangeArrowheads="1"/>
          </p:cNvPicPr>
          <p:nvPr/>
        </p:nvPicPr>
        <p:blipFill>
          <a:blip r:embed="rId6" cstate="print"/>
          <a:srcRect r="60775"/>
          <a:stretch>
            <a:fillRect/>
          </a:stretch>
        </p:blipFill>
        <p:spPr bwMode="auto">
          <a:xfrm>
            <a:off x="5786446" y="5286388"/>
            <a:ext cx="248972" cy="214313"/>
          </a:xfrm>
          <a:prstGeom prst="rect">
            <a:avLst/>
          </a:prstGeom>
          <a:noFill/>
        </p:spPr>
      </p:pic>
      <p:pic>
        <p:nvPicPr>
          <p:cNvPr id="13" name="Picture 10" descr="http://www.logostage.com/logos/GSK.jpg"/>
          <p:cNvPicPr>
            <a:picLocks noChangeAspect="1" noChangeArrowheads="1"/>
          </p:cNvPicPr>
          <p:nvPr/>
        </p:nvPicPr>
        <p:blipFill>
          <a:blip r:embed="rId6" cstate="print"/>
          <a:srcRect r="60775"/>
          <a:stretch>
            <a:fillRect/>
          </a:stretch>
        </p:blipFill>
        <p:spPr bwMode="auto">
          <a:xfrm>
            <a:off x="5500694" y="5214950"/>
            <a:ext cx="248972" cy="214313"/>
          </a:xfrm>
          <a:prstGeom prst="rect">
            <a:avLst/>
          </a:prstGeom>
          <a:noFill/>
        </p:spPr>
      </p:pic>
      <p:pic>
        <p:nvPicPr>
          <p:cNvPr id="2060" name="Picture 12" descr="http://patentdocs.typepad.com/photos/uncategorized/organon_logo.jpg"/>
          <p:cNvPicPr>
            <a:picLocks noChangeAspect="1" noChangeArrowheads="1"/>
          </p:cNvPicPr>
          <p:nvPr/>
        </p:nvPicPr>
        <p:blipFill>
          <a:blip r:embed="rId7" cstate="print"/>
          <a:srcRect/>
          <a:stretch>
            <a:fillRect/>
          </a:stretch>
        </p:blipFill>
        <p:spPr bwMode="auto">
          <a:xfrm>
            <a:off x="4214810" y="3279552"/>
            <a:ext cx="500066" cy="227030"/>
          </a:xfrm>
          <a:prstGeom prst="rect">
            <a:avLst/>
          </a:prstGeom>
          <a:noFill/>
        </p:spPr>
      </p:pic>
      <p:pic>
        <p:nvPicPr>
          <p:cNvPr id="2062" name="Picture 14" descr="http://www.kinematik.com/contentfiles/images/customers/roche_logo.jpg?uid=1270813230325"/>
          <p:cNvPicPr>
            <a:picLocks noChangeAspect="1" noChangeArrowheads="1"/>
          </p:cNvPicPr>
          <p:nvPr/>
        </p:nvPicPr>
        <p:blipFill>
          <a:blip r:embed="rId8" cstate="print"/>
          <a:srcRect/>
          <a:stretch>
            <a:fillRect/>
          </a:stretch>
        </p:blipFill>
        <p:spPr bwMode="auto">
          <a:xfrm>
            <a:off x="5429256" y="5357826"/>
            <a:ext cx="357145" cy="214287"/>
          </a:xfrm>
          <a:prstGeom prst="rect">
            <a:avLst/>
          </a:prstGeom>
          <a:noFill/>
        </p:spPr>
      </p:pic>
      <p:pic>
        <p:nvPicPr>
          <p:cNvPr id="2064" name="Picture 16" descr="http://t1.gstatic.com/images?q=tbn:ANd9GcQpwgfR0m2ZtKQXz16EowNtcmNUvSqbkDcG4Hu8nrNU-5N3gkaL"/>
          <p:cNvPicPr>
            <a:picLocks noChangeAspect="1" noChangeArrowheads="1"/>
          </p:cNvPicPr>
          <p:nvPr/>
        </p:nvPicPr>
        <p:blipFill>
          <a:blip r:embed="rId9" cstate="print"/>
          <a:srcRect/>
          <a:stretch>
            <a:fillRect/>
          </a:stretch>
        </p:blipFill>
        <p:spPr bwMode="auto">
          <a:xfrm>
            <a:off x="5143504" y="5572140"/>
            <a:ext cx="315049" cy="198158"/>
          </a:xfrm>
          <a:prstGeom prst="rect">
            <a:avLst/>
          </a:prstGeom>
          <a:noFill/>
        </p:spPr>
      </p:pic>
      <p:pic>
        <p:nvPicPr>
          <p:cNvPr id="2066" name="Picture 18" descr="http://www.trucost.com/_uploads/downloadThumbImages/Novartis_new_color.jpg"/>
          <p:cNvPicPr>
            <a:picLocks noChangeAspect="1" noChangeArrowheads="1"/>
          </p:cNvPicPr>
          <p:nvPr/>
        </p:nvPicPr>
        <p:blipFill>
          <a:blip r:embed="rId10" cstate="print"/>
          <a:srcRect/>
          <a:stretch>
            <a:fillRect/>
          </a:stretch>
        </p:blipFill>
        <p:spPr bwMode="auto">
          <a:xfrm>
            <a:off x="5286380" y="5786454"/>
            <a:ext cx="500066" cy="1206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dirty="0" smtClean="0"/>
              <a:t>UK “Big </a:t>
            </a:r>
            <a:r>
              <a:rPr lang="en-GB" sz="3200" dirty="0" err="1" smtClean="0"/>
              <a:t>Pharma</a:t>
            </a:r>
            <a:r>
              <a:rPr lang="en-GB" sz="3200" dirty="0" smtClean="0"/>
              <a:t>” Research sites 2012</a:t>
            </a:r>
            <a:endParaRPr lang="en-GB" sz="3200" dirty="0"/>
          </a:p>
        </p:txBody>
      </p:sp>
      <p:pic>
        <p:nvPicPr>
          <p:cNvPr id="2050" name="Picture 2" descr="http://www.ukcampsitesearch.co.uk/_layouts/images/uk.png"/>
          <p:cNvPicPr>
            <a:picLocks noChangeAspect="1" noChangeArrowheads="1"/>
          </p:cNvPicPr>
          <p:nvPr/>
        </p:nvPicPr>
        <p:blipFill>
          <a:blip r:embed="rId2" cstate="print"/>
          <a:srcRect/>
          <a:stretch>
            <a:fillRect/>
          </a:stretch>
        </p:blipFill>
        <p:spPr bwMode="auto">
          <a:xfrm>
            <a:off x="1928794" y="1500174"/>
            <a:ext cx="4262445" cy="5089487"/>
          </a:xfrm>
          <a:prstGeom prst="rect">
            <a:avLst/>
          </a:prstGeom>
          <a:noFill/>
        </p:spPr>
      </p:pic>
      <p:pic>
        <p:nvPicPr>
          <p:cNvPr id="10" name="Picture 8" descr="http://www.farmakoekonomika.pl/ispor2010/images/stories/Sponsorzy/AstraZeneca.png"/>
          <p:cNvPicPr>
            <a:picLocks noChangeAspect="1" noChangeArrowheads="1"/>
          </p:cNvPicPr>
          <p:nvPr/>
        </p:nvPicPr>
        <p:blipFill>
          <a:blip r:embed="rId3" cstate="print"/>
          <a:srcRect/>
          <a:stretch>
            <a:fillRect/>
          </a:stretch>
        </p:blipFill>
        <p:spPr bwMode="auto">
          <a:xfrm>
            <a:off x="4357686" y="4500570"/>
            <a:ext cx="357465" cy="108071"/>
          </a:xfrm>
          <a:prstGeom prst="rect">
            <a:avLst/>
          </a:prstGeom>
          <a:ln>
            <a:noFill/>
          </a:ln>
        </p:spPr>
        <p:style>
          <a:lnRef idx="2">
            <a:schemeClr val="accent1"/>
          </a:lnRef>
          <a:fillRef idx="1">
            <a:schemeClr val="lt1"/>
          </a:fillRef>
          <a:effectRef idx="0">
            <a:schemeClr val="accent1"/>
          </a:effectRef>
          <a:fontRef idx="minor">
            <a:schemeClr val="dk1"/>
          </a:fontRef>
        </p:style>
      </p:pic>
      <p:pic>
        <p:nvPicPr>
          <p:cNvPr id="13" name="Picture 10" descr="http://www.logostage.com/logos/GSK.jpg"/>
          <p:cNvPicPr>
            <a:picLocks noChangeAspect="1" noChangeArrowheads="1"/>
          </p:cNvPicPr>
          <p:nvPr/>
        </p:nvPicPr>
        <p:blipFill>
          <a:blip r:embed="rId4" cstate="print"/>
          <a:srcRect r="60775"/>
          <a:stretch>
            <a:fillRect/>
          </a:stretch>
        </p:blipFill>
        <p:spPr bwMode="auto">
          <a:xfrm>
            <a:off x="5500694" y="5214950"/>
            <a:ext cx="248972" cy="214313"/>
          </a:xfrm>
          <a:prstGeom prst="rect">
            <a:avLst/>
          </a:prstGeom>
          <a:noFill/>
        </p:spPr>
      </p:pic>
      <p:pic>
        <p:nvPicPr>
          <p:cNvPr id="2064" name="Picture 16" descr="http://t1.gstatic.com/images?q=tbn:ANd9GcQpwgfR0m2ZtKQXz16EowNtcmNUvSqbkDcG4Hu8nrNU-5N3gkaL"/>
          <p:cNvPicPr>
            <a:picLocks noChangeAspect="1" noChangeArrowheads="1"/>
          </p:cNvPicPr>
          <p:nvPr/>
        </p:nvPicPr>
        <p:blipFill>
          <a:blip r:embed="rId5" cstate="print"/>
          <a:srcRect/>
          <a:stretch>
            <a:fillRect/>
          </a:stretch>
        </p:blipFill>
        <p:spPr bwMode="auto">
          <a:xfrm>
            <a:off x="5143504" y="5500702"/>
            <a:ext cx="157942" cy="99753"/>
          </a:xfrm>
          <a:prstGeom prst="rect">
            <a:avLst/>
          </a:prstGeom>
          <a:noFill/>
        </p:spPr>
      </p:pic>
      <p:pic>
        <p:nvPicPr>
          <p:cNvPr id="2066" name="Picture 18" descr="http://www.trucost.com/_uploads/downloadThumbImages/Novartis_new_color.jpg"/>
          <p:cNvPicPr>
            <a:picLocks noChangeAspect="1" noChangeArrowheads="1"/>
          </p:cNvPicPr>
          <p:nvPr/>
        </p:nvPicPr>
        <p:blipFill>
          <a:blip r:embed="rId6" cstate="print"/>
          <a:srcRect/>
          <a:stretch>
            <a:fillRect/>
          </a:stretch>
        </p:blipFill>
        <p:spPr bwMode="auto">
          <a:xfrm>
            <a:off x="5286380" y="5786454"/>
            <a:ext cx="249382" cy="602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665788" y="1903432"/>
            <a:ext cx="1947862" cy="2374900"/>
            <a:chOff x="3569" y="941"/>
            <a:chExt cx="1227" cy="1496"/>
          </a:xfrm>
        </p:grpSpPr>
        <p:sp>
          <p:nvSpPr>
            <p:cNvPr id="105475" name="Oval 3"/>
            <p:cNvSpPr>
              <a:spLocks noChangeArrowheads="1"/>
            </p:cNvSpPr>
            <p:nvPr/>
          </p:nvSpPr>
          <p:spPr bwMode="auto">
            <a:xfrm>
              <a:off x="3569" y="941"/>
              <a:ext cx="1227" cy="459"/>
            </a:xfrm>
            <a:prstGeom prst="ellipse">
              <a:avLst/>
            </a:prstGeom>
            <a:solidFill>
              <a:srgbClr val="FFFF00"/>
            </a:solidFill>
            <a:ln w="9525">
              <a:noFill/>
              <a:round/>
              <a:headEnd/>
              <a:tailEnd/>
            </a:ln>
            <a:effectLst/>
          </p:spPr>
          <p:txBody>
            <a:bodyPr wrap="none" lIns="91430" tIns="45716" rIns="91430" bIns="45716" anchor="ctr"/>
            <a:lstStyle/>
            <a:p>
              <a:pPr algn="ctr" defTabSz="912813"/>
              <a:r>
                <a:rPr lang="en-US" sz="2000" b="1">
                  <a:solidFill>
                    <a:schemeClr val="bg2"/>
                  </a:solidFill>
                </a:rPr>
                <a:t>CEEDD</a:t>
              </a:r>
            </a:p>
          </p:txBody>
        </p:sp>
        <p:sp>
          <p:nvSpPr>
            <p:cNvPr id="105476" name="AutoShape 4"/>
            <p:cNvSpPr>
              <a:spLocks noChangeArrowheads="1"/>
            </p:cNvSpPr>
            <p:nvPr/>
          </p:nvSpPr>
          <p:spPr bwMode="auto">
            <a:xfrm rot="17655582">
              <a:off x="3346" y="1686"/>
              <a:ext cx="1127" cy="376"/>
            </a:xfrm>
            <a:prstGeom prst="rightArrow">
              <a:avLst>
                <a:gd name="adj1" fmla="val 29167"/>
                <a:gd name="adj2" fmla="val 82649"/>
              </a:avLst>
            </a:prstGeom>
            <a:solidFill>
              <a:srgbClr val="FF9900"/>
            </a:solidFill>
            <a:ln w="9525" algn="ctr">
              <a:noFill/>
              <a:miter lim="800000"/>
              <a:headEnd/>
              <a:tailEnd/>
            </a:ln>
            <a:effectLst/>
          </p:spPr>
          <p:txBody>
            <a:bodyPr vert="eaVert" wrap="none" lIns="91430" tIns="45716" rIns="91430" bIns="45716" anchor="ctr"/>
            <a:lstStyle/>
            <a:p>
              <a:pPr marL="342900" indent="-342900" algn="ctr" defTabSz="912813"/>
              <a:endParaRPr lang="en-US" sz="2000" b="1">
                <a:solidFill>
                  <a:srgbClr val="CC3300"/>
                </a:solidFill>
                <a:latin typeface="Trebuchet MS" pitchFamily="34" charset="0"/>
              </a:endParaRPr>
            </a:p>
          </p:txBody>
        </p:sp>
      </p:grpSp>
      <p:sp>
        <p:nvSpPr>
          <p:cNvPr id="105477" name="Rectangle 5"/>
          <p:cNvSpPr>
            <a:spLocks noGrp="1" noChangeArrowheads="1"/>
          </p:cNvSpPr>
          <p:nvPr>
            <p:ph type="title"/>
          </p:nvPr>
        </p:nvSpPr>
        <p:spPr/>
        <p:txBody>
          <a:bodyPr/>
          <a:lstStyle/>
          <a:p>
            <a:r>
              <a:rPr lang="en-US" dirty="0" smtClean="0"/>
              <a:t>GSK is evolving from a monolith</a:t>
            </a:r>
            <a:endParaRPr lang="en-US" i="1" dirty="0" smtClean="0"/>
          </a:p>
        </p:txBody>
      </p:sp>
      <p:sp>
        <p:nvSpPr>
          <p:cNvPr id="105478" name="AutoShape 6"/>
          <p:cNvSpPr>
            <a:spLocks noChangeArrowheads="1"/>
          </p:cNvSpPr>
          <p:nvPr/>
        </p:nvSpPr>
        <p:spPr bwMode="auto">
          <a:xfrm>
            <a:off x="6200775" y="3122620"/>
            <a:ext cx="2943225" cy="1377950"/>
          </a:xfrm>
          <a:prstGeom prst="star24">
            <a:avLst>
              <a:gd name="adj" fmla="val 45523"/>
            </a:avLst>
          </a:prstGeom>
          <a:solidFill>
            <a:srgbClr val="33CCFF"/>
          </a:solidFill>
          <a:ln w="9525">
            <a:noFill/>
            <a:miter lim="800000"/>
            <a:headEnd/>
            <a:tailEnd/>
          </a:ln>
          <a:effectLst/>
        </p:spPr>
        <p:txBody>
          <a:bodyPr lIns="91430" tIns="45716" rIns="91430" bIns="45716" anchor="ctr"/>
          <a:lstStyle/>
          <a:p>
            <a:pPr algn="ctr" defTabSz="912813"/>
            <a:r>
              <a:rPr lang="en-US" sz="2000" b="1">
                <a:solidFill>
                  <a:srgbClr val="000099"/>
                </a:solidFill>
              </a:rPr>
              <a:t>Virtualization of Drug Discovery</a:t>
            </a:r>
          </a:p>
        </p:txBody>
      </p:sp>
      <p:sp>
        <p:nvSpPr>
          <p:cNvPr id="105479" name="Line 7"/>
          <p:cNvSpPr>
            <a:spLocks noChangeShapeType="1"/>
          </p:cNvSpPr>
          <p:nvPr/>
        </p:nvSpPr>
        <p:spPr bwMode="auto">
          <a:xfrm flipH="1">
            <a:off x="1727200" y="1806594"/>
            <a:ext cx="0" cy="3657600"/>
          </a:xfrm>
          <a:prstGeom prst="line">
            <a:avLst/>
          </a:prstGeom>
          <a:noFill/>
          <a:ln w="9525">
            <a:solidFill>
              <a:schemeClr val="tx1"/>
            </a:solidFill>
            <a:round/>
            <a:headEnd type="triangle" w="med" len="med"/>
            <a:tailEnd type="triangle" w="med" len="med"/>
          </a:ln>
          <a:effectLst/>
        </p:spPr>
        <p:txBody>
          <a:bodyPr anchor="ctr">
            <a:spAutoFit/>
          </a:bodyPr>
          <a:lstStyle/>
          <a:p>
            <a:endParaRPr lang="en-GB"/>
          </a:p>
        </p:txBody>
      </p:sp>
      <p:sp>
        <p:nvSpPr>
          <p:cNvPr id="105480" name="Line 8"/>
          <p:cNvSpPr>
            <a:spLocks noChangeShapeType="1"/>
          </p:cNvSpPr>
          <p:nvPr/>
        </p:nvSpPr>
        <p:spPr bwMode="auto">
          <a:xfrm flipV="1">
            <a:off x="1743075" y="5497532"/>
            <a:ext cx="5470525" cy="15875"/>
          </a:xfrm>
          <a:prstGeom prst="line">
            <a:avLst/>
          </a:prstGeom>
          <a:noFill/>
          <a:ln w="9525">
            <a:solidFill>
              <a:schemeClr val="tx1"/>
            </a:solidFill>
            <a:round/>
            <a:headEnd/>
            <a:tailEnd type="triangle" w="med" len="med"/>
          </a:ln>
          <a:effectLst/>
        </p:spPr>
        <p:txBody>
          <a:bodyPr wrap="none" anchor="ctr">
            <a:spAutoFit/>
          </a:bodyPr>
          <a:lstStyle/>
          <a:p>
            <a:endParaRPr lang="en-GB"/>
          </a:p>
        </p:txBody>
      </p:sp>
      <p:sp>
        <p:nvSpPr>
          <p:cNvPr id="105481" name="Text Box 9"/>
          <p:cNvSpPr txBox="1">
            <a:spLocks noChangeArrowheads="1"/>
          </p:cNvSpPr>
          <p:nvPr/>
        </p:nvSpPr>
        <p:spPr bwMode="auto">
          <a:xfrm>
            <a:off x="0" y="1552578"/>
            <a:ext cx="1760538" cy="701675"/>
          </a:xfrm>
          <a:prstGeom prst="rect">
            <a:avLst/>
          </a:prstGeom>
          <a:noFill/>
          <a:ln w="9525" algn="ctr">
            <a:noFill/>
            <a:miter lim="800000"/>
            <a:headEnd/>
            <a:tailEnd/>
          </a:ln>
          <a:effectLst/>
        </p:spPr>
        <p:txBody>
          <a:bodyPr lIns="91430" tIns="45716" rIns="91430" bIns="45716">
            <a:spAutoFit/>
          </a:bodyPr>
          <a:lstStyle/>
          <a:p>
            <a:pPr marL="342900" indent="-342900" algn="ctr" defTabSz="912813"/>
            <a:r>
              <a:rPr lang="en-US" sz="2000" b="1" dirty="0"/>
              <a:t>External </a:t>
            </a:r>
          </a:p>
          <a:p>
            <a:pPr marL="342900" indent="-342900" algn="ctr" defTabSz="912813"/>
            <a:r>
              <a:rPr lang="en-US" sz="2000" b="1" dirty="0"/>
              <a:t>Resources</a:t>
            </a:r>
          </a:p>
        </p:txBody>
      </p:sp>
      <p:sp>
        <p:nvSpPr>
          <p:cNvPr id="105482" name="Text Box 10"/>
          <p:cNvSpPr txBox="1">
            <a:spLocks noChangeArrowheads="1"/>
          </p:cNvSpPr>
          <p:nvPr/>
        </p:nvSpPr>
        <p:spPr bwMode="auto">
          <a:xfrm>
            <a:off x="0" y="4916507"/>
            <a:ext cx="1760538" cy="701675"/>
          </a:xfrm>
          <a:prstGeom prst="rect">
            <a:avLst/>
          </a:prstGeom>
          <a:noFill/>
          <a:ln w="9525" algn="ctr">
            <a:noFill/>
            <a:miter lim="800000"/>
            <a:headEnd/>
            <a:tailEnd/>
          </a:ln>
          <a:effectLst/>
        </p:spPr>
        <p:txBody>
          <a:bodyPr lIns="91430" tIns="45716" rIns="91430" bIns="45716">
            <a:spAutoFit/>
          </a:bodyPr>
          <a:lstStyle/>
          <a:p>
            <a:pPr marL="342900" indent="-342900" algn="ctr" defTabSz="912813"/>
            <a:r>
              <a:rPr lang="en-US" sz="2000" b="1"/>
              <a:t>Internal</a:t>
            </a:r>
          </a:p>
          <a:p>
            <a:pPr marL="342900" indent="-342900" algn="ctr" defTabSz="912813"/>
            <a:r>
              <a:rPr lang="en-US" sz="2000" b="1"/>
              <a:t>Resources</a:t>
            </a:r>
          </a:p>
        </p:txBody>
      </p:sp>
      <p:grpSp>
        <p:nvGrpSpPr>
          <p:cNvPr id="3" name="Group 11"/>
          <p:cNvGrpSpPr>
            <a:grpSpLocks/>
          </p:cNvGrpSpPr>
          <p:nvPr/>
        </p:nvGrpSpPr>
        <p:grpSpPr bwMode="auto">
          <a:xfrm>
            <a:off x="4151313" y="4160857"/>
            <a:ext cx="2430462" cy="919162"/>
            <a:chOff x="2661" y="2363"/>
            <a:chExt cx="1485" cy="570"/>
          </a:xfrm>
        </p:grpSpPr>
        <p:sp>
          <p:nvSpPr>
            <p:cNvPr id="105484" name="Oval 12"/>
            <p:cNvSpPr>
              <a:spLocks noChangeArrowheads="1"/>
            </p:cNvSpPr>
            <p:nvPr/>
          </p:nvSpPr>
          <p:spPr bwMode="auto">
            <a:xfrm>
              <a:off x="2855" y="2363"/>
              <a:ext cx="1291" cy="427"/>
            </a:xfrm>
            <a:prstGeom prst="ellipse">
              <a:avLst/>
            </a:prstGeom>
            <a:solidFill>
              <a:srgbClr val="FF9900"/>
            </a:solidFill>
            <a:ln w="9525">
              <a:noFill/>
              <a:round/>
              <a:headEnd/>
              <a:tailEnd/>
            </a:ln>
            <a:effectLst/>
          </p:spPr>
          <p:txBody>
            <a:bodyPr wrap="none" lIns="91430" tIns="45716" rIns="91430" bIns="45716" anchor="ctr"/>
            <a:lstStyle/>
            <a:p>
              <a:pPr algn="ctr" defTabSz="912813"/>
              <a:r>
                <a:rPr lang="en-US" sz="2000" b="1">
                  <a:solidFill>
                    <a:schemeClr val="bg2"/>
                  </a:solidFill>
                </a:rPr>
                <a:t>CEDDs</a:t>
              </a:r>
            </a:p>
          </p:txBody>
        </p:sp>
        <p:sp>
          <p:nvSpPr>
            <p:cNvPr id="105485" name="AutoShape 13"/>
            <p:cNvSpPr>
              <a:spLocks noChangeArrowheads="1"/>
            </p:cNvSpPr>
            <p:nvPr/>
          </p:nvSpPr>
          <p:spPr bwMode="auto">
            <a:xfrm rot="-1995093">
              <a:off x="2661" y="2546"/>
              <a:ext cx="346" cy="387"/>
            </a:xfrm>
            <a:prstGeom prst="rightArrow">
              <a:avLst>
                <a:gd name="adj1" fmla="val 32685"/>
                <a:gd name="adj2" fmla="val 56213"/>
              </a:avLst>
            </a:prstGeom>
            <a:solidFill>
              <a:srgbClr val="FF6565"/>
            </a:solidFill>
            <a:ln w="9525" algn="ctr">
              <a:noFill/>
              <a:miter lim="800000"/>
              <a:headEnd/>
              <a:tailEnd/>
            </a:ln>
            <a:effectLst/>
          </p:spPr>
          <p:txBody>
            <a:bodyPr wrap="none" lIns="91430" tIns="45716" rIns="91430" bIns="45716" anchor="ctr"/>
            <a:lstStyle/>
            <a:p>
              <a:pPr marL="342900" indent="-342900" algn="ctr" defTabSz="912813"/>
              <a:endParaRPr lang="en-US" sz="2000" b="1">
                <a:solidFill>
                  <a:srgbClr val="CC3300"/>
                </a:solidFill>
                <a:latin typeface="Trebuchet MS" pitchFamily="34" charset="0"/>
              </a:endParaRPr>
            </a:p>
          </p:txBody>
        </p:sp>
      </p:grpSp>
      <p:sp>
        <p:nvSpPr>
          <p:cNvPr id="105486" name="AutoShape 14"/>
          <p:cNvSpPr>
            <a:spLocks noChangeArrowheads="1"/>
          </p:cNvSpPr>
          <p:nvPr/>
        </p:nvSpPr>
        <p:spPr bwMode="auto">
          <a:xfrm>
            <a:off x="304800" y="2274907"/>
            <a:ext cx="1147763" cy="2617787"/>
          </a:xfrm>
          <a:prstGeom prst="upDownArrow">
            <a:avLst>
              <a:gd name="adj1" fmla="val 50000"/>
              <a:gd name="adj2" fmla="val 45615"/>
            </a:avLst>
          </a:prstGeom>
          <a:gradFill rotWithShape="1">
            <a:gsLst>
              <a:gs pos="0">
                <a:srgbClr val="FFFF00"/>
              </a:gs>
              <a:gs pos="100000">
                <a:srgbClr val="FF7171"/>
              </a:gs>
            </a:gsLst>
            <a:lin ang="5400000" scaled="1"/>
          </a:gradFill>
          <a:ln w="9525" algn="ctr">
            <a:noFill/>
            <a:miter lim="800000"/>
            <a:headEnd/>
            <a:tailEnd/>
          </a:ln>
          <a:effectLst/>
        </p:spPr>
        <p:txBody>
          <a:bodyPr wrap="none" anchor="ctr">
            <a:spAutoFit/>
          </a:bodyPr>
          <a:lstStyle/>
          <a:p>
            <a:endParaRPr lang="en-GB"/>
          </a:p>
        </p:txBody>
      </p:sp>
      <p:sp>
        <p:nvSpPr>
          <p:cNvPr id="105487" name="Oval 15"/>
          <p:cNvSpPr>
            <a:spLocks noChangeArrowheads="1"/>
          </p:cNvSpPr>
          <p:nvPr/>
        </p:nvSpPr>
        <p:spPr bwMode="auto">
          <a:xfrm>
            <a:off x="1776413" y="4749819"/>
            <a:ext cx="2797175" cy="728663"/>
          </a:xfrm>
          <a:prstGeom prst="ellipse">
            <a:avLst/>
          </a:prstGeom>
          <a:solidFill>
            <a:srgbClr val="FF6565"/>
          </a:solidFill>
          <a:ln w="9525">
            <a:noFill/>
            <a:round/>
            <a:headEnd/>
            <a:tailEnd/>
          </a:ln>
          <a:effectLst/>
        </p:spPr>
        <p:txBody>
          <a:bodyPr wrap="none" lIns="91430" tIns="45716" rIns="91430" bIns="45716" anchor="ctr"/>
          <a:lstStyle/>
          <a:p>
            <a:pPr algn="ctr" defTabSz="912813"/>
            <a:r>
              <a:rPr lang="en-US" sz="2000" b="1">
                <a:solidFill>
                  <a:schemeClr val="bg2"/>
                </a:solidFill>
              </a:rPr>
              <a:t>Pharma</a:t>
            </a:r>
          </a:p>
        </p:txBody>
      </p:sp>
      <p:sp>
        <p:nvSpPr>
          <p:cNvPr id="105488" name="Text Box 16"/>
          <p:cNvSpPr txBox="1">
            <a:spLocks noChangeArrowheads="1"/>
          </p:cNvSpPr>
          <p:nvPr/>
        </p:nvSpPr>
        <p:spPr bwMode="auto">
          <a:xfrm>
            <a:off x="1476375" y="5513407"/>
            <a:ext cx="2951163" cy="701675"/>
          </a:xfrm>
          <a:prstGeom prst="rect">
            <a:avLst/>
          </a:prstGeom>
          <a:noFill/>
          <a:ln w="9525" algn="ctr">
            <a:noFill/>
            <a:miter lim="800000"/>
            <a:headEnd/>
            <a:tailEnd/>
          </a:ln>
          <a:effectLst/>
        </p:spPr>
        <p:txBody>
          <a:bodyPr lIns="91430" tIns="45716" rIns="91430" bIns="45716">
            <a:spAutoFit/>
          </a:bodyPr>
          <a:lstStyle/>
          <a:p>
            <a:pPr marL="342900" indent="-342900" algn="ctr" defTabSz="912813"/>
            <a:r>
              <a:rPr lang="en-US" sz="2000" b="1"/>
              <a:t>Centralized</a:t>
            </a:r>
          </a:p>
          <a:p>
            <a:pPr marL="342900" indent="-342900" algn="ctr" defTabSz="912813"/>
            <a:r>
              <a:rPr lang="en-US" sz="2000" b="1"/>
              <a:t>Control/Management</a:t>
            </a:r>
          </a:p>
        </p:txBody>
      </p:sp>
      <p:sp>
        <p:nvSpPr>
          <p:cNvPr id="105489" name="Text Box 17"/>
          <p:cNvSpPr txBox="1">
            <a:spLocks noChangeArrowheads="1"/>
          </p:cNvSpPr>
          <p:nvPr/>
        </p:nvSpPr>
        <p:spPr bwMode="auto">
          <a:xfrm>
            <a:off x="5795963" y="5513407"/>
            <a:ext cx="2951162" cy="701675"/>
          </a:xfrm>
          <a:prstGeom prst="rect">
            <a:avLst/>
          </a:prstGeom>
          <a:noFill/>
          <a:ln w="9525" algn="ctr">
            <a:noFill/>
            <a:miter lim="800000"/>
            <a:headEnd/>
            <a:tailEnd/>
          </a:ln>
          <a:effectLst/>
        </p:spPr>
        <p:txBody>
          <a:bodyPr lIns="91430" tIns="45716" rIns="91430" bIns="45716">
            <a:spAutoFit/>
          </a:bodyPr>
          <a:lstStyle/>
          <a:p>
            <a:pPr marL="342900" indent="-342900" algn="ctr" defTabSz="912813"/>
            <a:r>
              <a:rPr lang="en-US" sz="2000" b="1"/>
              <a:t>De-Centralized</a:t>
            </a:r>
          </a:p>
          <a:p>
            <a:pPr marL="342900" indent="-342900" algn="ctr" defTabSz="912813"/>
            <a:r>
              <a:rPr lang="en-US" sz="2000" b="1"/>
              <a:t>Control/Management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a:grpSpLocks noChangeAspect="1"/>
          </p:cNvGrpSpPr>
          <p:nvPr/>
        </p:nvGrpSpPr>
        <p:grpSpPr>
          <a:xfrm>
            <a:off x="0" y="528320"/>
            <a:ext cx="8508207" cy="6504386"/>
            <a:chOff x="-468313" y="328613"/>
            <a:chExt cx="11344276" cy="8672514"/>
          </a:xfrm>
        </p:grpSpPr>
        <p:pic>
          <p:nvPicPr>
            <p:cNvPr id="21507" name="Picture 2" descr="4-colour-plecktrum-Bright-o"/>
            <p:cNvPicPr>
              <a:picLocks noChangeAspect="1" noChangeArrowheads="1"/>
            </p:cNvPicPr>
            <p:nvPr/>
          </p:nvPicPr>
          <p:blipFill>
            <a:blip r:embed="rId3" cstate="print"/>
            <a:srcRect/>
            <a:stretch>
              <a:fillRect/>
            </a:stretch>
          </p:blipFill>
          <p:spPr bwMode="auto">
            <a:xfrm>
              <a:off x="-468313" y="838202"/>
              <a:ext cx="11344276" cy="8162925"/>
            </a:xfrm>
            <a:prstGeom prst="rect">
              <a:avLst/>
            </a:prstGeom>
            <a:noFill/>
            <a:ln w="9525">
              <a:noFill/>
              <a:miter lim="800000"/>
              <a:headEnd/>
              <a:tailEnd/>
            </a:ln>
          </p:spPr>
        </p:pic>
        <p:pic>
          <p:nvPicPr>
            <p:cNvPr id="21508" name="Picture 3" descr="University of Dundee - Home Page">
              <a:hlinkClick r:id="rId4"/>
            </p:cNvPr>
            <p:cNvPicPr>
              <a:picLocks noChangeAspect="1" noChangeArrowheads="1"/>
            </p:cNvPicPr>
            <p:nvPr/>
          </p:nvPicPr>
          <p:blipFill>
            <a:blip r:embed="rId5"/>
            <a:srcRect/>
            <a:stretch>
              <a:fillRect/>
            </a:stretch>
          </p:blipFill>
          <p:spPr bwMode="auto">
            <a:xfrm>
              <a:off x="4267201" y="328613"/>
              <a:ext cx="74613" cy="74612"/>
            </a:xfrm>
            <a:prstGeom prst="rect">
              <a:avLst/>
            </a:prstGeom>
            <a:noFill/>
            <a:ln w="9525">
              <a:noFill/>
              <a:miter lim="800000"/>
              <a:headEnd/>
              <a:tailEnd/>
            </a:ln>
          </p:spPr>
        </p:pic>
        <p:pic>
          <p:nvPicPr>
            <p:cNvPr id="21509" name="Picture 4" descr="University of Dundee - Home Page">
              <a:hlinkClick r:id="rId4"/>
            </p:cNvPr>
            <p:cNvPicPr>
              <a:picLocks noChangeAspect="1" noChangeArrowheads="1"/>
            </p:cNvPicPr>
            <p:nvPr/>
          </p:nvPicPr>
          <p:blipFill>
            <a:blip r:embed="rId5"/>
            <a:srcRect/>
            <a:stretch>
              <a:fillRect/>
            </a:stretch>
          </p:blipFill>
          <p:spPr bwMode="auto">
            <a:xfrm>
              <a:off x="4267201" y="328613"/>
              <a:ext cx="74613" cy="74612"/>
            </a:xfrm>
            <a:prstGeom prst="rect">
              <a:avLst/>
            </a:prstGeom>
            <a:noFill/>
            <a:ln w="9525">
              <a:noFill/>
              <a:miter lim="800000"/>
              <a:headEnd/>
              <a:tailEnd/>
            </a:ln>
          </p:spPr>
        </p:pic>
        <p:pic>
          <p:nvPicPr>
            <p:cNvPr id="21510" name="Picture 5" descr="University of Dundee - Home Page">
              <a:hlinkClick r:id="rId4"/>
            </p:cNvPr>
            <p:cNvPicPr>
              <a:picLocks noChangeAspect="1" noChangeArrowheads="1"/>
            </p:cNvPicPr>
            <p:nvPr/>
          </p:nvPicPr>
          <p:blipFill>
            <a:blip r:embed="rId5"/>
            <a:srcRect/>
            <a:stretch>
              <a:fillRect/>
            </a:stretch>
          </p:blipFill>
          <p:spPr bwMode="auto">
            <a:xfrm>
              <a:off x="4267201" y="328613"/>
              <a:ext cx="74613" cy="74612"/>
            </a:xfrm>
            <a:prstGeom prst="rect">
              <a:avLst/>
            </a:prstGeom>
            <a:noFill/>
            <a:ln w="9525">
              <a:noFill/>
              <a:miter lim="800000"/>
              <a:headEnd/>
              <a:tailEnd/>
            </a:ln>
          </p:spPr>
        </p:pic>
        <p:sp>
          <p:nvSpPr>
            <p:cNvPr id="21511" name="Text Box 6"/>
            <p:cNvSpPr txBox="1">
              <a:spLocks noChangeArrowheads="1"/>
            </p:cNvSpPr>
            <p:nvPr/>
          </p:nvSpPr>
          <p:spPr bwMode="white">
            <a:xfrm>
              <a:off x="969964" y="3465513"/>
              <a:ext cx="1330325" cy="1021791"/>
            </a:xfrm>
            <a:prstGeom prst="rect">
              <a:avLst/>
            </a:prstGeom>
            <a:noFill/>
            <a:ln w="25400" algn="ctr">
              <a:noFill/>
              <a:miter lim="800000"/>
              <a:headEnd/>
              <a:tailEnd/>
            </a:ln>
          </p:spPr>
          <p:txBody>
            <a:bodyPr lIns="91430" tIns="91430" rIns="91430" bIns="91430">
              <a:spAutoFit/>
            </a:bodyPr>
            <a:lstStyle/>
            <a:p>
              <a:pPr algn="ctr" defTabSz="912813" eaLnBrk="0" hangingPunct="0">
                <a:lnSpc>
                  <a:spcPct val="90000"/>
                </a:lnSpc>
              </a:pPr>
              <a:r>
                <a:rPr lang="en-GB" sz="1400" b="1" dirty="0" smtClean="0">
                  <a:solidFill>
                    <a:schemeClr val="bg1"/>
                  </a:solidFill>
                </a:rPr>
                <a:t>&gt;40 </a:t>
              </a:r>
              <a:r>
                <a:rPr lang="en-GB" sz="1400" b="1" dirty="0">
                  <a:solidFill>
                    <a:schemeClr val="bg1"/>
                  </a:solidFill>
                </a:rPr>
                <a:t>internal engines</a:t>
              </a:r>
            </a:p>
          </p:txBody>
        </p:sp>
        <p:pic>
          <p:nvPicPr>
            <p:cNvPr id="21512" name="Picture 7" descr="Home">
              <a:hlinkClick r:id="rId6" tooltip="Home"/>
            </p:cNvPr>
            <p:cNvPicPr>
              <a:picLocks noChangeAspect="1" noChangeArrowheads="1"/>
            </p:cNvPicPr>
            <p:nvPr/>
          </p:nvPicPr>
          <p:blipFill>
            <a:blip r:embed="rId7" cstate="print"/>
            <a:srcRect l="2359" t="8308" r="68867" b="18616"/>
            <a:stretch>
              <a:fillRect/>
            </a:stretch>
          </p:blipFill>
          <p:spPr bwMode="auto">
            <a:xfrm>
              <a:off x="6556376" y="2255840"/>
              <a:ext cx="985838" cy="403225"/>
            </a:xfrm>
            <a:prstGeom prst="rect">
              <a:avLst/>
            </a:prstGeom>
            <a:noFill/>
            <a:ln w="9525">
              <a:noFill/>
              <a:miter lim="800000"/>
              <a:headEnd/>
              <a:tailEnd/>
            </a:ln>
          </p:spPr>
        </p:pic>
        <p:pic>
          <p:nvPicPr>
            <p:cNvPr id="21513" name="Picture 8" descr="Archemix"/>
            <p:cNvPicPr>
              <a:picLocks noChangeAspect="1" noChangeArrowheads="1"/>
            </p:cNvPicPr>
            <p:nvPr/>
          </p:nvPicPr>
          <p:blipFill>
            <a:blip r:embed="rId8" cstate="print"/>
            <a:srcRect t="12973"/>
            <a:stretch>
              <a:fillRect/>
            </a:stretch>
          </p:blipFill>
          <p:spPr bwMode="auto">
            <a:xfrm>
              <a:off x="3830638" y="1631950"/>
              <a:ext cx="1358900" cy="255588"/>
            </a:xfrm>
            <a:prstGeom prst="rect">
              <a:avLst/>
            </a:prstGeom>
            <a:noFill/>
            <a:ln w="9525">
              <a:noFill/>
              <a:miter lim="800000"/>
              <a:headEnd/>
              <a:tailEnd/>
            </a:ln>
          </p:spPr>
        </p:pic>
        <p:pic>
          <p:nvPicPr>
            <p:cNvPr id="21514" name="Picture 9"/>
            <p:cNvPicPr>
              <a:picLocks noChangeAspect="1" noChangeArrowheads="1"/>
            </p:cNvPicPr>
            <p:nvPr/>
          </p:nvPicPr>
          <p:blipFill>
            <a:blip r:embed="rId9" cstate="print"/>
            <a:srcRect l="781" t="10857" r="82904" b="83186"/>
            <a:stretch>
              <a:fillRect/>
            </a:stretch>
          </p:blipFill>
          <p:spPr bwMode="auto">
            <a:xfrm>
              <a:off x="5846763" y="1816100"/>
              <a:ext cx="1084262" cy="317500"/>
            </a:xfrm>
            <a:prstGeom prst="rect">
              <a:avLst/>
            </a:prstGeom>
            <a:noFill/>
            <a:ln w="25400" algn="ctr">
              <a:noFill/>
              <a:miter lim="800000"/>
              <a:headEnd/>
              <a:tailEnd/>
            </a:ln>
          </p:spPr>
        </p:pic>
        <p:pic>
          <p:nvPicPr>
            <p:cNvPr id="21515" name="Picture 10" descr="logo">
              <a:hlinkClick r:id="rId10"/>
            </p:cNvPr>
            <p:cNvPicPr>
              <a:picLocks noChangeAspect="1" noChangeArrowheads="1"/>
            </p:cNvPicPr>
            <p:nvPr/>
          </p:nvPicPr>
          <p:blipFill>
            <a:blip r:embed="rId11" cstate="print"/>
            <a:srcRect/>
            <a:stretch>
              <a:fillRect/>
            </a:stretch>
          </p:blipFill>
          <p:spPr bwMode="auto">
            <a:xfrm>
              <a:off x="5010151" y="3541713"/>
              <a:ext cx="1017588" cy="271462"/>
            </a:xfrm>
            <a:prstGeom prst="rect">
              <a:avLst/>
            </a:prstGeom>
            <a:noFill/>
            <a:ln w="9525">
              <a:noFill/>
              <a:miter lim="800000"/>
              <a:headEnd/>
              <a:tailEnd/>
            </a:ln>
          </p:spPr>
        </p:pic>
        <p:pic>
          <p:nvPicPr>
            <p:cNvPr id="21516" name="Picture 11" descr="logo_home"/>
            <p:cNvPicPr>
              <a:picLocks noChangeAspect="1" noChangeArrowheads="1"/>
            </p:cNvPicPr>
            <p:nvPr/>
          </p:nvPicPr>
          <p:blipFill>
            <a:blip r:embed="rId12" cstate="print"/>
            <a:srcRect/>
            <a:stretch>
              <a:fillRect/>
            </a:stretch>
          </p:blipFill>
          <p:spPr bwMode="auto">
            <a:xfrm>
              <a:off x="6070600" y="4203700"/>
              <a:ext cx="1003300" cy="419100"/>
            </a:xfrm>
            <a:prstGeom prst="rect">
              <a:avLst/>
            </a:prstGeom>
            <a:noFill/>
            <a:ln w="9525">
              <a:noFill/>
              <a:miter lim="800000"/>
              <a:headEnd/>
              <a:tailEnd/>
            </a:ln>
          </p:spPr>
        </p:pic>
        <p:pic>
          <p:nvPicPr>
            <p:cNvPr id="21517" name="Picture 12"/>
            <p:cNvPicPr>
              <a:picLocks noChangeAspect="1" noChangeArrowheads="1"/>
            </p:cNvPicPr>
            <p:nvPr/>
          </p:nvPicPr>
          <p:blipFill>
            <a:blip r:embed="rId13" cstate="print"/>
            <a:srcRect/>
            <a:stretch>
              <a:fillRect/>
            </a:stretch>
          </p:blipFill>
          <p:spPr bwMode="auto">
            <a:xfrm>
              <a:off x="6461126" y="3381377"/>
              <a:ext cx="860425" cy="500063"/>
            </a:xfrm>
            <a:prstGeom prst="rect">
              <a:avLst/>
            </a:prstGeom>
            <a:noFill/>
            <a:ln w="9525">
              <a:noFill/>
              <a:miter lim="800000"/>
              <a:headEnd/>
              <a:tailEnd/>
            </a:ln>
          </p:spPr>
        </p:pic>
        <p:pic>
          <p:nvPicPr>
            <p:cNvPr id="21518" name="Picture 13"/>
            <p:cNvPicPr>
              <a:picLocks noChangeAspect="1" noChangeArrowheads="1"/>
            </p:cNvPicPr>
            <p:nvPr/>
          </p:nvPicPr>
          <p:blipFill>
            <a:blip r:embed="rId14" cstate="print"/>
            <a:srcRect l="55469" t="24316" r="28906" b="69727"/>
            <a:stretch>
              <a:fillRect/>
            </a:stretch>
          </p:blipFill>
          <p:spPr bwMode="auto">
            <a:xfrm>
              <a:off x="6291263" y="2849565"/>
              <a:ext cx="817562" cy="249237"/>
            </a:xfrm>
            <a:prstGeom prst="rect">
              <a:avLst/>
            </a:prstGeom>
            <a:noFill/>
            <a:ln w="25400" algn="ctr">
              <a:noFill/>
              <a:miter lim="800000"/>
              <a:headEnd/>
              <a:tailEnd/>
            </a:ln>
          </p:spPr>
        </p:pic>
        <p:pic>
          <p:nvPicPr>
            <p:cNvPr id="21519" name="Picture 14" descr="web_sub_r1_c1"/>
            <p:cNvPicPr>
              <a:picLocks noChangeAspect="1" noChangeArrowheads="1"/>
            </p:cNvPicPr>
            <p:nvPr/>
          </p:nvPicPr>
          <p:blipFill>
            <a:blip r:embed="rId15" cstate="print">
              <a:clrChange>
                <a:clrFrom>
                  <a:srgbClr val="FFFFFF"/>
                </a:clrFrom>
                <a:clrTo>
                  <a:srgbClr val="FFFFFF">
                    <a:alpha val="0"/>
                  </a:srgbClr>
                </a:clrTo>
              </a:clrChange>
            </a:blip>
            <a:srcRect l="8142" t="31151" r="13571" b="19823"/>
            <a:stretch>
              <a:fillRect/>
            </a:stretch>
          </p:blipFill>
          <p:spPr bwMode="auto">
            <a:xfrm>
              <a:off x="4516439" y="2011363"/>
              <a:ext cx="1012825" cy="303212"/>
            </a:xfrm>
            <a:prstGeom prst="rect">
              <a:avLst/>
            </a:prstGeom>
            <a:noFill/>
            <a:ln w="9525">
              <a:noFill/>
              <a:miter lim="800000"/>
              <a:headEnd/>
              <a:tailEnd/>
            </a:ln>
          </p:spPr>
        </p:pic>
        <p:pic>
          <p:nvPicPr>
            <p:cNvPr id="21520" name="Picture 15" descr="Mpex"/>
            <p:cNvPicPr>
              <a:picLocks noChangeAspect="1" noChangeArrowheads="1"/>
            </p:cNvPicPr>
            <p:nvPr/>
          </p:nvPicPr>
          <p:blipFill>
            <a:blip r:embed="rId16" cstate="print"/>
            <a:srcRect/>
            <a:stretch>
              <a:fillRect/>
            </a:stretch>
          </p:blipFill>
          <p:spPr bwMode="auto">
            <a:xfrm>
              <a:off x="5146675" y="2409827"/>
              <a:ext cx="706438" cy="390525"/>
            </a:xfrm>
            <a:prstGeom prst="rect">
              <a:avLst/>
            </a:prstGeom>
            <a:noFill/>
            <a:ln w="9525">
              <a:noFill/>
              <a:miter lim="800000"/>
              <a:headEnd/>
              <a:tailEnd/>
            </a:ln>
          </p:spPr>
        </p:pic>
        <p:pic>
          <p:nvPicPr>
            <p:cNvPr id="21521" name="Picture 16" descr="Galapagos"/>
            <p:cNvPicPr>
              <a:picLocks noChangeAspect="1" noChangeArrowheads="1"/>
            </p:cNvPicPr>
            <p:nvPr/>
          </p:nvPicPr>
          <p:blipFill>
            <a:blip r:embed="rId17" cstate="print"/>
            <a:srcRect l="1830" t="12659" r="3659" b="2531"/>
            <a:stretch>
              <a:fillRect/>
            </a:stretch>
          </p:blipFill>
          <p:spPr bwMode="auto">
            <a:xfrm>
              <a:off x="4554539" y="4492625"/>
              <a:ext cx="984250" cy="319088"/>
            </a:xfrm>
            <a:prstGeom prst="rect">
              <a:avLst/>
            </a:prstGeom>
            <a:noFill/>
            <a:ln w="9525">
              <a:noFill/>
              <a:miter lim="800000"/>
              <a:headEnd/>
              <a:tailEnd/>
            </a:ln>
          </p:spPr>
        </p:pic>
        <p:pic>
          <p:nvPicPr>
            <p:cNvPr id="21522" name="Picture 17" descr="uc-rgb"/>
            <p:cNvPicPr>
              <a:picLocks noChangeAspect="1" noChangeArrowheads="1"/>
            </p:cNvPicPr>
            <p:nvPr/>
          </p:nvPicPr>
          <p:blipFill>
            <a:blip r:embed="rId18" cstate="print"/>
            <a:srcRect/>
            <a:stretch>
              <a:fillRect/>
            </a:stretch>
          </p:blipFill>
          <p:spPr bwMode="auto">
            <a:xfrm>
              <a:off x="4125914" y="1363663"/>
              <a:ext cx="814387" cy="176212"/>
            </a:xfrm>
            <a:prstGeom prst="rect">
              <a:avLst/>
            </a:prstGeom>
            <a:noFill/>
            <a:ln w="9525">
              <a:noFill/>
              <a:miter lim="800000"/>
              <a:headEnd/>
              <a:tailEnd/>
            </a:ln>
          </p:spPr>
        </p:pic>
        <p:pic>
          <p:nvPicPr>
            <p:cNvPr id="21523" name="Picture 18" descr="AmiraLogo">
              <a:hlinkClick r:id="rId19"/>
            </p:cNvPr>
            <p:cNvPicPr>
              <a:picLocks noChangeAspect="1" noChangeArrowheads="1"/>
            </p:cNvPicPr>
            <p:nvPr/>
          </p:nvPicPr>
          <p:blipFill>
            <a:blip r:embed="rId20" cstate="print"/>
            <a:srcRect/>
            <a:stretch>
              <a:fillRect/>
            </a:stretch>
          </p:blipFill>
          <p:spPr bwMode="auto">
            <a:xfrm>
              <a:off x="5365751" y="2962277"/>
              <a:ext cx="684213" cy="333375"/>
            </a:xfrm>
            <a:prstGeom prst="rect">
              <a:avLst/>
            </a:prstGeom>
            <a:noFill/>
            <a:ln w="9525">
              <a:noFill/>
              <a:miter lim="800000"/>
              <a:headEnd/>
              <a:tailEnd/>
            </a:ln>
          </p:spPr>
        </p:pic>
        <p:pic>
          <p:nvPicPr>
            <p:cNvPr id="21524" name="Picture 19" descr="The CBR Institute for Biomedical Research"/>
            <p:cNvPicPr>
              <a:picLocks noChangeAspect="1" noChangeArrowheads="1"/>
            </p:cNvPicPr>
            <p:nvPr/>
          </p:nvPicPr>
          <p:blipFill>
            <a:blip r:embed="rId21" cstate="print"/>
            <a:srcRect/>
            <a:stretch>
              <a:fillRect/>
            </a:stretch>
          </p:blipFill>
          <p:spPr bwMode="auto">
            <a:xfrm>
              <a:off x="4367213" y="4957765"/>
              <a:ext cx="838200" cy="325437"/>
            </a:xfrm>
            <a:prstGeom prst="rect">
              <a:avLst/>
            </a:prstGeom>
            <a:noFill/>
            <a:ln w="9525">
              <a:noFill/>
              <a:miter lim="800000"/>
              <a:headEnd/>
              <a:tailEnd/>
            </a:ln>
          </p:spPr>
        </p:pic>
        <p:pic>
          <p:nvPicPr>
            <p:cNvPr id="21525" name="Picture 20" descr="[MMV]"/>
            <p:cNvPicPr>
              <a:picLocks noChangeAspect="1" noChangeArrowheads="1"/>
            </p:cNvPicPr>
            <p:nvPr/>
          </p:nvPicPr>
          <p:blipFill>
            <a:blip r:embed="rId22" cstate="print"/>
            <a:srcRect/>
            <a:stretch>
              <a:fillRect/>
            </a:stretch>
          </p:blipFill>
          <p:spPr bwMode="auto">
            <a:xfrm>
              <a:off x="3636963" y="5468940"/>
              <a:ext cx="963612" cy="371475"/>
            </a:xfrm>
            <a:prstGeom prst="rect">
              <a:avLst/>
            </a:prstGeom>
            <a:noFill/>
            <a:ln w="9525">
              <a:noFill/>
              <a:miter lim="800000"/>
              <a:headEnd/>
              <a:tailEnd/>
            </a:ln>
          </p:spPr>
        </p:pic>
        <p:pic>
          <p:nvPicPr>
            <p:cNvPr id="21526" name="Picture 21"/>
            <p:cNvPicPr>
              <a:picLocks noChangeAspect="1" noChangeArrowheads="1"/>
            </p:cNvPicPr>
            <p:nvPr/>
          </p:nvPicPr>
          <p:blipFill>
            <a:blip r:embed="rId23" cstate="print"/>
            <a:srcRect l="19141" t="12988" r="61485" b="81836"/>
            <a:stretch>
              <a:fillRect/>
            </a:stretch>
          </p:blipFill>
          <p:spPr bwMode="auto">
            <a:xfrm>
              <a:off x="3324226" y="6413502"/>
              <a:ext cx="1381125" cy="295275"/>
            </a:xfrm>
            <a:prstGeom prst="rect">
              <a:avLst/>
            </a:prstGeom>
            <a:noFill/>
            <a:ln w="25400" algn="ctr">
              <a:noFill/>
              <a:miter lim="800000"/>
              <a:headEnd/>
              <a:tailEnd/>
            </a:ln>
          </p:spPr>
        </p:pic>
        <p:pic>
          <p:nvPicPr>
            <p:cNvPr id="21527" name="Picture 22" descr="logo-targacept"/>
            <p:cNvPicPr>
              <a:picLocks noChangeAspect="1" noChangeArrowheads="1"/>
            </p:cNvPicPr>
            <p:nvPr/>
          </p:nvPicPr>
          <p:blipFill>
            <a:blip r:embed="rId24" cstate="print"/>
            <a:srcRect b="-20111"/>
            <a:stretch>
              <a:fillRect/>
            </a:stretch>
          </p:blipFill>
          <p:spPr bwMode="auto">
            <a:xfrm>
              <a:off x="3157538" y="4368802"/>
              <a:ext cx="931862" cy="341313"/>
            </a:xfrm>
            <a:prstGeom prst="rect">
              <a:avLst/>
            </a:prstGeom>
            <a:noFill/>
            <a:ln w="9525">
              <a:noFill/>
              <a:miter lim="800000"/>
              <a:headEnd/>
              <a:tailEnd/>
            </a:ln>
          </p:spPr>
        </p:pic>
        <p:pic>
          <p:nvPicPr>
            <p:cNvPr id="21528" name="Picture 23" descr="exel"/>
            <p:cNvPicPr>
              <a:picLocks noChangeAspect="1" noChangeArrowheads="1"/>
            </p:cNvPicPr>
            <p:nvPr/>
          </p:nvPicPr>
          <p:blipFill>
            <a:blip r:embed="rId25" cstate="print"/>
            <a:srcRect/>
            <a:stretch>
              <a:fillRect/>
            </a:stretch>
          </p:blipFill>
          <p:spPr bwMode="auto">
            <a:xfrm>
              <a:off x="2208213" y="4618038"/>
              <a:ext cx="989012" cy="284162"/>
            </a:xfrm>
            <a:prstGeom prst="rect">
              <a:avLst/>
            </a:prstGeom>
            <a:noFill/>
            <a:ln w="9525">
              <a:noFill/>
              <a:miter lim="800000"/>
              <a:headEnd/>
              <a:tailEnd/>
            </a:ln>
          </p:spPr>
        </p:pic>
        <p:pic>
          <p:nvPicPr>
            <p:cNvPr id="21529" name="Picture 24" descr="santarislogo"/>
            <p:cNvPicPr>
              <a:picLocks noChangeAspect="1" noChangeArrowheads="1"/>
            </p:cNvPicPr>
            <p:nvPr/>
          </p:nvPicPr>
          <p:blipFill>
            <a:blip r:embed="rId26" cstate="print">
              <a:clrChange>
                <a:clrFrom>
                  <a:srgbClr val="C0D3EA"/>
                </a:clrFrom>
                <a:clrTo>
                  <a:srgbClr val="C0D3EA">
                    <a:alpha val="0"/>
                  </a:srgbClr>
                </a:clrTo>
              </a:clrChange>
            </a:blip>
            <a:srcRect/>
            <a:stretch>
              <a:fillRect/>
            </a:stretch>
          </p:blipFill>
          <p:spPr bwMode="auto">
            <a:xfrm>
              <a:off x="1974851" y="5438775"/>
              <a:ext cx="1370013" cy="279400"/>
            </a:xfrm>
            <a:prstGeom prst="rect">
              <a:avLst/>
            </a:prstGeom>
            <a:noFill/>
            <a:ln w="9525">
              <a:noFill/>
              <a:miter lim="800000"/>
              <a:headEnd/>
              <a:tailEnd/>
            </a:ln>
          </p:spPr>
        </p:pic>
        <p:pic>
          <p:nvPicPr>
            <p:cNvPr id="21530" name="Picture 25" descr="logo"/>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1511301" y="4933952"/>
              <a:ext cx="635000" cy="485775"/>
            </a:xfrm>
            <a:prstGeom prst="rect">
              <a:avLst/>
            </a:prstGeom>
            <a:noFill/>
            <a:ln w="9525">
              <a:noFill/>
              <a:miter lim="800000"/>
              <a:headEnd/>
              <a:tailEnd/>
            </a:ln>
          </p:spPr>
        </p:pic>
        <p:pic>
          <p:nvPicPr>
            <p:cNvPr id="21531" name="Picture 26" descr="logo"/>
            <p:cNvPicPr>
              <a:picLocks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3443288" y="3181350"/>
              <a:ext cx="901700" cy="122238"/>
            </a:xfrm>
            <a:prstGeom prst="rect">
              <a:avLst/>
            </a:prstGeom>
            <a:noFill/>
            <a:ln w="9525">
              <a:noFill/>
              <a:miter lim="800000"/>
              <a:headEnd/>
              <a:tailEnd/>
            </a:ln>
          </p:spPr>
        </p:pic>
        <p:pic>
          <p:nvPicPr>
            <p:cNvPr id="21532" name="Picture 27" descr="ChemoCentryx">
              <a:hlinkClick r:id="rId29"/>
            </p:cNvPr>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3036889" y="4776788"/>
              <a:ext cx="808037" cy="531812"/>
            </a:xfrm>
            <a:prstGeom prst="rect">
              <a:avLst/>
            </a:prstGeom>
            <a:noFill/>
            <a:ln w="9525">
              <a:noFill/>
              <a:miter lim="800000"/>
              <a:headEnd/>
              <a:tailEnd/>
            </a:ln>
          </p:spPr>
        </p:pic>
        <p:pic>
          <p:nvPicPr>
            <p:cNvPr id="21533" name="Picture 28" descr="logos_epix"/>
            <p:cNvPicPr>
              <a:picLocks noChangeAspect="1" noChangeArrowheads="1"/>
            </p:cNvPicPr>
            <p:nvPr/>
          </p:nvPicPr>
          <p:blipFill>
            <a:blip r:embed="rId31" cstate="print"/>
            <a:srcRect/>
            <a:stretch>
              <a:fillRect/>
            </a:stretch>
          </p:blipFill>
          <p:spPr bwMode="auto">
            <a:xfrm>
              <a:off x="2730500" y="3865565"/>
              <a:ext cx="731838" cy="471487"/>
            </a:xfrm>
            <a:prstGeom prst="rect">
              <a:avLst/>
            </a:prstGeom>
            <a:noFill/>
            <a:ln w="9525">
              <a:noFill/>
              <a:miter lim="800000"/>
              <a:headEnd/>
              <a:tailEnd/>
            </a:ln>
          </p:spPr>
        </p:pic>
        <p:pic>
          <p:nvPicPr>
            <p:cNvPr id="21534" name="Picture 29" descr="logos_thearvance"/>
            <p:cNvPicPr>
              <a:picLocks noChangeAspect="1" noChangeArrowheads="1"/>
            </p:cNvPicPr>
            <p:nvPr/>
          </p:nvPicPr>
          <p:blipFill>
            <a:blip r:embed="rId32" cstate="print"/>
            <a:srcRect/>
            <a:stretch>
              <a:fillRect/>
            </a:stretch>
          </p:blipFill>
          <p:spPr bwMode="auto">
            <a:xfrm>
              <a:off x="3960813" y="2738438"/>
              <a:ext cx="825500" cy="334962"/>
            </a:xfrm>
            <a:prstGeom prst="rect">
              <a:avLst/>
            </a:prstGeom>
            <a:noFill/>
            <a:ln w="9525">
              <a:noFill/>
              <a:miter lim="800000"/>
              <a:headEnd/>
              <a:tailEnd/>
            </a:ln>
          </p:spPr>
        </p:pic>
        <p:pic>
          <p:nvPicPr>
            <p:cNvPr id="21535" name="Picture 30" descr="BioFocu-DPI-logo"/>
            <p:cNvPicPr>
              <a:picLocks noChangeAspect="1" noChangeArrowheads="1"/>
            </p:cNvPicPr>
            <p:nvPr/>
          </p:nvPicPr>
          <p:blipFill>
            <a:blip r:embed="rId33" cstate="print"/>
            <a:srcRect/>
            <a:stretch>
              <a:fillRect/>
            </a:stretch>
          </p:blipFill>
          <p:spPr bwMode="auto">
            <a:xfrm>
              <a:off x="3549650" y="3946527"/>
              <a:ext cx="801688" cy="373063"/>
            </a:xfrm>
            <a:prstGeom prst="rect">
              <a:avLst/>
            </a:prstGeom>
            <a:noFill/>
            <a:ln w="9525">
              <a:noFill/>
              <a:miter lim="800000"/>
              <a:headEnd/>
              <a:tailEnd/>
            </a:ln>
          </p:spPr>
        </p:pic>
        <p:pic>
          <p:nvPicPr>
            <p:cNvPr id="21536" name="Picture 31" descr="RANBAXY"/>
            <p:cNvPicPr>
              <a:picLocks noChangeAspect="1" noChangeArrowheads="1"/>
            </p:cNvPicPr>
            <p:nvPr/>
          </p:nvPicPr>
          <p:blipFill>
            <a:blip r:embed="rId34" cstate="print"/>
            <a:srcRect/>
            <a:stretch>
              <a:fillRect/>
            </a:stretch>
          </p:blipFill>
          <p:spPr bwMode="auto">
            <a:xfrm>
              <a:off x="2803525" y="3341688"/>
              <a:ext cx="1257300" cy="373062"/>
            </a:xfrm>
            <a:prstGeom prst="rect">
              <a:avLst/>
            </a:prstGeom>
            <a:noFill/>
            <a:ln w="9525">
              <a:noFill/>
              <a:miter lim="800000"/>
              <a:headEnd/>
              <a:tailEnd/>
            </a:ln>
          </p:spPr>
        </p:pic>
        <p:pic>
          <p:nvPicPr>
            <p:cNvPr id="21537" name="Picture 32" descr="pharm_logo"/>
            <p:cNvPicPr>
              <a:picLocks noChangeAspect="1" noChangeArrowheads="1"/>
            </p:cNvPicPr>
            <p:nvPr/>
          </p:nvPicPr>
          <p:blipFill>
            <a:blip r:embed="rId35" cstate="print"/>
            <a:srcRect/>
            <a:stretch>
              <a:fillRect/>
            </a:stretch>
          </p:blipFill>
          <p:spPr bwMode="auto">
            <a:xfrm>
              <a:off x="3136900" y="2405065"/>
              <a:ext cx="871538" cy="300037"/>
            </a:xfrm>
            <a:prstGeom prst="rect">
              <a:avLst/>
            </a:prstGeom>
            <a:noFill/>
            <a:ln w="9525">
              <a:noFill/>
              <a:miter lim="800000"/>
              <a:headEnd/>
              <a:tailEnd/>
            </a:ln>
          </p:spPr>
        </p:pic>
        <p:pic>
          <p:nvPicPr>
            <p:cNvPr id="21538" name="Picture 33" descr="Anacor"/>
            <p:cNvPicPr>
              <a:picLocks noChangeAspect="1" noChangeArrowheads="1"/>
            </p:cNvPicPr>
            <p:nvPr/>
          </p:nvPicPr>
          <p:blipFill>
            <a:blip r:embed="rId36" cstate="print"/>
            <a:srcRect/>
            <a:stretch>
              <a:fillRect/>
            </a:stretch>
          </p:blipFill>
          <p:spPr bwMode="auto">
            <a:xfrm>
              <a:off x="2827339" y="2890838"/>
              <a:ext cx="885825" cy="214312"/>
            </a:xfrm>
            <a:prstGeom prst="rect">
              <a:avLst/>
            </a:prstGeom>
            <a:noFill/>
            <a:ln w="9525">
              <a:noFill/>
              <a:miter lim="800000"/>
              <a:headEnd/>
              <a:tailEnd/>
            </a:ln>
          </p:spPr>
        </p:pic>
        <p:sp>
          <p:nvSpPr>
            <p:cNvPr id="21539" name="Text Box 34"/>
            <p:cNvSpPr txBox="1">
              <a:spLocks noChangeArrowheads="1"/>
            </p:cNvSpPr>
            <p:nvPr/>
          </p:nvSpPr>
          <p:spPr bwMode="black">
            <a:xfrm>
              <a:off x="1169990" y="2111376"/>
              <a:ext cx="2149475" cy="763259"/>
            </a:xfrm>
            <a:prstGeom prst="rect">
              <a:avLst/>
            </a:prstGeom>
            <a:noFill/>
            <a:ln w="25400" algn="ctr">
              <a:noFill/>
              <a:miter lim="800000"/>
              <a:headEnd/>
              <a:tailEnd/>
            </a:ln>
          </p:spPr>
          <p:txBody>
            <a:bodyPr lIns="91430" tIns="91430" rIns="91430" bIns="91430">
              <a:spAutoFit/>
            </a:bodyPr>
            <a:lstStyle/>
            <a:p>
              <a:pPr algn="ctr" defTabSz="912813" eaLnBrk="0" hangingPunct="0">
                <a:lnSpc>
                  <a:spcPct val="90000"/>
                </a:lnSpc>
              </a:pPr>
              <a:r>
                <a:rPr lang="en-GB" sz="1400" b="1">
                  <a:solidFill>
                    <a:schemeClr val="accent2"/>
                  </a:solidFill>
                </a:rPr>
                <a:t>35 external engines</a:t>
              </a:r>
            </a:p>
          </p:txBody>
        </p:sp>
        <p:sp>
          <p:nvSpPr>
            <p:cNvPr id="21540" name="Text Box 35"/>
            <p:cNvSpPr txBox="1">
              <a:spLocks noChangeArrowheads="1"/>
            </p:cNvSpPr>
            <p:nvPr/>
          </p:nvSpPr>
          <p:spPr bwMode="black">
            <a:xfrm>
              <a:off x="7521576" y="3940175"/>
              <a:ext cx="1289051" cy="800192"/>
            </a:xfrm>
            <a:prstGeom prst="rect">
              <a:avLst/>
            </a:prstGeom>
            <a:noFill/>
            <a:ln w="25400" algn="ctr">
              <a:noFill/>
              <a:miter lim="800000"/>
              <a:headEnd/>
              <a:tailEnd/>
            </a:ln>
          </p:spPr>
          <p:txBody>
            <a:bodyPr lIns="91430" tIns="91430" rIns="91430" bIns="91430">
              <a:spAutoFit/>
            </a:bodyPr>
            <a:lstStyle/>
            <a:p>
              <a:pPr algn="ctr" defTabSz="912813" eaLnBrk="0" hangingPunct="0">
                <a:lnSpc>
                  <a:spcPct val="90000"/>
                </a:lnSpc>
              </a:pPr>
              <a:r>
                <a:rPr lang="en-GB" sz="1000" b="1">
                  <a:solidFill>
                    <a:schemeClr val="accent2"/>
                  </a:solidFill>
                </a:rPr>
                <a:t>Corporate </a:t>
              </a:r>
              <a:br>
                <a:rPr lang="en-GB" sz="1000" b="1">
                  <a:solidFill>
                    <a:schemeClr val="accent2"/>
                  </a:solidFill>
                </a:rPr>
              </a:br>
              <a:r>
                <a:rPr lang="en-GB" sz="1000" b="1">
                  <a:solidFill>
                    <a:schemeClr val="accent2"/>
                  </a:solidFill>
                </a:rPr>
                <a:t> Venture Fund</a:t>
              </a:r>
            </a:p>
          </p:txBody>
        </p:sp>
        <p:pic>
          <p:nvPicPr>
            <p:cNvPr id="21541" name="Picture 36" descr="230usa_calcimedia"/>
            <p:cNvPicPr>
              <a:picLocks noChangeAspect="1" noChangeArrowheads="1"/>
            </p:cNvPicPr>
            <p:nvPr/>
          </p:nvPicPr>
          <p:blipFill>
            <a:blip r:embed="rId37" cstate="print"/>
            <a:srcRect/>
            <a:stretch>
              <a:fillRect/>
            </a:stretch>
          </p:blipFill>
          <p:spPr bwMode="auto">
            <a:xfrm>
              <a:off x="6781801" y="5511802"/>
              <a:ext cx="711200" cy="138113"/>
            </a:xfrm>
            <a:prstGeom prst="rect">
              <a:avLst/>
            </a:prstGeom>
            <a:noFill/>
            <a:ln w="9525">
              <a:noFill/>
              <a:miter lim="800000"/>
              <a:headEnd/>
              <a:tailEnd/>
            </a:ln>
          </p:spPr>
        </p:pic>
        <p:pic>
          <p:nvPicPr>
            <p:cNvPr id="21542" name="Picture 37" descr="Novalar-hm_pg_1"/>
            <p:cNvPicPr>
              <a:picLocks noChangeAspect="1" noChangeArrowheads="1"/>
            </p:cNvPicPr>
            <p:nvPr/>
          </p:nvPicPr>
          <p:blipFill>
            <a:blip r:embed="rId38" cstate="print"/>
            <a:srcRect/>
            <a:stretch>
              <a:fillRect/>
            </a:stretch>
          </p:blipFill>
          <p:spPr bwMode="auto">
            <a:xfrm>
              <a:off x="7604126" y="5954715"/>
              <a:ext cx="655638" cy="293687"/>
            </a:xfrm>
            <a:prstGeom prst="rect">
              <a:avLst/>
            </a:prstGeom>
            <a:noFill/>
            <a:ln w="9525">
              <a:noFill/>
              <a:miter lim="800000"/>
              <a:headEnd/>
              <a:tailEnd/>
            </a:ln>
          </p:spPr>
        </p:pic>
        <p:pic>
          <p:nvPicPr>
            <p:cNvPr id="21543" name="Picture 38" descr="Protez"/>
            <p:cNvPicPr>
              <a:picLocks noChangeAspect="1" noChangeArrowheads="1"/>
            </p:cNvPicPr>
            <p:nvPr/>
          </p:nvPicPr>
          <p:blipFill>
            <a:blip r:embed="rId39" cstate="print"/>
            <a:srcRect/>
            <a:stretch>
              <a:fillRect/>
            </a:stretch>
          </p:blipFill>
          <p:spPr bwMode="auto">
            <a:xfrm>
              <a:off x="7888288" y="4948240"/>
              <a:ext cx="817562" cy="503237"/>
            </a:xfrm>
            <a:prstGeom prst="rect">
              <a:avLst/>
            </a:prstGeom>
            <a:noFill/>
            <a:ln w="9525">
              <a:noFill/>
              <a:miter lim="800000"/>
              <a:headEnd/>
              <a:tailEnd/>
            </a:ln>
          </p:spPr>
        </p:pic>
        <p:pic>
          <p:nvPicPr>
            <p:cNvPr id="21544" name="Picture 39" descr="Concept"/>
            <p:cNvPicPr>
              <a:picLocks noChangeAspect="1" noChangeArrowheads="1"/>
            </p:cNvPicPr>
            <p:nvPr/>
          </p:nvPicPr>
          <p:blipFill>
            <a:blip r:embed="rId40" cstate="print"/>
            <a:srcRect/>
            <a:stretch>
              <a:fillRect/>
            </a:stretch>
          </p:blipFill>
          <p:spPr bwMode="auto">
            <a:xfrm>
              <a:off x="7653339" y="5557838"/>
              <a:ext cx="860425" cy="279400"/>
            </a:xfrm>
            <a:prstGeom prst="rect">
              <a:avLst/>
            </a:prstGeom>
            <a:noFill/>
            <a:ln w="9525">
              <a:noFill/>
              <a:miter lim="800000"/>
              <a:headEnd/>
              <a:tailEnd/>
            </a:ln>
          </p:spPr>
        </p:pic>
        <p:pic>
          <p:nvPicPr>
            <p:cNvPr id="21545" name="Picture 40" descr="Syntaxin"/>
            <p:cNvPicPr>
              <a:picLocks noChangeAspect="1" noChangeArrowheads="1"/>
            </p:cNvPicPr>
            <p:nvPr/>
          </p:nvPicPr>
          <p:blipFill>
            <a:blip r:embed="rId41" cstate="print"/>
            <a:srcRect/>
            <a:stretch>
              <a:fillRect/>
            </a:stretch>
          </p:blipFill>
          <p:spPr bwMode="auto">
            <a:xfrm>
              <a:off x="7069138" y="5102227"/>
              <a:ext cx="749300" cy="246063"/>
            </a:xfrm>
            <a:prstGeom prst="rect">
              <a:avLst/>
            </a:prstGeom>
            <a:noFill/>
            <a:ln w="9525">
              <a:noFill/>
              <a:miter lim="800000"/>
              <a:headEnd/>
              <a:tailEnd/>
            </a:ln>
          </p:spPr>
        </p:pic>
        <p:pic>
          <p:nvPicPr>
            <p:cNvPr id="21546" name="Picture 41" descr="Trinity"/>
            <p:cNvPicPr>
              <a:picLocks noChangeAspect="1" noChangeArrowheads="1"/>
            </p:cNvPicPr>
            <p:nvPr/>
          </p:nvPicPr>
          <p:blipFill>
            <a:blip r:embed="rId42" cstate="print"/>
            <a:srcRect/>
            <a:stretch>
              <a:fillRect/>
            </a:stretch>
          </p:blipFill>
          <p:spPr bwMode="auto">
            <a:xfrm>
              <a:off x="6280151" y="5726115"/>
              <a:ext cx="1309688" cy="523875"/>
            </a:xfrm>
            <a:prstGeom prst="rect">
              <a:avLst/>
            </a:prstGeom>
            <a:noFill/>
            <a:ln w="9525">
              <a:noFill/>
              <a:miter lim="800000"/>
              <a:headEnd/>
              <a:tailEnd/>
            </a:ln>
          </p:spPr>
        </p:pic>
        <p:pic>
          <p:nvPicPr>
            <p:cNvPr id="21547" name="Picture 42" descr="Scyb"/>
            <p:cNvPicPr>
              <a:picLocks noChangeAspect="1" noChangeArrowheads="1"/>
            </p:cNvPicPr>
            <p:nvPr/>
          </p:nvPicPr>
          <p:blipFill>
            <a:blip r:embed="rId43" cstate="print"/>
            <a:srcRect/>
            <a:stretch>
              <a:fillRect/>
            </a:stretch>
          </p:blipFill>
          <p:spPr bwMode="auto">
            <a:xfrm>
              <a:off x="7253288" y="4589465"/>
              <a:ext cx="1090612" cy="350837"/>
            </a:xfrm>
            <a:prstGeom prst="rect">
              <a:avLst/>
            </a:prstGeom>
            <a:noFill/>
            <a:ln w="9525">
              <a:noFill/>
              <a:miter lim="800000"/>
              <a:headEnd/>
              <a:tailEnd/>
            </a:ln>
          </p:spPr>
        </p:pic>
        <p:sp>
          <p:nvSpPr>
            <p:cNvPr id="21548" name="Text Box 43"/>
            <p:cNvSpPr txBox="1">
              <a:spLocks noChangeArrowheads="1"/>
            </p:cNvSpPr>
            <p:nvPr/>
          </p:nvSpPr>
          <p:spPr bwMode="black">
            <a:xfrm>
              <a:off x="2154238" y="1646238"/>
              <a:ext cx="1555751" cy="615527"/>
            </a:xfrm>
            <a:prstGeom prst="rect">
              <a:avLst/>
            </a:prstGeom>
            <a:noFill/>
            <a:ln w="25400" algn="ctr">
              <a:noFill/>
              <a:miter lim="800000"/>
              <a:headEnd/>
              <a:tailEnd/>
            </a:ln>
          </p:spPr>
          <p:txBody>
            <a:bodyPr lIns="91430" tIns="91430" rIns="91430" bIns="91430">
              <a:spAutoFit/>
            </a:bodyPr>
            <a:lstStyle/>
            <a:p>
              <a:pPr algn="ctr" defTabSz="912813" eaLnBrk="0" hangingPunct="0">
                <a:lnSpc>
                  <a:spcPct val="90000"/>
                </a:lnSpc>
              </a:pPr>
              <a:r>
                <a:rPr lang="en-GB" sz="1000" b="1" dirty="0">
                  <a:solidFill>
                    <a:schemeClr val="accent2"/>
                  </a:solidFill>
                </a:rPr>
                <a:t>New/expanded in </a:t>
              </a:r>
              <a:r>
                <a:rPr lang="en-GB" sz="1000" b="1" dirty="0" smtClean="0">
                  <a:solidFill>
                    <a:schemeClr val="accent2"/>
                  </a:solidFill>
                </a:rPr>
                <a:t>2008/2009</a:t>
              </a:r>
              <a:endParaRPr lang="en-GB" sz="1000" b="1" dirty="0">
                <a:solidFill>
                  <a:schemeClr val="accent2"/>
                </a:solidFill>
              </a:endParaRPr>
            </a:p>
          </p:txBody>
        </p:sp>
        <p:pic>
          <p:nvPicPr>
            <p:cNvPr id="21549" name="Picture 44" descr="MRC: Medical Research Council: Leading science for better health">
              <a:hlinkClick r:id="rId44"/>
            </p:cNvPr>
            <p:cNvPicPr>
              <a:picLocks noChangeAspect="1" noChangeArrowheads="1"/>
            </p:cNvPicPr>
            <p:nvPr/>
          </p:nvPicPr>
          <p:blipFill>
            <a:blip r:embed="rId45" cstate="print"/>
            <a:srcRect r="70906" b="-2469"/>
            <a:stretch>
              <a:fillRect/>
            </a:stretch>
          </p:blipFill>
          <p:spPr bwMode="auto">
            <a:xfrm>
              <a:off x="5451476" y="1346200"/>
              <a:ext cx="785813" cy="355600"/>
            </a:xfrm>
            <a:prstGeom prst="rect">
              <a:avLst/>
            </a:prstGeom>
            <a:noFill/>
            <a:ln w="9525">
              <a:noFill/>
              <a:miter lim="800000"/>
              <a:headEnd/>
              <a:tailEnd/>
            </a:ln>
          </p:spPr>
        </p:pic>
        <p:pic>
          <p:nvPicPr>
            <p:cNvPr id="21550" name="Picture 45"/>
            <p:cNvPicPr>
              <a:picLocks noChangeAspect="1" noChangeArrowheads="1"/>
            </p:cNvPicPr>
            <p:nvPr/>
          </p:nvPicPr>
          <p:blipFill>
            <a:blip r:embed="rId46" cstate="print"/>
            <a:srcRect l="15611" t="12125" r="73100" b="81055"/>
            <a:stretch>
              <a:fillRect/>
            </a:stretch>
          </p:blipFill>
          <p:spPr bwMode="auto">
            <a:xfrm>
              <a:off x="2298700" y="5024438"/>
              <a:ext cx="635000" cy="279400"/>
            </a:xfrm>
            <a:prstGeom prst="rect">
              <a:avLst/>
            </a:prstGeom>
            <a:noFill/>
            <a:ln w="25400" algn="ctr">
              <a:noFill/>
              <a:miter lim="800000"/>
              <a:headEnd/>
              <a:tailEnd/>
            </a:ln>
          </p:spPr>
        </p:pic>
        <p:pic>
          <p:nvPicPr>
            <p:cNvPr id="21551" name="Picture 46"/>
            <p:cNvPicPr>
              <a:picLocks noChangeAspect="1" noChangeArrowheads="1"/>
            </p:cNvPicPr>
            <p:nvPr/>
          </p:nvPicPr>
          <p:blipFill>
            <a:blip r:embed="rId47" cstate="print"/>
            <a:srcRect l="1067" t="16148" r="87714" b="76355"/>
            <a:stretch>
              <a:fillRect/>
            </a:stretch>
          </p:blipFill>
          <p:spPr bwMode="auto">
            <a:xfrm>
              <a:off x="4037014" y="3471863"/>
              <a:ext cx="671512" cy="449262"/>
            </a:xfrm>
            <a:prstGeom prst="rect">
              <a:avLst/>
            </a:prstGeom>
            <a:noFill/>
            <a:ln w="9525" algn="ctr">
              <a:noFill/>
              <a:miter lim="800000"/>
              <a:headEnd/>
              <a:tailEnd/>
            </a:ln>
          </p:spPr>
        </p:pic>
        <p:pic>
          <p:nvPicPr>
            <p:cNvPr id="21552" name="Picture 47"/>
            <p:cNvPicPr>
              <a:picLocks noChangeAspect="1" noChangeArrowheads="1"/>
            </p:cNvPicPr>
            <p:nvPr/>
          </p:nvPicPr>
          <p:blipFill>
            <a:blip r:embed="rId48" cstate="print"/>
            <a:srcRect l="11874" t="12500" r="72501" b="84375"/>
            <a:stretch>
              <a:fillRect/>
            </a:stretch>
          </p:blipFill>
          <p:spPr bwMode="auto">
            <a:xfrm>
              <a:off x="4772026" y="5624515"/>
              <a:ext cx="1330325" cy="212725"/>
            </a:xfrm>
            <a:prstGeom prst="rect">
              <a:avLst/>
            </a:prstGeom>
            <a:noFill/>
            <a:ln w="9525">
              <a:noFill/>
              <a:miter lim="800000"/>
              <a:headEnd/>
              <a:tailEnd/>
            </a:ln>
          </p:spPr>
        </p:pic>
        <p:pic>
          <p:nvPicPr>
            <p:cNvPr id="21553" name="Picture 48" descr="EPSRC logo">
              <a:hlinkClick r:id="rId49"/>
            </p:cNvPr>
            <p:cNvPicPr>
              <a:picLocks noChangeAspect="1" noChangeArrowheads="1"/>
            </p:cNvPicPr>
            <p:nvPr/>
          </p:nvPicPr>
          <p:blipFill>
            <a:blip r:embed="rId50" cstate="print"/>
            <a:srcRect/>
            <a:stretch>
              <a:fillRect/>
            </a:stretch>
          </p:blipFill>
          <p:spPr bwMode="auto">
            <a:xfrm>
              <a:off x="5659439" y="4949825"/>
              <a:ext cx="723900" cy="319088"/>
            </a:xfrm>
            <a:prstGeom prst="rect">
              <a:avLst/>
            </a:prstGeom>
            <a:noFill/>
            <a:ln w="9525">
              <a:noFill/>
              <a:miter lim="800000"/>
              <a:headEnd/>
              <a:tailEnd/>
            </a:ln>
          </p:spPr>
        </p:pic>
        <p:pic>
          <p:nvPicPr>
            <p:cNvPr id="21554" name="Picture 49" descr="The University of Manchester, established in 1824.">
              <a:hlinkClick r:id="rId51"/>
            </p:cNvPr>
            <p:cNvPicPr>
              <a:picLocks noChangeAspect="1" noChangeArrowheads="1"/>
            </p:cNvPicPr>
            <p:nvPr/>
          </p:nvPicPr>
          <p:blipFill>
            <a:blip r:embed="rId52" cstate="print"/>
            <a:srcRect/>
            <a:stretch>
              <a:fillRect/>
            </a:stretch>
          </p:blipFill>
          <p:spPr bwMode="auto">
            <a:xfrm>
              <a:off x="4922839" y="3998913"/>
              <a:ext cx="855662" cy="292100"/>
            </a:xfrm>
            <a:prstGeom prst="rect">
              <a:avLst/>
            </a:prstGeom>
            <a:noFill/>
            <a:ln w="9525">
              <a:noFill/>
              <a:miter lim="800000"/>
              <a:headEnd/>
              <a:tailEnd/>
            </a:ln>
          </p:spPr>
        </p:pic>
        <p:pic>
          <p:nvPicPr>
            <p:cNvPr id="21555" name="Picture 50"/>
            <p:cNvPicPr>
              <a:picLocks noChangeAspect="1" noChangeArrowheads="1"/>
            </p:cNvPicPr>
            <p:nvPr/>
          </p:nvPicPr>
          <p:blipFill>
            <a:blip r:embed="rId53" cstate="print"/>
            <a:srcRect l="13126" t="11719" r="59375" b="83594"/>
            <a:stretch>
              <a:fillRect/>
            </a:stretch>
          </p:blipFill>
          <p:spPr bwMode="auto">
            <a:xfrm>
              <a:off x="3943350" y="6045200"/>
              <a:ext cx="1917700" cy="261938"/>
            </a:xfrm>
            <a:prstGeom prst="rect">
              <a:avLst/>
            </a:prstGeom>
            <a:noFill/>
            <a:ln w="9525">
              <a:noFill/>
              <a:miter lim="800000"/>
              <a:headEnd/>
              <a:tailEnd/>
            </a:ln>
          </p:spPr>
        </p:pic>
        <p:grpSp>
          <p:nvGrpSpPr>
            <p:cNvPr id="3" name="Group 51"/>
            <p:cNvGrpSpPr>
              <a:grpSpLocks/>
            </p:cNvGrpSpPr>
            <p:nvPr/>
          </p:nvGrpSpPr>
          <p:grpSpPr bwMode="auto">
            <a:xfrm>
              <a:off x="2266951" y="6002340"/>
              <a:ext cx="765175" cy="473075"/>
              <a:chOff x="1428" y="3733"/>
              <a:chExt cx="482" cy="298"/>
            </a:xfrm>
          </p:grpSpPr>
          <p:pic>
            <p:nvPicPr>
              <p:cNvPr id="21558" name="Picture 52" descr="SGC Logo">
                <a:hlinkClick r:id="rId54"/>
              </p:cNvPr>
              <p:cNvPicPr>
                <a:picLocks noChangeAspect="1" noChangeArrowheads="1"/>
              </p:cNvPicPr>
              <p:nvPr/>
            </p:nvPicPr>
            <p:blipFill>
              <a:blip r:embed="rId55" cstate="print"/>
              <a:srcRect/>
              <a:stretch>
                <a:fillRect/>
              </a:stretch>
            </p:blipFill>
            <p:spPr bwMode="auto">
              <a:xfrm>
                <a:off x="1434" y="3883"/>
                <a:ext cx="476" cy="148"/>
              </a:xfrm>
              <a:prstGeom prst="rect">
                <a:avLst/>
              </a:prstGeom>
              <a:noFill/>
              <a:ln w="9525">
                <a:noFill/>
                <a:miter lim="800000"/>
                <a:headEnd/>
                <a:tailEnd/>
              </a:ln>
            </p:spPr>
          </p:pic>
          <p:pic>
            <p:nvPicPr>
              <p:cNvPr id="21559" name="Picture 53" descr="University of Oxford">
                <a:hlinkClick r:id="rId56"/>
              </p:cNvPr>
              <p:cNvPicPr>
                <a:picLocks noChangeAspect="1" noChangeArrowheads="1"/>
              </p:cNvPicPr>
              <p:nvPr/>
            </p:nvPicPr>
            <p:blipFill>
              <a:blip r:embed="rId57" cstate="print"/>
              <a:srcRect/>
              <a:stretch>
                <a:fillRect/>
              </a:stretch>
            </p:blipFill>
            <p:spPr bwMode="auto">
              <a:xfrm>
                <a:off x="1428" y="3733"/>
                <a:ext cx="480" cy="149"/>
              </a:xfrm>
              <a:prstGeom prst="rect">
                <a:avLst/>
              </a:prstGeom>
              <a:noFill/>
              <a:ln w="9525">
                <a:noFill/>
                <a:miter lim="800000"/>
                <a:headEnd/>
                <a:tailEnd/>
              </a:ln>
            </p:spPr>
          </p:pic>
          <p:sp>
            <p:nvSpPr>
              <p:cNvPr id="21560" name="Rectangle 54"/>
              <p:cNvSpPr>
                <a:spLocks noChangeArrowheads="1"/>
              </p:cNvSpPr>
              <p:nvPr/>
            </p:nvSpPr>
            <p:spPr bwMode="auto">
              <a:xfrm>
                <a:off x="1428" y="3754"/>
                <a:ext cx="155" cy="259"/>
              </a:xfrm>
              <a:prstGeom prst="rect">
                <a:avLst/>
              </a:prstGeom>
              <a:noFill/>
              <a:ln w="9525" algn="ctr">
                <a:solidFill>
                  <a:srgbClr val="FF9933"/>
                </a:solidFill>
                <a:miter lim="800000"/>
                <a:headEnd/>
                <a:tailEnd/>
              </a:ln>
            </p:spPr>
            <p:txBody>
              <a:bodyPr wrap="none" anchor="ctr">
                <a:spAutoFit/>
              </a:bodyPr>
              <a:lstStyle/>
              <a:p>
                <a:endParaRPr lang="en-US" sz="1400"/>
              </a:p>
            </p:txBody>
          </p:sp>
        </p:grpSp>
      </p:grpSp>
      <p:sp>
        <p:nvSpPr>
          <p:cNvPr id="56" name="Title 55"/>
          <p:cNvSpPr>
            <a:spLocks noGrp="1"/>
          </p:cNvSpPr>
          <p:nvPr>
            <p:ph type="title"/>
          </p:nvPr>
        </p:nvSpPr>
        <p:spPr>
          <a:xfrm>
            <a:off x="457200" y="274638"/>
            <a:ext cx="8229600" cy="868346"/>
          </a:xfrm>
        </p:spPr>
        <p:txBody>
          <a:bodyPr>
            <a:normAutofit/>
          </a:bodyPr>
          <a:lstStyle/>
          <a:p>
            <a:r>
              <a:rPr lang="en-GB" sz="3600" dirty="0" smtClean="0"/>
              <a:t>Adding external efforts to internal research</a:t>
            </a:r>
            <a:endParaRPr lang="en-GB" sz="36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76C7032-47EE-4A42-8CD8-345CC3F82ED7}" type="slidenum">
              <a:rPr lang="en-GB"/>
              <a:pPr/>
              <a:t>9</a:t>
            </a:fld>
            <a:endParaRPr lang="en-GB"/>
          </a:p>
        </p:txBody>
      </p:sp>
      <p:sp>
        <p:nvSpPr>
          <p:cNvPr id="499714" name="Rectangle 2"/>
          <p:cNvSpPr>
            <a:spLocks noGrp="1" noChangeArrowheads="1"/>
          </p:cNvSpPr>
          <p:nvPr>
            <p:ph type="title"/>
          </p:nvPr>
        </p:nvSpPr>
        <p:spPr/>
        <p:txBody>
          <a:bodyPr/>
          <a:lstStyle/>
          <a:p>
            <a:r>
              <a:rPr lang="en-GB" sz="3800"/>
              <a:t>Lead Optimisation within Drug Discovery</a:t>
            </a:r>
          </a:p>
        </p:txBody>
      </p:sp>
      <p:grpSp>
        <p:nvGrpSpPr>
          <p:cNvPr id="2" name="Group 4"/>
          <p:cNvGrpSpPr>
            <a:grpSpLocks/>
          </p:cNvGrpSpPr>
          <p:nvPr/>
        </p:nvGrpSpPr>
        <p:grpSpPr bwMode="auto">
          <a:xfrm>
            <a:off x="1042988" y="1844675"/>
            <a:ext cx="7200900" cy="3889375"/>
            <a:chOff x="431" y="709"/>
            <a:chExt cx="4924" cy="2500"/>
          </a:xfrm>
        </p:grpSpPr>
        <p:sp>
          <p:nvSpPr>
            <p:cNvPr id="499717" name="Rectangle 5"/>
            <p:cNvSpPr>
              <a:spLocks noChangeArrowheads="1"/>
            </p:cNvSpPr>
            <p:nvPr/>
          </p:nvSpPr>
          <p:spPr bwMode="auto">
            <a:xfrm>
              <a:off x="431" y="709"/>
              <a:ext cx="4898" cy="2494"/>
            </a:xfrm>
            <a:prstGeom prst="rect">
              <a:avLst/>
            </a:prstGeom>
            <a:solidFill>
              <a:srgbClr val="FFFFFF"/>
            </a:solidFill>
            <a:ln w="9525" algn="ctr">
              <a:solidFill>
                <a:srgbClr val="000000"/>
              </a:solidFill>
              <a:miter lim="800000"/>
              <a:headEnd/>
              <a:tailEnd/>
            </a:ln>
            <a:effectLst/>
          </p:spPr>
          <p:txBody>
            <a:bodyPr wrap="none" anchor="ctr"/>
            <a:lstStyle/>
            <a:p>
              <a:endParaRPr lang="en-GB"/>
            </a:p>
          </p:txBody>
        </p:sp>
        <p:graphicFrame>
          <p:nvGraphicFramePr>
            <p:cNvPr id="499718" name="Object 6"/>
            <p:cNvGraphicFramePr>
              <a:graphicFrameLocks noChangeAspect="1"/>
            </p:cNvGraphicFramePr>
            <p:nvPr/>
          </p:nvGraphicFramePr>
          <p:xfrm>
            <a:off x="431" y="709"/>
            <a:ext cx="4924" cy="2500"/>
          </p:xfrm>
          <a:graphic>
            <a:graphicData uri="http://schemas.openxmlformats.org/presentationml/2006/ole">
              <p:oleObj spid="_x0000_s29698" name="Document" r:id="rId4" imgW="3125735" imgH="1616181" progId="Word.Document.8">
                <p:embed/>
              </p:oleObj>
            </a:graphicData>
          </a:graphic>
        </p:graphicFrame>
      </p:grpSp>
      <p:sp>
        <p:nvSpPr>
          <p:cNvPr id="7" name="Rectangle 6"/>
          <p:cNvSpPr/>
          <p:nvPr/>
        </p:nvSpPr>
        <p:spPr>
          <a:xfrm>
            <a:off x="2428860" y="5286388"/>
            <a:ext cx="1785950" cy="1428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1362</Words>
  <Application>Microsoft Office PowerPoint</Application>
  <PresentationFormat>On-screen Show (4:3)</PresentationFormat>
  <Paragraphs>223</Paragraphs>
  <Slides>30</Slides>
  <Notes>10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4" baseType="lpstr">
      <vt:lpstr>Office Theme</vt:lpstr>
      <vt:lpstr>Worksheet</vt:lpstr>
      <vt:lpstr>Document</vt:lpstr>
      <vt:lpstr>ISIS/Draw Sketch</vt:lpstr>
      <vt:lpstr>UK e-Infrastructure: an Industry Perspective </vt:lpstr>
      <vt:lpstr>UK e-infrastructure Leadership Council</vt:lpstr>
      <vt:lpstr>Lifesciences and the UK economy</vt:lpstr>
      <vt:lpstr>The R&amp;D Productivity Gap</vt:lpstr>
      <vt:lpstr>UK “Big Pharma” Research sites 2001</vt:lpstr>
      <vt:lpstr>UK “Big Pharma” Research sites 2012</vt:lpstr>
      <vt:lpstr>GSK is evolving from a monolith</vt:lpstr>
      <vt:lpstr>Adding external efforts to internal research</vt:lpstr>
      <vt:lpstr>Lead Optimisation within Drug Discovery</vt:lpstr>
      <vt:lpstr>The Lead Optimisation cycle</vt:lpstr>
      <vt:lpstr>“Rational” drug design</vt:lpstr>
      <vt:lpstr>A multi-objective optimisation</vt:lpstr>
      <vt:lpstr>A huge search space</vt:lpstr>
      <vt:lpstr>Typical HPC usage</vt:lpstr>
      <vt:lpstr>Lead Optimisation within Drug Discovery</vt:lpstr>
      <vt:lpstr>Green Chemistry</vt:lpstr>
      <vt:lpstr>Enzyme design</vt:lpstr>
      <vt:lpstr>Example:  Penicillin G Acylases in the production of semi-synthetic penicillins and cephalosprorins</vt:lpstr>
      <vt:lpstr>The challenge</vt:lpstr>
      <vt:lpstr>A(nother) huge search space</vt:lpstr>
      <vt:lpstr>Rational approach</vt:lpstr>
      <vt:lpstr>HPC applications</vt:lpstr>
      <vt:lpstr>Translational Medicine</vt:lpstr>
      <vt:lpstr>Potential Impact of Translational Medicine</vt:lpstr>
      <vt:lpstr>What needs to come together?</vt:lpstr>
      <vt:lpstr>The infrastructure challenge</vt:lpstr>
      <vt:lpstr>HPC usage by industry: current</vt:lpstr>
      <vt:lpstr>Industry use of UK e-infrastructure</vt:lpstr>
      <vt:lpstr>Barriers we need to overcome</vt:lpstr>
      <vt:lpstr>Summary</vt:lpstr>
    </vt:vector>
  </TitlesOfParts>
  <Company>GlaxoSmithKline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e-Infrastructure: an Industry Perspective </dc:title>
  <dc:creator>dvsg23424</dc:creator>
  <cp:lastModifiedBy>dvsg23424</cp:lastModifiedBy>
  <cp:revision>3</cp:revision>
  <dcterms:created xsi:type="dcterms:W3CDTF">2012-06-12T09:13:59Z</dcterms:created>
  <dcterms:modified xsi:type="dcterms:W3CDTF">2012-06-19T15:10:27Z</dcterms:modified>
</cp:coreProperties>
</file>