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73" r:id="rId4"/>
    <p:sldMasterId id="2147483684" r:id="rId5"/>
    <p:sldMasterId id="2147483691" r:id="rId6"/>
    <p:sldMasterId id="2147483693" r:id="rId7"/>
    <p:sldMasterId id="2147483698" r:id="rId8"/>
  </p:sldMasterIdLst>
  <p:notesMasterIdLst>
    <p:notesMasterId r:id="rId21"/>
  </p:notesMasterIdLst>
  <p:handoutMasterIdLst>
    <p:handoutMasterId r:id="rId22"/>
  </p:handoutMasterIdLst>
  <p:sldIdLst>
    <p:sldId id="256" r:id="rId9"/>
    <p:sldId id="257" r:id="rId10"/>
    <p:sldId id="258" r:id="rId11"/>
    <p:sldId id="259" r:id="rId12"/>
    <p:sldId id="260" r:id="rId13"/>
    <p:sldId id="271" r:id="rId14"/>
    <p:sldId id="262" r:id="rId15"/>
    <p:sldId id="263" r:id="rId16"/>
    <p:sldId id="264" r:id="rId17"/>
    <p:sldId id="268" r:id="rId18"/>
    <p:sldId id="269" r:id="rId19"/>
    <p:sldId id="270" r:id="rId20"/>
  </p:sldIdLst>
  <p:sldSz cx="9144000" cy="5143500" type="screen16x9"/>
  <p:notesSz cx="6797675" cy="9928225"/>
  <p:defaultTextStyle>
    <a:defPPr>
      <a:defRPr lang="en-GB"/>
    </a:defPPr>
    <a:lvl1pPr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3" userDrawn="1">
          <p15:clr>
            <a:srgbClr val="A4A3A4"/>
          </p15:clr>
        </p15:guide>
        <p15:guide id="2" orient="horz" pos="2255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E12"/>
    <a:srgbClr val="E61554"/>
    <a:srgbClr val="0092CB"/>
    <a:srgbClr val="B2BB1C"/>
    <a:srgbClr val="9BA7B0"/>
    <a:srgbClr val="00557F"/>
    <a:srgbClr val="9F3515"/>
    <a:srgbClr val="820036"/>
    <a:srgbClr val="458525"/>
    <a:srgbClr val="007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67" y="106"/>
      </p:cViewPr>
      <p:guideLst>
        <p:guide orient="horz" pos="3003"/>
        <p:guide orient="horz" pos="225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835448-909A-46B6-9F9A-8BB7F34C9621}"/>
              </a:ext>
            </a:extLst>
          </p:cNvPr>
          <p:cNvCxnSpPr>
            <a:cxnSpLocks/>
          </p:cNvCxnSpPr>
          <p:nvPr/>
        </p:nvCxnSpPr>
        <p:spPr>
          <a:xfrm>
            <a:off x="347663" y="898525"/>
            <a:ext cx="6065837" cy="0"/>
          </a:xfrm>
          <a:prstGeom prst="line">
            <a:avLst/>
          </a:prstGeom>
          <a:ln w="6350">
            <a:solidFill>
              <a:srgbClr val="2C38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552122-0F56-4ACA-BC8F-39162A497938}"/>
              </a:ext>
            </a:extLst>
          </p:cNvPr>
          <p:cNvCxnSpPr>
            <a:cxnSpLocks/>
          </p:cNvCxnSpPr>
          <p:nvPr/>
        </p:nvCxnSpPr>
        <p:spPr>
          <a:xfrm>
            <a:off x="93663" y="10936288"/>
            <a:ext cx="6423025" cy="0"/>
          </a:xfrm>
          <a:prstGeom prst="line">
            <a:avLst/>
          </a:prstGeom>
          <a:ln w="6350">
            <a:solidFill>
              <a:srgbClr val="2C38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460" name="Picture 14" descr="2013_Jisc_Logo_RGB300(19.5mm).png">
            <a:extLst>
              <a:ext uri="{FF2B5EF4-FFF2-40B4-BE49-F238E27FC236}">
                <a16:creationId xmlns:a16="http://schemas.microsoft.com/office/drawing/2014/main" id="{2041ACAA-315C-4282-BC6F-AE8ABC802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74638"/>
            <a:ext cx="6731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CB5060-7F6D-49A6-BE71-DB32AF2972ED}"/>
              </a:ext>
            </a:extLst>
          </p:cNvPr>
          <p:cNvCxnSpPr>
            <a:cxnSpLocks/>
          </p:cNvCxnSpPr>
          <p:nvPr/>
        </p:nvCxnSpPr>
        <p:spPr>
          <a:xfrm>
            <a:off x="347663" y="9459913"/>
            <a:ext cx="6065837" cy="0"/>
          </a:xfrm>
          <a:prstGeom prst="line">
            <a:avLst/>
          </a:prstGeom>
          <a:ln w="6350">
            <a:solidFill>
              <a:srgbClr val="2C38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726C7D-6237-4185-8831-3620B52B00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292475" y="273050"/>
            <a:ext cx="3121025" cy="4984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GB"/>
              <a:t>Title of presentation (Insert &gt; Header &amp; Footer &gt; Notes and Handouts &gt; Header &gt; Apply to all)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F3CEB-6BD5-4E11-97AE-C670030FC032}"/>
              </a:ext>
            </a:extLst>
          </p:cNvPr>
          <p:cNvCxnSpPr>
            <a:cxnSpLocks/>
          </p:cNvCxnSpPr>
          <p:nvPr/>
        </p:nvCxnSpPr>
        <p:spPr>
          <a:xfrm>
            <a:off x="347663" y="273050"/>
            <a:ext cx="6065837" cy="0"/>
          </a:xfrm>
          <a:prstGeom prst="line">
            <a:avLst/>
          </a:prstGeom>
          <a:ln w="6350">
            <a:solidFill>
              <a:srgbClr val="2C38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44DCF9B-4642-4C41-8B07-0A10848516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467100" y="9720263"/>
            <a:ext cx="2946400" cy="150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>
              <a:defRPr sz="900"/>
            </a:lvl1pPr>
          </a:lstStyle>
          <a:p>
            <a:fld id="{7045883F-ECC2-4D5E-BF7F-38264D2ECDA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76F8023B-3B04-41E4-9360-2D7B9D0B97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46075" y="9720263"/>
            <a:ext cx="2946400" cy="138112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/>
            </a:lvl1pPr>
          </a:lstStyle>
          <a:p>
            <a:fld id="{B6A48304-7AB4-AD4F-877E-D594DE9F0B92}" type="datetime1">
              <a:rPr lang="en-GB" altLang="en-US" smtClean="0"/>
              <a:t>15/11/2017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B995BA-1514-41E6-A20B-1097304773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47663" y="9750425"/>
            <a:ext cx="2944812" cy="149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900"/>
            </a:lvl1pPr>
          </a:lstStyle>
          <a:p>
            <a:fld id="{9C423334-F25A-A04E-B485-3B495313FD76}" type="datetime1">
              <a:rPr lang="en-GB" altLang="en-US" smtClean="0"/>
              <a:t>15/11/2017</a:t>
            </a:fld>
            <a:endParaRPr lang="en-GB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38CD5AC-8ADC-4F0A-B2AB-3AAAC6D6CB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665163"/>
            <a:ext cx="5213350" cy="2933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6CA6A36-CBF9-4830-AF54-353954F54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663" y="3811588"/>
            <a:ext cx="6065837" cy="4875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EBB1F5-EBEE-4AA0-825C-8A59481953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467100" y="9748838"/>
            <a:ext cx="2946400" cy="149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>
              <a:defRPr sz="900"/>
            </a:lvl1pPr>
          </a:lstStyle>
          <a:p>
            <a:fld id="{898538A0-74E5-49FC-8310-AEF4E290326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3" name="Header Placeholder 12">
            <a:extLst>
              <a:ext uri="{FF2B5EF4-FFF2-40B4-BE49-F238E27FC236}">
                <a16:creationId xmlns:a16="http://schemas.microsoft.com/office/drawing/2014/main" id="{BBA11421-2B86-43B7-82C4-4847B883F2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467100" y="0"/>
            <a:ext cx="2946400" cy="498475"/>
          </a:xfrm>
          <a:prstGeom prst="rect">
            <a:avLst/>
          </a:prstGeom>
        </p:spPr>
        <p:txBody>
          <a:bodyPr vert="horz" lIns="0" tIns="0" rIns="0" bIns="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GB"/>
              <a:t>Title of presentation (Insert &gt; Header &amp; Footer &gt; Notes and Handouts &gt; Header &gt; Apply to all)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2A2C2A5-BB99-4A9B-B8BA-3C69280B3828}"/>
              </a:ext>
            </a:extLst>
          </p:cNvPr>
          <p:cNvCxnSpPr>
            <a:cxnSpLocks/>
          </p:cNvCxnSpPr>
          <p:nvPr/>
        </p:nvCxnSpPr>
        <p:spPr>
          <a:xfrm>
            <a:off x="347663" y="9750425"/>
            <a:ext cx="6065837" cy="0"/>
          </a:xfrm>
          <a:prstGeom prst="line">
            <a:avLst/>
          </a:prstGeom>
          <a:ln w="6350">
            <a:solidFill>
              <a:srgbClr val="2C38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hf ftr="0"/>
  <p:notesStyle>
    <a:lvl1pPr marL="107950" indent="-107950" algn="l" defTabSz="685800" rtl="0" eaLnBrk="0" fontAlgn="base" hangingPunct="0">
      <a:lnSpc>
        <a:spcPct val="90000"/>
      </a:lnSpc>
      <a:spcBef>
        <a:spcPts val="450"/>
      </a:spcBef>
      <a:spcAft>
        <a:spcPct val="0"/>
      </a:spcAft>
      <a:buClr>
        <a:schemeClr val="accent1"/>
      </a:buClr>
      <a:buSzPct val="120000"/>
      <a:buFont typeface="Corbel" panose="020B0503020204020204" pitchFamily="34" charset="0"/>
      <a:buChar char="»"/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215900" indent="-107950" algn="l" defTabSz="685800" rtl="0" eaLnBrk="0" fontAlgn="base" hangingPunct="0">
      <a:lnSpc>
        <a:spcPct val="90000"/>
      </a:lnSpc>
      <a:spcBef>
        <a:spcPts val="450"/>
      </a:spcBef>
      <a:spcAft>
        <a:spcPct val="0"/>
      </a:spcAft>
      <a:buClr>
        <a:schemeClr val="accent1"/>
      </a:buClr>
      <a:buSzPct val="120000"/>
      <a:buFont typeface="Corbel" panose="020B0503020204020204" pitchFamily="34" charset="0"/>
      <a:buChar char="›"/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323850" indent="-107950" algn="l" defTabSz="685800" rtl="0" eaLnBrk="0" fontAlgn="base" hangingPunct="0">
      <a:lnSpc>
        <a:spcPct val="90000"/>
      </a:lnSpc>
      <a:spcBef>
        <a:spcPts val="450"/>
      </a:spcBef>
      <a:spcAft>
        <a:spcPct val="0"/>
      </a:spcAft>
      <a:buClr>
        <a:schemeClr val="accent1"/>
      </a:buClr>
      <a:buSzPct val="120000"/>
      <a:buFont typeface="Corbel" panose="020B0503020204020204" pitchFamily="34" charset="0"/>
      <a:buChar char="–"/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431800" indent="-107950" algn="l" defTabSz="685800" rtl="0" eaLnBrk="0" fontAlgn="base" hangingPunct="0">
      <a:lnSpc>
        <a:spcPct val="90000"/>
      </a:lnSpc>
      <a:spcBef>
        <a:spcPct val="30000"/>
      </a:spcBef>
      <a:spcAft>
        <a:spcPct val="0"/>
      </a:spcAft>
      <a:buClr>
        <a:schemeClr val="accent1"/>
      </a:buClr>
      <a:buSzPct val="120000"/>
      <a:buFont typeface="Corbel" panose="020B0503020204020204" pitchFamily="34" charset="0"/>
      <a:buChar char="–"/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539750" indent="-107950" algn="l" defTabSz="685800" rtl="0" eaLnBrk="0" fontAlgn="base" hangingPunct="0">
      <a:lnSpc>
        <a:spcPct val="90000"/>
      </a:lnSpc>
      <a:spcBef>
        <a:spcPct val="30000"/>
      </a:spcBef>
      <a:spcAft>
        <a:spcPct val="0"/>
      </a:spcAft>
      <a:buClr>
        <a:schemeClr val="accent1"/>
      </a:buClr>
      <a:buSzPct val="120000"/>
      <a:buFont typeface="Corbel" panose="020B0503020204020204" pitchFamily="34" charset="0"/>
      <a:buChar char="–"/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6E909C5-F92B-B845-926C-A723334604D6}" type="datetime1">
              <a:rPr lang="en-GB" altLang="en-US" smtClean="0"/>
              <a:t>15/11/2017</a:t>
            </a:fld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8538A0-74E5-49FC-8310-AEF4E2903262}" type="slidenum">
              <a:rPr lang="en-GB" altLang="en-US" smtClean="0"/>
              <a:pPr/>
              <a:t>1</a:t>
            </a:fld>
            <a:endParaRPr lang="en-GB" alt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Title of presentation (Insert &gt; Header &amp; Footer &gt; Notes and Handouts &gt; Header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491138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8F087E-C6DE-4F44-BC6A-B3FB810AB307}" type="datetime1">
              <a:rPr lang="en-GB" altLang="en-US" smtClean="0"/>
              <a:t>15/11/2017</a:t>
            </a:fld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8538A0-74E5-49FC-8310-AEF4E2903262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Title of presentation (Insert &gt; Header &amp; Footer &gt; Notes and Handouts &gt; Header &gt; Apply to all)</a:t>
            </a:r>
          </a:p>
        </p:txBody>
      </p:sp>
    </p:spTree>
    <p:extLst>
      <p:ext uri="{BB962C8B-B14F-4D97-AF65-F5344CB8AC3E}">
        <p14:creationId xmlns:p14="http://schemas.microsoft.com/office/powerpoint/2010/main" val="1453064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sc.ac.uk/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sc.ac.uk/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sc.ac.uk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sc.ac.uk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15900" y="879475"/>
            <a:ext cx="8712199" cy="3852864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CBDBE-475B-40F5-AE34-6271DCF6737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E7480D4-7A5B-5A46-AC4C-E60A71D73D45}" type="datetime1">
              <a:rPr lang="en-GB" altLang="en-US" smtClean="0"/>
              <a:t>15/11/2017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25878-0748-484B-ABC9-8685E219821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Liberate - Our fully managed solution for access management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CF3F6-7AF1-4682-9FF9-78160507CA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CFE3BA6-1654-4EB3-B7C4-9A91E0E43C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90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Cover (Placehol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BEB5E608-888B-418F-8345-2FC2FBAC4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013_Jisc_Logo_RGB300(26mm).png">
            <a:extLst>
              <a:ext uri="{FF2B5EF4-FFF2-40B4-BE49-F238E27FC236}">
                <a16:creationId xmlns:a16="http://schemas.microsoft.com/office/drawing/2014/main" id="{8644602D-3B4C-4AD4-A1C1-711C816E4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936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759141DE-128F-49F2-91CF-13A06F145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3327400"/>
            <a:ext cx="7889875" cy="900113"/>
          </a:xfrm>
          <a:prstGeom prst="rect">
            <a:avLst/>
          </a:prstGeom>
          <a:solidFill>
            <a:srgbClr val="E04A10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50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DF130C-D2B3-4C45-8D14-E4F744C96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5963"/>
            <a:ext cx="1150938" cy="900112"/>
          </a:xfrm>
          <a:prstGeom prst="rect">
            <a:avLst/>
          </a:prstGeom>
          <a:solidFill>
            <a:srgbClr val="E04A10"/>
          </a:solidFill>
          <a:ln>
            <a:noFill/>
          </a:ln>
          <a:effectLst/>
          <a:extLst/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50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6807C2A7-2640-4002-A4D4-E5CD1E67D53E}"/>
              </a:ext>
            </a:extLst>
          </p:cNvPr>
          <p:cNvSpPr/>
          <p:nvPr/>
        </p:nvSpPr>
        <p:spPr>
          <a:xfrm rot="16200000">
            <a:off x="719138" y="3687763"/>
            <a:ext cx="971550" cy="107950"/>
          </a:xfrm>
          <a:prstGeom prst="parallelogram">
            <a:avLst>
              <a:gd name="adj" fmla="val 64812"/>
            </a:avLst>
          </a:prstGeom>
          <a:solidFill>
            <a:srgbClr val="9F3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16000" y="879750"/>
            <a:ext cx="6480000" cy="2159726"/>
          </a:xfrm>
          <a:prstGeom prst="rect">
            <a:avLst/>
          </a:prstGeom>
          <a:solidFill>
            <a:srgbClr val="FFFFFF">
              <a:alpha val="61176"/>
            </a:srgbClr>
          </a:solidFill>
        </p:spPr>
        <p:txBody>
          <a:bodyPr/>
          <a:lstStyle>
            <a:lvl1pPr>
              <a:defRPr lang="en-GB" sz="1800" b="0" i="0" baseline="0" noProof="0" dirty="0">
                <a:sym typeface="Wingdings" panose="05000000000000000000" pitchFamily="2" charset="2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368425" y="3872899"/>
            <a:ext cx="6624638" cy="1938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16000" indent="0">
              <a:buNone/>
              <a:defRPr sz="1050"/>
            </a:lvl2pPr>
            <a:lvl3pPr marL="432000" indent="0">
              <a:buNone/>
              <a:defRPr sz="1050"/>
            </a:lvl3pPr>
            <a:lvl4pPr marL="648000" indent="0">
              <a:buNone/>
              <a:defRPr sz="1050"/>
            </a:lvl4pPr>
            <a:lvl5pPr marL="864000" indent="0">
              <a:buNone/>
              <a:defRPr sz="105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F3722D0-CE8D-45B0-9F0C-738D43B6799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F2E81460-332F-454E-BD8C-438B9B19BCB0}" type="datetime1">
              <a:rPr lang="en-GB" altLang="en-US" smtClean="0"/>
              <a:t>15/11/2017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480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shutterstock_129615650_handphone(tomedit3).jpg">
            <a:extLst>
              <a:ext uri="{FF2B5EF4-FFF2-40B4-BE49-F238E27FC236}">
                <a16:creationId xmlns:a16="http://schemas.microsoft.com/office/drawing/2014/main" id="{36F93E34-3172-4B6E-BAF7-E6F4ABA06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9" t="-2" b="18372"/>
          <a:stretch>
            <a:fillRect/>
          </a:stretch>
        </p:blipFill>
        <p:spPr bwMode="auto">
          <a:xfrm>
            <a:off x="4572000" y="898525"/>
            <a:ext cx="434975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2">
            <a:extLst>
              <a:ext uri="{FF2B5EF4-FFF2-40B4-BE49-F238E27FC236}">
                <a16:creationId xmlns:a16="http://schemas.microsoft.com/office/drawing/2014/main" id="{3C289010-286F-4183-B2A3-408ABA874DF6}"/>
              </a:ext>
            </a:extLst>
          </p:cNvPr>
          <p:cNvGrpSpPr>
            <a:grpSpLocks/>
          </p:cNvGrpSpPr>
          <p:nvPr/>
        </p:nvGrpSpPr>
        <p:grpSpPr bwMode="auto">
          <a:xfrm>
            <a:off x="217488" y="3721100"/>
            <a:ext cx="942975" cy="298450"/>
            <a:chOff x="3448050" y="5069250"/>
            <a:chExt cx="5467350" cy="396000"/>
          </a:xfrm>
        </p:grpSpPr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A93BF830-1BED-430B-981D-9C502B5980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1800" b="1">
                  <a:solidFill>
                    <a:schemeClr val="accent1"/>
                  </a:solidFill>
                  <a:ea typeface="+mn-ea"/>
                </a:rPr>
                <a:t>jisc.ac.uk</a:t>
              </a:r>
            </a:p>
          </p:txBody>
        </p:sp>
        <p:sp>
          <p:nvSpPr>
            <p:cNvPr id="9" name="Rectangle 8">
              <a:hlinkClick r:id="rId3"/>
              <a:extLst>
                <a:ext uri="{FF2B5EF4-FFF2-40B4-BE49-F238E27FC236}">
                  <a16:creationId xmlns:a16="http://schemas.microsoft.com/office/drawing/2014/main" id="{AE16E2AC-7FD0-4287-89A4-C10C8C256F57}"/>
                </a:ext>
              </a:extLst>
            </p:cNvPr>
            <p:cNvSpPr/>
            <p:nvPr/>
          </p:nvSpPr>
          <p:spPr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13" dirty="0"/>
            </a:p>
          </p:txBody>
        </p:sp>
      </p:grpSp>
      <p:cxnSp>
        <p:nvCxnSpPr>
          <p:cNvPr id="10" name="Straight Connector 15">
            <a:extLst>
              <a:ext uri="{FF2B5EF4-FFF2-40B4-BE49-F238E27FC236}">
                <a16:creationId xmlns:a16="http://schemas.microsoft.com/office/drawing/2014/main" id="{EFA1F8AA-1BFA-47AF-8DB1-306E08C9AE4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5900" y="2249488"/>
            <a:ext cx="4608513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6">
            <a:extLst>
              <a:ext uri="{FF2B5EF4-FFF2-40B4-BE49-F238E27FC236}">
                <a16:creationId xmlns:a16="http://schemas.microsoft.com/office/drawing/2014/main" id="{F2A36233-008A-4C67-8321-285FB5849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2405063"/>
            <a:ext cx="41036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defRPr/>
            </a:pPr>
            <a:r>
              <a:rPr lang="en-GB" altLang="en-US" sz="1800">
                <a:ea typeface="+mn-ea"/>
              </a:rPr>
              <a:t>One Castlepark Tower Hill Bristol BS2 0JA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E0BDD0D2-95DB-44EA-8133-97B734A3F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3384550"/>
            <a:ext cx="30464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defRPr/>
            </a:pPr>
            <a:r>
              <a:rPr lang="en-GB" altLang="en-US" sz="1800" b="1">
                <a:solidFill>
                  <a:schemeClr val="accent1"/>
                </a:solidFill>
                <a:ea typeface="+mn-ea"/>
              </a:rPr>
              <a:t>customerservices@jisc.ac.uk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D6E530BA-5DD1-48C8-86B7-9737B330D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744788"/>
            <a:ext cx="152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defRPr/>
            </a:pPr>
            <a:r>
              <a:rPr lang="en-GB" altLang="en-US" sz="1800">
                <a:solidFill>
                  <a:srgbClr val="2C3841"/>
                </a:solidFill>
                <a:ea typeface="+mn-ea"/>
              </a:rPr>
              <a:t>T 020 3697 5800</a:t>
            </a:r>
          </a:p>
        </p:txBody>
      </p:sp>
      <p:cxnSp>
        <p:nvCxnSpPr>
          <p:cNvPr id="14" name="Straight Connector 19">
            <a:extLst>
              <a:ext uri="{FF2B5EF4-FFF2-40B4-BE49-F238E27FC236}">
                <a16:creationId xmlns:a16="http://schemas.microsoft.com/office/drawing/2014/main" id="{0824505B-C94B-4054-A48F-3F197732B6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5900" y="4872038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15901" y="879475"/>
            <a:ext cx="410368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215901" y="1190992"/>
            <a:ext cx="410368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215901" y="1805567"/>
            <a:ext cx="410368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712E191D-E154-4C5F-AA8E-995531045BE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693BF909-A79D-4746-AFDA-6329294B7302}" type="datetime1">
              <a:rPr lang="en-GB" altLang="en-US" smtClean="0"/>
              <a:t>15/11/2017</a:t>
            </a:fld>
            <a:endParaRPr lang="en-GB" altLang="en-US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015DF0C1-D087-400C-B964-48B7012F262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Liberate - Our fully managed solution for access management</a:t>
            </a:r>
            <a:endParaRPr lang="en-GB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9029EA04-5F69-4DB6-AD05-CD673128B0F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CA819972-0F76-4DA9-B9F2-4EA2FF22297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288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Address + CC-BY-NC-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shutterstock_129615650_handphone(tomedit3).jpg">
            <a:extLst>
              <a:ext uri="{FF2B5EF4-FFF2-40B4-BE49-F238E27FC236}">
                <a16:creationId xmlns:a16="http://schemas.microsoft.com/office/drawing/2014/main" id="{1C847702-3817-4C5D-AACF-2A426D07A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9" t="-2" b="18372"/>
          <a:stretch>
            <a:fillRect/>
          </a:stretch>
        </p:blipFill>
        <p:spPr bwMode="auto">
          <a:xfrm>
            <a:off x="4572000" y="898525"/>
            <a:ext cx="434975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2">
            <a:extLst>
              <a:ext uri="{FF2B5EF4-FFF2-40B4-BE49-F238E27FC236}">
                <a16:creationId xmlns:a16="http://schemas.microsoft.com/office/drawing/2014/main" id="{215919AC-C182-474A-979F-724256B165D5}"/>
              </a:ext>
            </a:extLst>
          </p:cNvPr>
          <p:cNvGrpSpPr>
            <a:grpSpLocks/>
          </p:cNvGrpSpPr>
          <p:nvPr/>
        </p:nvGrpSpPr>
        <p:grpSpPr bwMode="auto">
          <a:xfrm>
            <a:off x="217488" y="3721100"/>
            <a:ext cx="942975" cy="298450"/>
            <a:chOff x="3448050" y="5069250"/>
            <a:chExt cx="5467350" cy="396000"/>
          </a:xfrm>
        </p:grpSpPr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66028C47-C52A-48E7-91A8-2FE843FE92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1800" b="1">
                  <a:solidFill>
                    <a:schemeClr val="accent1"/>
                  </a:solidFill>
                  <a:ea typeface="+mn-ea"/>
                </a:rPr>
                <a:t>jisc.ac.uk</a:t>
              </a:r>
            </a:p>
          </p:txBody>
        </p:sp>
        <p:sp>
          <p:nvSpPr>
            <p:cNvPr id="9" name="Rectangle 8">
              <a:hlinkClick r:id="rId3"/>
              <a:extLst>
                <a:ext uri="{FF2B5EF4-FFF2-40B4-BE49-F238E27FC236}">
                  <a16:creationId xmlns:a16="http://schemas.microsoft.com/office/drawing/2014/main" id="{F9C7F9E7-4E2A-4EAE-A698-AC9017190DB4}"/>
                </a:ext>
              </a:extLst>
            </p:cNvPr>
            <p:cNvSpPr/>
            <p:nvPr/>
          </p:nvSpPr>
          <p:spPr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13" dirty="0"/>
            </a:p>
          </p:txBody>
        </p:sp>
      </p:grpSp>
      <p:cxnSp>
        <p:nvCxnSpPr>
          <p:cNvPr id="10" name="Straight Connector 15">
            <a:extLst>
              <a:ext uri="{FF2B5EF4-FFF2-40B4-BE49-F238E27FC236}">
                <a16:creationId xmlns:a16="http://schemas.microsoft.com/office/drawing/2014/main" id="{91EC6579-9380-4C5E-A133-0C0CD10A23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5900" y="2249488"/>
            <a:ext cx="4608513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6">
            <a:extLst>
              <a:ext uri="{FF2B5EF4-FFF2-40B4-BE49-F238E27FC236}">
                <a16:creationId xmlns:a16="http://schemas.microsoft.com/office/drawing/2014/main" id="{503D8E8E-7A2E-47A9-A220-0C2A688A5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2405063"/>
            <a:ext cx="41036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defRPr/>
            </a:pPr>
            <a:r>
              <a:rPr lang="en-GB" altLang="en-US" sz="1800">
                <a:ea typeface="+mn-ea"/>
              </a:rPr>
              <a:t>One Castlepark Tower Hill Bristol BS2 0JA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4FA9894D-E744-4ACA-B241-2060A4411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3384550"/>
            <a:ext cx="30464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defRPr/>
            </a:pPr>
            <a:r>
              <a:rPr lang="en-GB" altLang="en-US" sz="1800" b="1">
                <a:solidFill>
                  <a:schemeClr val="accent1"/>
                </a:solidFill>
                <a:ea typeface="+mn-ea"/>
              </a:rPr>
              <a:t>customerservices@jisc.ac.uk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1C680BBA-C60E-4CAC-9179-DE06A77C3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744788"/>
            <a:ext cx="152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defRPr/>
            </a:pPr>
            <a:r>
              <a:rPr lang="en-GB" altLang="en-US" sz="1800">
                <a:solidFill>
                  <a:srgbClr val="2C3841"/>
                </a:solidFill>
                <a:ea typeface="+mn-ea"/>
              </a:rPr>
              <a:t>T 020 3697 5800</a:t>
            </a:r>
          </a:p>
        </p:txBody>
      </p:sp>
      <p:pic>
        <p:nvPicPr>
          <p:cNvPr id="14" name="Picture 19">
            <a:extLst>
              <a:ext uri="{FF2B5EF4-FFF2-40B4-BE49-F238E27FC236}">
                <a16:creationId xmlns:a16="http://schemas.microsoft.com/office/drawing/2014/main" id="{3A364B5A-F87E-491F-B4BD-6DE6F23B45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467225"/>
            <a:ext cx="7191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A293F9B-3BDF-48D4-900A-90824304CEF9}"/>
              </a:ext>
            </a:extLst>
          </p:cNvPr>
          <p:cNvSpPr txBox="1">
            <a:spLocks/>
          </p:cNvSpPr>
          <p:nvPr/>
        </p:nvSpPr>
        <p:spPr>
          <a:xfrm>
            <a:off x="979488" y="4557713"/>
            <a:ext cx="3251200" cy="8255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None/>
              <a:defRPr sz="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None/>
              <a:defRPr sz="12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0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Except where otherwise noted, this work is licensed under CC-BY-NC-ND</a:t>
            </a:r>
          </a:p>
        </p:txBody>
      </p: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41A9EDD9-58B6-4F6E-9B85-D597298663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5900" y="4872038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15901" y="879475"/>
            <a:ext cx="410368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215901" y="1190992"/>
            <a:ext cx="410368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215901" y="1805567"/>
            <a:ext cx="410368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Date Placeholder 2">
            <a:extLst>
              <a:ext uri="{FF2B5EF4-FFF2-40B4-BE49-F238E27FC236}">
                <a16:creationId xmlns:a16="http://schemas.microsoft.com/office/drawing/2014/main" id="{33DF3E0B-5642-4175-B1EC-CD9469D99ED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02527A9-94D9-524A-8E05-D72D20E94722}" type="datetime1">
              <a:rPr lang="en-GB" altLang="en-US" smtClean="0"/>
              <a:t>15/11/2017</a:t>
            </a:fld>
            <a:endParaRPr lang="en-GB" altLang="en-US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3A2E199A-0DA3-4280-9C49-167C92F183D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Liberate - Our fully managed solution for access management</a:t>
            </a:r>
            <a:endParaRPr lang="en-GB" dirty="0"/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8977363F-128C-4B44-AF89-A5F66AEBF52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97C4373-A1AC-4AAB-AD51-CE3BCEBFFD5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842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deleteme.jpg">
            <a:extLst>
              <a:ext uri="{FF2B5EF4-FFF2-40B4-BE49-F238E27FC236}">
                <a16:creationId xmlns:a16="http://schemas.microsoft.com/office/drawing/2014/main" id="{6C3888B8-9829-4E58-898F-8D94315A4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025"/>
            <a:ext cx="7408863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2">
            <a:extLst>
              <a:ext uri="{FF2B5EF4-FFF2-40B4-BE49-F238E27FC236}">
                <a16:creationId xmlns:a16="http://schemas.microsoft.com/office/drawing/2014/main" id="{39F30191-E6E4-4886-91BA-A6C24C8A3DAF}"/>
              </a:ext>
            </a:extLst>
          </p:cNvPr>
          <p:cNvGrpSpPr>
            <a:grpSpLocks/>
          </p:cNvGrpSpPr>
          <p:nvPr/>
        </p:nvGrpSpPr>
        <p:grpSpPr bwMode="auto">
          <a:xfrm>
            <a:off x="2520950" y="3916363"/>
            <a:ext cx="3879850" cy="296862"/>
            <a:chOff x="3448050" y="5069250"/>
            <a:chExt cx="5467350" cy="396000"/>
          </a:xfrm>
        </p:grpSpPr>
        <p:sp>
          <p:nvSpPr>
            <p:cNvPr id="9" name="TextBox 13">
              <a:extLst>
                <a:ext uri="{FF2B5EF4-FFF2-40B4-BE49-F238E27FC236}">
                  <a16:creationId xmlns:a16="http://schemas.microsoft.com/office/drawing/2014/main" id="{B9E04620-5E34-4C89-A4F1-E38F651558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1800" b="1">
                  <a:solidFill>
                    <a:schemeClr val="accent1"/>
                  </a:solidFill>
                  <a:ea typeface="+mn-ea"/>
                </a:rPr>
                <a:t>jisc.ac.uk</a:t>
              </a:r>
            </a:p>
          </p:txBody>
        </p:sp>
        <p:sp>
          <p:nvSpPr>
            <p:cNvPr id="10" name="Rectangle 9">
              <a:hlinkClick r:id="rId3"/>
              <a:extLst>
                <a:ext uri="{FF2B5EF4-FFF2-40B4-BE49-F238E27FC236}">
                  <a16:creationId xmlns:a16="http://schemas.microsoft.com/office/drawing/2014/main" id="{75769A8D-9EF9-4407-8CD7-8532A50B5349}"/>
                </a:ext>
              </a:extLst>
            </p:cNvPr>
            <p:cNvSpPr/>
            <p:nvPr/>
          </p:nvSpPr>
          <p:spPr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13" dirty="0"/>
            </a:p>
          </p:txBody>
        </p:sp>
      </p:grpSp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id="{7BE8B7DF-F374-4F5A-BB2D-1D01A7D066B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5900" y="4872038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521743" y="2164618"/>
            <a:ext cx="387905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21743" y="2700734"/>
            <a:ext cx="387905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2521743" y="3039671"/>
            <a:ext cx="387905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2521743" y="3378608"/>
            <a:ext cx="387905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C07A6DC0-3CE0-4684-A433-984813E6CCF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630FF608-1725-5F4C-9AD7-23B93ABA734F}" type="datetime1">
              <a:rPr lang="en-GB" altLang="en-US" smtClean="0"/>
              <a:t>15/11/2017</a:t>
            </a:fld>
            <a:endParaRPr lang="en-GB" alt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BA01BBCA-4958-4693-B218-2B2F2CC5FFC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Liberate - Our fully managed solution for access management</a:t>
            </a:r>
            <a:endParaRPr lang="en-GB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8031F501-4FE1-4A21-9AB4-CDD3C32B5C3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CC2D6FB0-A885-4591-814B-943EFE878D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353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Card + CC-BY-NC-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deleteme.jpg">
            <a:extLst>
              <a:ext uri="{FF2B5EF4-FFF2-40B4-BE49-F238E27FC236}">
                <a16:creationId xmlns:a16="http://schemas.microsoft.com/office/drawing/2014/main" id="{308BBB18-64FE-402C-AE74-DD33B6420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025"/>
            <a:ext cx="7408863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2">
            <a:extLst>
              <a:ext uri="{FF2B5EF4-FFF2-40B4-BE49-F238E27FC236}">
                <a16:creationId xmlns:a16="http://schemas.microsoft.com/office/drawing/2014/main" id="{3E19091E-EDBC-45F3-83F5-B592C8E8F10D}"/>
              </a:ext>
            </a:extLst>
          </p:cNvPr>
          <p:cNvGrpSpPr>
            <a:grpSpLocks/>
          </p:cNvGrpSpPr>
          <p:nvPr/>
        </p:nvGrpSpPr>
        <p:grpSpPr bwMode="auto">
          <a:xfrm>
            <a:off x="2520950" y="3916363"/>
            <a:ext cx="3879850" cy="296862"/>
            <a:chOff x="3448050" y="5069250"/>
            <a:chExt cx="5467350" cy="396000"/>
          </a:xfrm>
        </p:grpSpPr>
        <p:sp>
          <p:nvSpPr>
            <p:cNvPr id="9" name="TextBox 13">
              <a:extLst>
                <a:ext uri="{FF2B5EF4-FFF2-40B4-BE49-F238E27FC236}">
                  <a16:creationId xmlns:a16="http://schemas.microsoft.com/office/drawing/2014/main" id="{2E2465C9-4D0F-4C39-B2C9-96C3743F2B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1800" b="1">
                  <a:solidFill>
                    <a:schemeClr val="accent1"/>
                  </a:solidFill>
                  <a:ea typeface="+mn-ea"/>
                </a:rPr>
                <a:t>jisc.ac.uk</a:t>
              </a:r>
            </a:p>
          </p:txBody>
        </p:sp>
        <p:sp>
          <p:nvSpPr>
            <p:cNvPr id="10" name="Rectangle 9">
              <a:hlinkClick r:id="rId3"/>
              <a:extLst>
                <a:ext uri="{FF2B5EF4-FFF2-40B4-BE49-F238E27FC236}">
                  <a16:creationId xmlns:a16="http://schemas.microsoft.com/office/drawing/2014/main" id="{CE94ACEE-E5D4-4D08-BB37-691CDD051FAA}"/>
                </a:ext>
              </a:extLst>
            </p:cNvPr>
            <p:cNvSpPr/>
            <p:nvPr/>
          </p:nvSpPr>
          <p:spPr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13" dirty="0"/>
            </a:p>
          </p:txBody>
        </p:sp>
      </p:grpSp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id="{408669C5-5CDA-4E3B-9193-6D9279401E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5900" y="4872038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Picture 16">
            <a:extLst>
              <a:ext uri="{FF2B5EF4-FFF2-40B4-BE49-F238E27FC236}">
                <a16:creationId xmlns:a16="http://schemas.microsoft.com/office/drawing/2014/main" id="{646ACACC-0DEA-4060-9170-C9F70CA21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313238"/>
            <a:ext cx="7413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D109F4D-3382-440D-A100-86D8DF225CE6}"/>
              </a:ext>
            </a:extLst>
          </p:cNvPr>
          <p:cNvSpPr txBox="1">
            <a:spLocks/>
          </p:cNvSpPr>
          <p:nvPr/>
        </p:nvSpPr>
        <p:spPr>
          <a:xfrm>
            <a:off x="7200900" y="4621213"/>
            <a:ext cx="1727200" cy="203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None/>
              <a:defRPr sz="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None/>
              <a:defRPr sz="12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0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Except where otherwise noted, this work is licensed under CC-BY-NC-ND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521743" y="2164618"/>
            <a:ext cx="387905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21743" y="2700734"/>
            <a:ext cx="387905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2521743" y="3039671"/>
            <a:ext cx="387905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2521743" y="3378608"/>
            <a:ext cx="387905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428089EE-16E7-4C3D-90A9-8DA352C77B2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AA4CE754-3787-9A40-B9CB-AB7C5523475D}" type="datetime1">
              <a:rPr lang="en-GB" altLang="en-US" smtClean="0"/>
              <a:t>15/11/2017</a:t>
            </a:fld>
            <a:endParaRPr lang="en-GB" altLang="en-US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DC1C5B04-B98B-4C87-9542-96C317576E5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Liberate - Our fully managed solution for access management</a:t>
            </a:r>
            <a:endParaRPr lang="en-GB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E4A1A3F6-22C6-4064-A423-B153A718F05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56D1F576-32AD-4A7A-ABB8-873AF9D85B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433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24074"/>
            <a:ext cx="6085791" cy="447675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50938" y="2540972"/>
            <a:ext cx="6085791" cy="307777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E50F7-AE8D-4A30-98B5-05DFFE3991F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7F11CD70-8330-5047-B1CD-10EEF2B21095}" type="datetime1">
              <a:rPr lang="en-GB" altLang="en-US" smtClean="0"/>
              <a:t>15/11/2017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8DF04-31A2-4B10-989D-0DB92096A56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Liberate - Our fully managed solution for access management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614CD-DDEC-44BE-92D8-8FC25911A29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E86C91E-835D-4F21-8232-F0761D9A8F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424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83952"/>
            <a:ext cx="6842125" cy="777600"/>
          </a:xfrm>
          <a:noFill/>
        </p:spPr>
        <p:txBody>
          <a:bodyPr rtlCol="0" anchorCtr="1">
            <a:noAutofit/>
          </a:bodyPr>
          <a:lstStyle>
            <a:lvl1pPr algn="ctr">
              <a:defRPr lang="en-GB" sz="2800" b="1">
                <a:solidFill>
                  <a:srgbClr val="B71A8B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2981909-F967-4D40-B6AE-E2332164D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F7E21A-9361-C644-B124-34FBE044B32C}" type="datetime1">
              <a:rPr lang="en-GB" altLang="en-US" smtClean="0"/>
              <a:t>15/11/2017</a:t>
            </a:fld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19B91D5-003F-468F-A7D0-9725458E7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Liberate - Our fully managed solution for access management</a:t>
            </a:r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75A4CFB-1D5C-469E-B1EF-053C7220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15D4F-67D2-4ACF-836B-DC95F1680F4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300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itle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C85E3-C5DA-4677-B863-472D7CB5C32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5900" y="4872038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Picture 3" descr="2013_Jisc_Logo_RGB300(19.5mm).png">
            <a:extLst>
              <a:ext uri="{FF2B5EF4-FFF2-40B4-BE49-F238E27FC236}">
                <a16:creationId xmlns:a16="http://schemas.microsoft.com/office/drawing/2014/main" id="{8188BF18-ED0D-429C-AA03-FA6DC6F99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7191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11AFEF-348C-4920-A762-ABB1EA859ED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5900" y="519113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D2C568D-AB53-4941-898A-359D471A33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5900" y="4872038"/>
            <a:ext cx="719138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900" b="1">
                <a:solidFill>
                  <a:srgbClr val="9BA7A8"/>
                </a:solidFill>
              </a:defRPr>
            </a:lvl1pPr>
          </a:lstStyle>
          <a:p>
            <a:fld id="{E423548D-E321-924B-A441-5A3A581BD387}" type="datetime1">
              <a:rPr lang="en-GB" altLang="en-US" smtClean="0"/>
              <a:t>15/11/2017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E2D5658-2B64-4F20-92F9-AD30E0BCF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5038" y="4872038"/>
            <a:ext cx="7273925" cy="163512"/>
          </a:xfrm>
          <a:prstGeom prst="rect">
            <a:avLst/>
          </a:prstGeom>
        </p:spPr>
        <p:txBody>
          <a:bodyPr vert="horz" wrap="square" lIns="0" tIns="7200" rIns="0" bIns="0" rtlCol="0" anchor="t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50">
                <a:solidFill>
                  <a:srgbClr val="9BA7A8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GB"/>
              <a:t>Liberate - Our fully managed solution for access management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0C51FA7-9C59-4041-9DEF-4C49E168D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8963" y="4872038"/>
            <a:ext cx="719137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>
              <a:defRPr sz="900" b="1">
                <a:solidFill>
                  <a:srgbClr val="9BA7A8"/>
                </a:solidFill>
              </a:defRPr>
            </a:lvl1pPr>
          </a:lstStyle>
          <a:p>
            <a:fld id="{B295F88A-339E-474C-B4BD-652049EED68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46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13_Jisc_Logo_RGB300(19.5mm).png">
            <a:extLst>
              <a:ext uri="{FF2B5EF4-FFF2-40B4-BE49-F238E27FC236}">
                <a16:creationId xmlns:a16="http://schemas.microsoft.com/office/drawing/2014/main" id="{280E6D46-F54C-4184-AD79-A44F451D3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7191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3">
            <a:extLst>
              <a:ext uri="{FF2B5EF4-FFF2-40B4-BE49-F238E27FC236}">
                <a16:creationId xmlns:a16="http://schemas.microsoft.com/office/drawing/2014/main" id="{D6C5EB92-DFD5-42E5-9426-09ED0B2D64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5900" y="4872038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4C854-8994-4173-BA8E-8983FCCAD8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5900" y="4872038"/>
            <a:ext cx="719138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900" b="1">
                <a:solidFill>
                  <a:srgbClr val="9BA7A8"/>
                </a:solidFill>
              </a:defRPr>
            </a:lvl1pPr>
          </a:lstStyle>
          <a:p>
            <a:fld id="{50376A8C-8574-8347-9E5E-E98E601B59A2}" type="datetime1">
              <a:rPr lang="en-GB" altLang="en-US" smtClean="0"/>
              <a:t>15/11/2017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018DA-C95F-4F12-BEAA-1EC6D4EE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5038" y="4872038"/>
            <a:ext cx="7273925" cy="163512"/>
          </a:xfrm>
          <a:prstGeom prst="rect">
            <a:avLst/>
          </a:prstGeom>
        </p:spPr>
        <p:txBody>
          <a:bodyPr vert="horz" wrap="square" lIns="0" tIns="7200" rIns="0" bIns="0" rtlCol="0" anchor="t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50">
                <a:solidFill>
                  <a:srgbClr val="9BA7A8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GB"/>
              <a:t>Liberate - Our fully managed solution for access management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93907-F1D2-4772-9811-A2E7DF1E3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8963" y="4872038"/>
            <a:ext cx="719137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>
              <a:defRPr sz="900" b="1">
                <a:solidFill>
                  <a:srgbClr val="9BA7A8"/>
                </a:solidFill>
              </a:defRPr>
            </a:lvl1pPr>
          </a:lstStyle>
          <a:p>
            <a:fld id="{00869134-1DF7-4EA4-BC12-4814DF6E63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429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3_Jisc_Logo_RGB300(19.5mm).png">
            <a:extLst>
              <a:ext uri="{FF2B5EF4-FFF2-40B4-BE49-F238E27FC236}">
                <a16:creationId xmlns:a16="http://schemas.microsoft.com/office/drawing/2014/main" id="{8A8B5F66-1922-4F13-A215-701A03260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7191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569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15900" y="879474"/>
            <a:ext cx="4103687" cy="385286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824414" y="879475"/>
            <a:ext cx="4103686" cy="385286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3D34033-A1C6-4DE2-B9DE-0D5918FA0A4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CDB38B69-A640-4E4A-B1D1-E4D59F84A4E8}" type="datetime1">
              <a:rPr lang="en-GB" altLang="en-US" smtClean="0"/>
              <a:t>15/11/2017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193E03-7A7A-4336-A5D3-45E0D78DB31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Liberate - Our fully managed solution for access management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DD1662-3DB6-4292-82F6-5622C1CD821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D69D1F6-E142-4BCF-ADFE-CDF185D070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653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13_Jisc_Logo_RGB300(19.5mm).png">
            <a:extLst>
              <a:ext uri="{FF2B5EF4-FFF2-40B4-BE49-F238E27FC236}">
                <a16:creationId xmlns:a16="http://schemas.microsoft.com/office/drawing/2014/main" id="{2C1FF90F-38BC-49A1-9EDE-B9F48CF38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7191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0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3BB4F06-E015-4D35-857D-CC5C0A04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0EE4BF-E838-934C-A2DB-B4AC3361CDB1}" type="datetime1">
              <a:rPr lang="en-GB" altLang="en-US" smtClean="0"/>
              <a:t>15/11/2017</a:t>
            </a:fld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F2E4AA9-2DA1-4859-B268-8D3636AC5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Liberate - Our fully managed solution for access management</a:t>
            </a:r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FC2D39E-0DA7-4ED4-95C6-79EC6137A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AEDF5-38C9-492C-A940-820A9C8BD2B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536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anel 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15900" y="879475"/>
            <a:ext cx="4103595" cy="385286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824412" y="879475"/>
            <a:ext cx="4103687" cy="169227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4824451" y="3040339"/>
            <a:ext cx="4103649" cy="1692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721B4F4-C7A8-4A57-9D15-73D46C33211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5DB06B-B55C-DF4F-ADE8-34234AB3B327}" type="datetime1">
              <a:rPr lang="en-GB" altLang="en-US" smtClean="0"/>
              <a:t>15/11/2017</a:t>
            </a:fld>
            <a:endParaRPr lang="en-GB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F244D9E-96F8-4363-A47C-ACCE5C748BF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Liberate - Our fully managed solution for access management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B533977-B59A-49DC-96D5-6C3420573A8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8C49754C-00C5-4E31-8970-1CCD9B0074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966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15902" y="1384300"/>
            <a:ext cx="8712198" cy="334803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15900" y="879475"/>
            <a:ext cx="8677276" cy="387798"/>
          </a:xfrm>
        </p:spPr>
        <p:txBody>
          <a:bodyPr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5AA13E-861B-46F4-B21C-842270A90DD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0CD4B5E1-3A4D-5049-A15E-ED80A9750086}" type="datetime1">
              <a:rPr lang="en-GB" altLang="en-US" smtClean="0"/>
              <a:t>15/11/2017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3D4870-8B15-4CC9-AD4D-B6486DA3A8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Liberate - Our fully managed solution for access management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9BC5637-AD4C-4111-8E33-6C764CCBDD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B45C71D-CFEF-4B79-BAC5-CF58BB027D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688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Heading + 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15901" y="1384300"/>
            <a:ext cx="4103593" cy="33480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15901" y="879475"/>
            <a:ext cx="4103687" cy="337500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4824450" y="1384300"/>
            <a:ext cx="4103650" cy="33480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824450" y="877356"/>
            <a:ext cx="4103650" cy="337500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E5D8B9B-7185-4BBE-8150-6A689CDBC10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B7261454-FBDE-E94F-8415-E47A37D67602}" type="datetime1">
              <a:rPr lang="en-GB" altLang="en-US" smtClean="0"/>
              <a:t>15/11/2017</a:t>
            </a:fld>
            <a:endParaRPr lang="en-GB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8482E65-C0C9-402B-AA55-3E1845015E9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Liberate - Our fully managed solution for access management</a:t>
            </a:r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1588251-D141-48A9-8501-8D8A3559B79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8EAD390-4061-4E48-9B7D-4C55BC05A36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078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anel Heading + 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824450" y="879474"/>
            <a:ext cx="4103650" cy="169227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4824413" y="3040338"/>
            <a:ext cx="4103650" cy="1692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215900" y="1384300"/>
            <a:ext cx="4103593" cy="33480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250824" y="879475"/>
            <a:ext cx="4068764" cy="337500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EDE6FED-1863-47AE-8630-C2F18CEC650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212BB959-A525-6542-98FA-FB8320580CB6}" type="datetime1">
              <a:rPr lang="en-GB" altLang="en-US" smtClean="0"/>
              <a:t>15/11/2017</a:t>
            </a:fld>
            <a:endParaRPr lang="en-GB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D3D3474-688D-4EFB-B5B5-48D3FD492A8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Liberate - Our fully managed solution for access management</a:t>
            </a:r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98FE48F-3528-4DE3-A3A8-ABED9F0754E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A170E004-7B75-4098-807F-920F0BD83C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611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35038" y="879473"/>
            <a:ext cx="7273925" cy="35640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935038" y="4521003"/>
            <a:ext cx="5435900" cy="202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370938" y="4521003"/>
            <a:ext cx="1838025" cy="2025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>
                <a:solidFill>
                  <a:srgbClr val="9BA7A8"/>
                </a:solidFill>
              </a:defRPr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796DF24-31D7-4DC4-94C3-203E8649C0C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6E8BF3BB-1945-2E41-9D76-FAF994BB92C2}" type="datetime1">
              <a:rPr lang="en-GB" altLang="en-US" smtClean="0"/>
              <a:t>15/11/2017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0F8576B-3E2F-48BD-8E53-8E24003C173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Liberate - Our fully managed solution for access management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076E6C-DC5A-4A2E-A6F8-8D4AB8BBC18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E44FC85D-62FE-4390-A1C2-3F3B01087AE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958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C8FE72C-BD86-4E2F-895F-FFD41DEF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6178FF-7720-AD49-A40A-FBF363053C57}" type="datetime1">
              <a:rPr lang="en-GB" altLang="en-US" smtClean="0"/>
              <a:t>15/11/2017</a:t>
            </a:fld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863E9D7-F9AE-4D32-AA12-144AB5371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Liberate - Our fully managed solution for access management</a:t>
            </a:r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2D2AE18-62C9-48E4-B299-D59A6A2FC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DBB9C-F048-4D99-A995-03E5E8647F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43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Cover (Background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368425" y="3872899"/>
            <a:ext cx="6624638" cy="1938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16000" indent="0">
              <a:buNone/>
              <a:defRPr sz="1050"/>
            </a:lvl2pPr>
            <a:lvl3pPr marL="432000" indent="0">
              <a:buNone/>
              <a:defRPr sz="1050"/>
            </a:lvl3pPr>
            <a:lvl4pPr marL="648000" indent="0">
              <a:buNone/>
              <a:defRPr sz="1050"/>
            </a:lvl4pPr>
            <a:lvl5pPr marL="864000" indent="0">
              <a:buNone/>
              <a:defRPr sz="105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16000" y="879750"/>
            <a:ext cx="6480000" cy="2159726"/>
          </a:xfrm>
          <a:prstGeom prst="rect">
            <a:avLst/>
          </a:prstGeom>
          <a:solidFill>
            <a:srgbClr val="FFFFFF">
              <a:alpha val="61176"/>
            </a:srgb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Corbel" panose="020B0503020204020204" pitchFamily="34" charset="0"/>
              <a:buNone/>
              <a:tabLst/>
              <a:defRPr lang="en-GB" sz="1600" b="0" i="0" baseline="0" noProof="0" dirty="0">
                <a:sym typeface="Wingdings" panose="05000000000000000000" pitchFamily="2" charset="2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7EF4AFA-1A27-48BD-BBC8-BD7BFFB256C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5DDA93F4-4528-644C-B8EB-6E1A0959A2F6}" type="datetime1">
              <a:rPr lang="en-GB" altLang="en-US" smtClean="0"/>
              <a:t>15/11/2017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133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6017DE0-8C6B-455F-A944-FB1A9AB0C09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771775" y="-1588"/>
            <a:ext cx="6156325" cy="4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E34FC2B-42E2-4BB5-8798-DDC81DA918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15900" y="879475"/>
            <a:ext cx="87122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B06F9-BEB8-4070-874B-89E9D9EBF7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5900" y="4872038"/>
            <a:ext cx="719138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900" b="1">
                <a:solidFill>
                  <a:srgbClr val="9BA7A8"/>
                </a:solidFill>
              </a:defRPr>
            </a:lvl1pPr>
          </a:lstStyle>
          <a:p>
            <a:fld id="{E947CBAF-CB4B-E14A-B88A-DC6C1F39E9A7}" type="datetime1">
              <a:rPr lang="en-GB" altLang="en-US" smtClean="0"/>
              <a:t>15/11/2017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C89A3-4FE3-4CDF-B20A-A5DB7B051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5038" y="4872038"/>
            <a:ext cx="7273925" cy="163512"/>
          </a:xfrm>
          <a:prstGeom prst="rect">
            <a:avLst/>
          </a:prstGeom>
        </p:spPr>
        <p:txBody>
          <a:bodyPr vert="horz" wrap="square" lIns="0" tIns="7200" rIns="0" bIns="0" rtlCol="0" anchor="t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50">
                <a:solidFill>
                  <a:srgbClr val="9BA7A8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GB"/>
              <a:t>Liberate - Our fully managed solution for access management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E04F1-8006-4FA0-A254-5C2498725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08963" y="4872038"/>
            <a:ext cx="719137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>
              <a:defRPr sz="900" b="1">
                <a:solidFill>
                  <a:srgbClr val="9BA7A8"/>
                </a:solidFill>
              </a:defRPr>
            </a:lvl1pPr>
          </a:lstStyle>
          <a:p>
            <a:fld id="{B21ABA70-42FF-46BA-B84A-88E14C0C7ABC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31" name="Picture 6" descr="2013_Jisc_Logo_RGB300(19.5mm).png">
            <a:extLst>
              <a:ext uri="{FF2B5EF4-FFF2-40B4-BE49-F238E27FC236}">
                <a16:creationId xmlns:a16="http://schemas.microsoft.com/office/drawing/2014/main" id="{EFAE5538-0BFE-4E14-8F3D-CA874F6E8E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7191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2" name="Straight Connector 9">
            <a:extLst>
              <a:ext uri="{FF2B5EF4-FFF2-40B4-BE49-F238E27FC236}">
                <a16:creationId xmlns:a16="http://schemas.microsoft.com/office/drawing/2014/main" id="{6AC523A5-7CEA-4772-A755-C5AE38249A9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5900" y="519113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3" name="Straight Connector 10">
            <a:extLst>
              <a:ext uri="{FF2B5EF4-FFF2-40B4-BE49-F238E27FC236}">
                <a16:creationId xmlns:a16="http://schemas.microsoft.com/office/drawing/2014/main" id="{3EC8B287-1A93-4206-B88C-C7835915ABC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5900" y="4872038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B71A8B"/>
          </a:solidFill>
          <a:latin typeface="+mj-lt"/>
          <a:ea typeface="MS PGothic" panose="020B0600070205080204" pitchFamily="34" charset="-128"/>
          <a:cs typeface="+mj-cs"/>
        </a:defRPr>
      </a:lvl1pPr>
      <a:lvl2pPr algn="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2pPr>
      <a:lvl3pPr algn="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3pPr>
      <a:lvl4pPr algn="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4pPr>
      <a:lvl5pPr algn="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5pPr>
      <a:lvl6pPr marL="457200" algn="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6pPr>
      <a:lvl7pPr marL="914400" algn="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7pPr>
      <a:lvl8pPr marL="1371600" algn="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8pPr>
      <a:lvl9pPr marL="1828800" algn="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9pPr>
    </p:titleStyle>
    <p:bodyStyle>
      <a:lvl1pPr marL="215900" indent="-215900" algn="l" defTabSz="685800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»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431800" indent="-21590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›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647700" indent="-215900" algn="l" defTabSz="685800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863600" indent="-215900" algn="l" defTabSz="685800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lang="en-US" sz="2400" kern="1200" dirty="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079500" indent="-215900" algn="l" defTabSz="685800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>
            <a:extLst>
              <a:ext uri="{FF2B5EF4-FFF2-40B4-BE49-F238E27FC236}">
                <a16:creationId xmlns:a16="http://schemas.microsoft.com/office/drawing/2014/main" id="{9E2E5A7B-9C94-4F6C-8F90-3C2C7597A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3327400"/>
            <a:ext cx="7889875" cy="900113"/>
          </a:xfrm>
          <a:prstGeom prst="rect">
            <a:avLst/>
          </a:prstGeom>
          <a:solidFill>
            <a:srgbClr val="E04A10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50" kern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F86DDD57-4157-439E-BA58-2A8A2DD0144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68425" y="3400425"/>
            <a:ext cx="662463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presentation title</a:t>
            </a:r>
          </a:p>
        </p:txBody>
      </p:sp>
      <p:pic>
        <p:nvPicPr>
          <p:cNvPr id="2052" name="Picture 7" descr="2013_Jisc_Logo_RGB300(26mm).png">
            <a:extLst>
              <a:ext uri="{FF2B5EF4-FFF2-40B4-BE49-F238E27FC236}">
                <a16:creationId xmlns:a16="http://schemas.microsoft.com/office/drawing/2014/main" id="{8F52E628-913A-4219-A7B7-B62B96BCF1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936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FACA9FC7-7D27-44AC-8220-83DB5850C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5963"/>
            <a:ext cx="1150938" cy="900112"/>
          </a:xfrm>
          <a:prstGeom prst="rect">
            <a:avLst/>
          </a:prstGeom>
          <a:solidFill>
            <a:srgbClr val="E04A10"/>
          </a:solidFill>
          <a:ln>
            <a:noFill/>
          </a:ln>
          <a:effectLst/>
          <a:extLst/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50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287F1-4D1E-4F61-9162-E2FD440A8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7013" y="3538538"/>
            <a:ext cx="781050" cy="149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38ED371-DF76-DD43-8CD9-F874EF70E4A6}" type="datetime1">
              <a:rPr lang="en-GB" altLang="en-US" smtClean="0"/>
              <a:t>15/11/2017</a:t>
            </a:fld>
            <a:endParaRPr lang="en-GB" alt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325A0C65-2B5B-4598-9B77-099ED824E217}"/>
              </a:ext>
            </a:extLst>
          </p:cNvPr>
          <p:cNvSpPr/>
          <p:nvPr/>
        </p:nvSpPr>
        <p:spPr>
          <a:xfrm rot="16200000">
            <a:off x="719138" y="3687763"/>
            <a:ext cx="971550" cy="107950"/>
          </a:xfrm>
          <a:prstGeom prst="parallelogram">
            <a:avLst>
              <a:gd name="adj" fmla="val 64812"/>
            </a:avLst>
          </a:prstGeom>
          <a:solidFill>
            <a:srgbClr val="9F3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  <a:ea typeface="MS PGothic" panose="020B0600070205080204" pitchFamily="34" charset="-128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  <a:ea typeface="MS PGothic" panose="020B0600070205080204" pitchFamily="34" charset="-128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  <a:ea typeface="MS PGothic" panose="020B0600070205080204" pitchFamily="34" charset="-128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  <a:ea typeface="MS PGothic" panose="020B0600070205080204" pitchFamily="34" charset="-128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</a:defRPr>
      </a:lvl9pPr>
    </p:titleStyle>
    <p:bodyStyle>
      <a:lvl1pPr marL="215900" indent="-215900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»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431800" indent="-21590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›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6477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8636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lang="en-US" kern="1200" dirty="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0795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80D6606C-4B65-4213-831F-CA6999B74F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771775" y="-1588"/>
            <a:ext cx="6156325" cy="4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00BD7E2B-2930-4CC1-8AF5-D49D1135C0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15900" y="879475"/>
            <a:ext cx="87122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257ED-A4F3-4DAB-B289-DD85C3BED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5900" y="4872038"/>
            <a:ext cx="719138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900" b="1">
                <a:solidFill>
                  <a:srgbClr val="9BA7A8"/>
                </a:solidFill>
              </a:defRPr>
            </a:lvl1pPr>
          </a:lstStyle>
          <a:p>
            <a:fld id="{9B37C826-313B-C141-8453-D066E27950C0}" type="datetime1">
              <a:rPr lang="en-GB" altLang="en-US" smtClean="0"/>
              <a:t>15/11/2017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41578-B687-4AA4-BD4E-F57F2C1FF2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5038" y="4872038"/>
            <a:ext cx="7273925" cy="163512"/>
          </a:xfrm>
          <a:prstGeom prst="rect">
            <a:avLst/>
          </a:prstGeom>
        </p:spPr>
        <p:txBody>
          <a:bodyPr vert="horz" wrap="square" lIns="0" tIns="7200" rIns="0" bIns="0" rtlCol="0" anchor="t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50">
                <a:solidFill>
                  <a:srgbClr val="9BA7A8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GB"/>
              <a:t>Liberate - Our fully managed solution for access management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BE729-F2BE-488B-B92E-148410FEC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08963" y="4872038"/>
            <a:ext cx="719137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>
              <a:defRPr sz="900" b="1">
                <a:solidFill>
                  <a:srgbClr val="9BA7A8"/>
                </a:solidFill>
              </a:defRPr>
            </a:lvl1pPr>
          </a:lstStyle>
          <a:p>
            <a:fld id="{DF9FCFEC-3E8C-4612-847F-5F2BE7E9F0B4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3079" name="Picture 6" descr="2013_Jisc_Logo_RGB300(19.5mm).png">
            <a:extLst>
              <a:ext uri="{FF2B5EF4-FFF2-40B4-BE49-F238E27FC236}">
                <a16:creationId xmlns:a16="http://schemas.microsoft.com/office/drawing/2014/main" id="{3CF4848F-A295-49D3-9D0D-3FA8528BA4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7191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80" name="Straight Connector 9">
            <a:extLst>
              <a:ext uri="{FF2B5EF4-FFF2-40B4-BE49-F238E27FC236}">
                <a16:creationId xmlns:a16="http://schemas.microsoft.com/office/drawing/2014/main" id="{89D667A4-A7C4-45E9-A23E-8F493BDE7A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5900" y="519113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1" name="Straight Connector 10">
            <a:extLst>
              <a:ext uri="{FF2B5EF4-FFF2-40B4-BE49-F238E27FC236}">
                <a16:creationId xmlns:a16="http://schemas.microsoft.com/office/drawing/2014/main" id="{84A9FBD4-7F22-4A97-A309-CA2FDE071DD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5900" y="4872038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B71A8B"/>
          </a:solidFill>
          <a:latin typeface="+mj-lt"/>
          <a:ea typeface="MS PGothic" panose="020B0600070205080204" pitchFamily="34" charset="-128"/>
          <a:cs typeface="+mj-cs"/>
        </a:defRPr>
      </a:lvl1pPr>
      <a:lvl2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2pPr>
      <a:lvl3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3pPr>
      <a:lvl4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4pPr>
      <a:lvl5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5pPr>
      <a:lvl6pPr marL="4572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6pPr>
      <a:lvl7pPr marL="9144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7pPr>
      <a:lvl8pPr marL="13716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8pPr>
      <a:lvl9pPr marL="18288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9pPr>
    </p:titleStyle>
    <p:bodyStyle>
      <a:lvl1pPr marL="215900" indent="-215900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»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431800" indent="-21590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›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6477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8636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lang="en-US" sz="2400" kern="1200" dirty="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0795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10BA2289-C923-470F-8FE7-68D3179E761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52525" y="2124075"/>
            <a:ext cx="60848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19119-AE40-4606-9C5F-AFD049554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5900" y="4872038"/>
            <a:ext cx="719138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900" b="1">
                <a:solidFill>
                  <a:srgbClr val="9BA7A8"/>
                </a:solidFill>
              </a:defRPr>
            </a:lvl1pPr>
          </a:lstStyle>
          <a:p>
            <a:fld id="{9748CC7D-2506-1E40-ABD2-4269FA5A1F9B}" type="datetime1">
              <a:rPr lang="en-GB" altLang="en-US" smtClean="0"/>
              <a:t>15/11/2017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15792-B79A-477C-AFB1-7B8FA23A5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5038" y="4872038"/>
            <a:ext cx="7273925" cy="163512"/>
          </a:xfrm>
          <a:prstGeom prst="rect">
            <a:avLst/>
          </a:prstGeom>
        </p:spPr>
        <p:txBody>
          <a:bodyPr vert="horz" wrap="square" lIns="0" tIns="7200" rIns="0" bIns="0" rtlCol="0" anchor="t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50">
                <a:solidFill>
                  <a:srgbClr val="9BA7A8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GB"/>
              <a:t>Liberate - Our fully managed solution for access management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12673-EE7C-442F-BF18-95927EBA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08963" y="4872038"/>
            <a:ext cx="719137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>
              <a:defRPr sz="900" b="1">
                <a:solidFill>
                  <a:srgbClr val="9BA7A8"/>
                </a:solidFill>
              </a:defRPr>
            </a:lvl1pPr>
          </a:lstStyle>
          <a:p>
            <a:fld id="{D14B2396-43E7-4880-A6BA-82DC98E22E31}" type="slidenum">
              <a:rPr lang="en-GB" altLang="en-US"/>
              <a:pPr/>
              <a:t>‹#›</a:t>
            </a:fld>
            <a:endParaRPr lang="en-GB" altLang="en-US"/>
          </a:p>
        </p:txBody>
      </p:sp>
      <p:cxnSp>
        <p:nvCxnSpPr>
          <p:cNvPr id="4102" name="Straight Connector 10">
            <a:extLst>
              <a:ext uri="{FF2B5EF4-FFF2-40B4-BE49-F238E27FC236}">
                <a16:creationId xmlns:a16="http://schemas.microsoft.com/office/drawing/2014/main" id="{BE54CF59-1736-4444-9BB4-EC94011CC62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5900" y="4872038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103" name="Picture 8" descr="2013_Jisc_Logo_RGB300(26mm).png">
            <a:extLst>
              <a:ext uri="{FF2B5EF4-FFF2-40B4-BE49-F238E27FC236}">
                <a16:creationId xmlns:a16="http://schemas.microsoft.com/office/drawing/2014/main" id="{C37A5E83-CD60-4194-97B9-FDDE16376F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936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B71A8B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9pPr>
    </p:titleStyle>
    <p:bodyStyle>
      <a:lvl1pPr marL="215900" indent="-215900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»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431800" indent="-21590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›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6477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8636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lang="en-US" sz="2400" kern="1200" dirty="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0795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0493E767-7F80-482D-B2EB-6114B981FC3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771775" y="-1588"/>
            <a:ext cx="6156325" cy="4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  <a:ea typeface="MS PGothic" panose="020B0600070205080204" pitchFamily="34" charset="-128"/>
        </a:defRPr>
      </a:lvl2pPr>
      <a:lvl3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  <a:ea typeface="MS PGothic" panose="020B0600070205080204" pitchFamily="34" charset="-128"/>
        </a:defRPr>
      </a:lvl3pPr>
      <a:lvl4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  <a:ea typeface="MS PGothic" panose="020B0600070205080204" pitchFamily="34" charset="-128"/>
        </a:defRPr>
      </a:lvl4pPr>
      <a:lvl5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  <a:ea typeface="MS PGothic" panose="020B0600070205080204" pitchFamily="34" charset="-128"/>
        </a:defRPr>
      </a:lvl5pPr>
      <a:lvl6pPr marL="4572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</a:defRPr>
      </a:lvl6pPr>
      <a:lvl7pPr marL="9144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</a:defRPr>
      </a:lvl7pPr>
      <a:lvl8pPr marL="13716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</a:defRPr>
      </a:lvl8pPr>
      <a:lvl9pPr marL="18288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</a:defRPr>
      </a:lvl9pPr>
    </p:titleStyle>
    <p:bodyStyle>
      <a:lvl1pPr marL="215900" indent="-215900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»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431800" indent="-21590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›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6477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8636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lang="en-US" sz="2400" kern="1200" dirty="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0795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DDCDB13D-7D3F-4812-8E53-68C85AEE2CE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841625" y="-1588"/>
            <a:ext cx="6086475" cy="4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7B2D0-AAB0-48F2-8AA8-6A50CD740F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5900" y="4872038"/>
            <a:ext cx="719138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900" b="1">
                <a:solidFill>
                  <a:srgbClr val="9BA7A8"/>
                </a:solidFill>
              </a:defRPr>
            </a:lvl1pPr>
          </a:lstStyle>
          <a:p>
            <a:fld id="{42C8EA53-7643-D549-AC0D-FDC5C4D4F6FA}" type="datetime1">
              <a:rPr lang="en-GB" altLang="en-US" smtClean="0"/>
              <a:t>15/11/2017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69461-2EE9-4FA6-B659-BF0ACB02D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5038" y="4872038"/>
            <a:ext cx="7273925" cy="163512"/>
          </a:xfrm>
          <a:prstGeom prst="rect">
            <a:avLst/>
          </a:prstGeom>
        </p:spPr>
        <p:txBody>
          <a:bodyPr vert="horz" wrap="square" lIns="0" tIns="7200" rIns="0" bIns="0" rtlCol="0" anchor="t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50">
                <a:solidFill>
                  <a:srgbClr val="9BA7A8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GB"/>
              <a:t>Liberate - Our fully managed solution for access management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23127-590D-4F4D-BBE6-46F9D91CF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08963" y="4872038"/>
            <a:ext cx="719137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>
              <a:defRPr sz="900" b="1">
                <a:solidFill>
                  <a:srgbClr val="9BA7A8"/>
                </a:solidFill>
              </a:defRPr>
            </a:lvl1pPr>
          </a:lstStyle>
          <a:p>
            <a:fld id="{3DAE6BA7-B7DA-4156-97AE-90BB073D00BB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6150" name="Picture 6" descr="2013_Jisc_Logo_RGB300(19.5mm).png">
            <a:extLst>
              <a:ext uri="{FF2B5EF4-FFF2-40B4-BE49-F238E27FC236}">
                <a16:creationId xmlns:a16="http://schemas.microsoft.com/office/drawing/2014/main" id="{E48609C5-0B84-493C-94B0-2585061BA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7191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51" name="Straight Connector 9">
            <a:extLst>
              <a:ext uri="{FF2B5EF4-FFF2-40B4-BE49-F238E27FC236}">
                <a16:creationId xmlns:a16="http://schemas.microsoft.com/office/drawing/2014/main" id="{CF1A2E45-0506-4868-A472-641907DFED9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5900" y="519113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2" name="Straight Connector 10">
            <a:extLst>
              <a:ext uri="{FF2B5EF4-FFF2-40B4-BE49-F238E27FC236}">
                <a16:creationId xmlns:a16="http://schemas.microsoft.com/office/drawing/2014/main" id="{2B8E6BC2-CE1D-4A99-86E5-14DCF00E10C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5900" y="4872038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AB84BCC-A63A-45B0-BFCA-B1CB5E9770AA}"/>
              </a:ext>
            </a:extLst>
          </p:cNvPr>
          <p:cNvSpPr/>
          <p:nvPr/>
        </p:nvSpPr>
        <p:spPr>
          <a:xfrm>
            <a:off x="904875" y="3479800"/>
            <a:ext cx="1187450" cy="1189038"/>
          </a:xfrm>
          <a:prstGeom prst="ellipse">
            <a:avLst/>
          </a:prstGeom>
          <a:solidFill>
            <a:srgbClr val="9F3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FFFF"/>
                </a:solidFill>
              </a:rPr>
              <a:t>Jisc Dark Orange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FFFF"/>
                </a:solidFill>
              </a:rPr>
              <a:t>R:159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FFFF"/>
                </a:solidFill>
              </a:rPr>
              <a:t>G:53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FFFF"/>
                </a:solidFill>
              </a:rPr>
              <a:t>B:21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51E527C-D37D-4720-A24E-07653F568F46}"/>
              </a:ext>
            </a:extLst>
          </p:cNvPr>
          <p:cNvSpPr/>
          <p:nvPr/>
        </p:nvSpPr>
        <p:spPr>
          <a:xfrm>
            <a:off x="760413" y="723900"/>
            <a:ext cx="1476375" cy="1474788"/>
          </a:xfrm>
          <a:prstGeom prst="ellipse">
            <a:avLst/>
          </a:prstGeom>
          <a:solidFill>
            <a:srgbClr val="E85E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rgbClr val="FFFFFF"/>
                </a:solidFill>
              </a:rPr>
              <a:t>Jisc Orange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rgbClr val="FFFFFF"/>
                </a:solidFill>
              </a:rPr>
              <a:t>R:232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rgbClr val="FFFFFF"/>
                </a:solidFill>
              </a:rPr>
              <a:t>G:94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rgbClr val="FFFFFF"/>
                </a:solidFill>
              </a:rPr>
              <a:t>B:18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F4160D4-0D67-4517-BA92-29C8A84D5784}"/>
              </a:ext>
            </a:extLst>
          </p:cNvPr>
          <p:cNvSpPr>
            <a:spLocks noChangeAspect="1"/>
          </p:cNvSpPr>
          <p:nvPr/>
        </p:nvSpPr>
        <p:spPr>
          <a:xfrm>
            <a:off x="6499225" y="3479800"/>
            <a:ext cx="1189038" cy="1189038"/>
          </a:xfrm>
          <a:prstGeom prst="ellipse">
            <a:avLst/>
          </a:prstGeom>
          <a:solidFill>
            <a:schemeClr val="bg1"/>
          </a:solidFill>
          <a:ln>
            <a:solidFill>
              <a:srgbClr val="2C3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2C3841"/>
                </a:solidFill>
              </a:rPr>
              <a:t>Jisc Text Grey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2C3841"/>
                </a:solidFill>
              </a:rPr>
              <a:t>R:202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2C3841"/>
                </a:solidFill>
              </a:rPr>
              <a:t>G:220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2C3841"/>
                </a:solidFill>
              </a:rPr>
              <a:t>B:240</a:t>
            </a:r>
          </a:p>
        </p:txBody>
      </p:sp>
      <p:grpSp>
        <p:nvGrpSpPr>
          <p:cNvPr id="6156" name="Group 36">
            <a:extLst>
              <a:ext uri="{FF2B5EF4-FFF2-40B4-BE49-F238E27FC236}">
                <a16:creationId xmlns:a16="http://schemas.microsoft.com/office/drawing/2014/main" id="{A49FD306-161F-4FF7-A217-BEA25D02859E}"/>
              </a:ext>
            </a:extLst>
          </p:cNvPr>
          <p:cNvGrpSpPr>
            <a:grpSpLocks/>
          </p:cNvGrpSpPr>
          <p:nvPr/>
        </p:nvGrpSpPr>
        <p:grpSpPr bwMode="auto">
          <a:xfrm>
            <a:off x="2789238" y="2182813"/>
            <a:ext cx="6138862" cy="1187450"/>
            <a:chOff x="2788478" y="1871025"/>
            <a:chExt cx="6139621" cy="1188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95B72D8-A7DC-4801-A178-194C4DDE68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63696" y="1871025"/>
              <a:ext cx="1189185" cy="1188000"/>
            </a:xfrm>
            <a:prstGeom prst="ellipse">
              <a:avLst/>
            </a:prstGeom>
            <a:solidFill>
              <a:srgbClr val="458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Jisc Green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R:69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G:133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B:37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ECA6A02-D723-4AE6-8922-7C79DE4F30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0502" y="1871025"/>
              <a:ext cx="1187597" cy="1188000"/>
            </a:xfrm>
            <a:prstGeom prst="ellipse">
              <a:avLst/>
            </a:prstGeom>
            <a:solidFill>
              <a:srgbClr val="5524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Jisc Purple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R:85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G:36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B:129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90E0750-714F-4B48-9767-10E3D77643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02099" y="1871025"/>
              <a:ext cx="1187597" cy="1188000"/>
            </a:xfrm>
            <a:prstGeom prst="ellipse">
              <a:avLst/>
            </a:prstGeom>
            <a:solidFill>
              <a:srgbClr val="0055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Jisc Indigo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R:0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G:85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B:127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9666107-7F95-44F5-8FF0-9410C51DFC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88478" y="1871025"/>
              <a:ext cx="1187597" cy="1188000"/>
            </a:xfrm>
            <a:prstGeom prst="ellipse">
              <a:avLst/>
            </a:prstGeom>
            <a:solidFill>
              <a:srgbClr val="8200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Jisc Maroon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R:130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G:0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B:54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9FD9FC3-CA0E-4F89-87CF-DF0C84B6A0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6881" y="1871025"/>
              <a:ext cx="1187597" cy="1188000"/>
            </a:xfrm>
            <a:prstGeom prst="ellipse">
              <a:avLst/>
            </a:prstGeom>
            <a:solidFill>
              <a:srgbClr val="8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Jisc Olive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R:138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G:115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B:0</a:t>
              </a:r>
            </a:p>
          </p:txBody>
        </p:sp>
      </p:grpSp>
      <p:grpSp>
        <p:nvGrpSpPr>
          <p:cNvPr id="6157" name="Group 37">
            <a:extLst>
              <a:ext uri="{FF2B5EF4-FFF2-40B4-BE49-F238E27FC236}">
                <a16:creationId xmlns:a16="http://schemas.microsoft.com/office/drawing/2014/main" id="{05C08B4D-49F6-4FC2-9F33-7A7B5A26E7E1}"/>
              </a:ext>
            </a:extLst>
          </p:cNvPr>
          <p:cNvGrpSpPr>
            <a:grpSpLocks/>
          </p:cNvGrpSpPr>
          <p:nvPr/>
        </p:nvGrpSpPr>
        <p:grpSpPr bwMode="auto">
          <a:xfrm>
            <a:off x="2789238" y="866775"/>
            <a:ext cx="6138862" cy="1206500"/>
            <a:chOff x="2788478" y="791024"/>
            <a:chExt cx="6139622" cy="120535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4335199-8758-4D6C-AA7A-E1A39A4555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63696" y="806884"/>
              <a:ext cx="1189185" cy="1187907"/>
            </a:xfrm>
            <a:prstGeom prst="ellipse">
              <a:avLst/>
            </a:prstGeom>
            <a:solidFill>
              <a:srgbClr val="B2BB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Jisc Lime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R:178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G:187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B:28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27A1CC3-F9EC-4372-938A-0008A76797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0503" y="791024"/>
              <a:ext cx="1187597" cy="1187907"/>
            </a:xfrm>
            <a:prstGeom prst="ellipse">
              <a:avLst/>
            </a:prstGeom>
            <a:solidFill>
              <a:srgbClr val="B71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Jisc Violet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R:183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G:26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B:139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527650C-024F-485D-A49A-59D045AE0D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02100" y="806884"/>
              <a:ext cx="1187597" cy="1187907"/>
            </a:xfrm>
            <a:prstGeom prst="ellipse">
              <a:avLst/>
            </a:prstGeom>
            <a:solidFill>
              <a:srgbClr val="0092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Jisc Blue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R:0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G:146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B:203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F2D20ED-3372-4AEF-981C-6B8F683595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88478" y="808470"/>
              <a:ext cx="1187597" cy="1187906"/>
            </a:xfrm>
            <a:prstGeom prst="ellipse">
              <a:avLst/>
            </a:prstGeom>
            <a:solidFill>
              <a:srgbClr val="E61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Jisc Pink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R:230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G:21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B:84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C958839-A92E-49A4-91E8-26FB77103E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6881" y="808470"/>
              <a:ext cx="1187597" cy="1187906"/>
            </a:xfrm>
            <a:prstGeom prst="ellipse">
              <a:avLst/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Jisc Yellow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R:249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G:176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B:80</a:t>
              </a:r>
            </a:p>
          </p:txBody>
        </p:sp>
      </p:grpSp>
      <p:grpSp>
        <p:nvGrpSpPr>
          <p:cNvPr id="6158" name="Group 38">
            <a:extLst>
              <a:ext uri="{FF2B5EF4-FFF2-40B4-BE49-F238E27FC236}">
                <a16:creationId xmlns:a16="http://schemas.microsoft.com/office/drawing/2014/main" id="{280FFBB5-B5E7-4193-9AF1-122331F4B938}"/>
              </a:ext>
            </a:extLst>
          </p:cNvPr>
          <p:cNvGrpSpPr>
            <a:grpSpLocks/>
          </p:cNvGrpSpPr>
          <p:nvPr/>
        </p:nvGrpSpPr>
        <p:grpSpPr bwMode="auto">
          <a:xfrm>
            <a:off x="2789238" y="3479800"/>
            <a:ext cx="3662362" cy="1189038"/>
            <a:chOff x="2788478" y="3404192"/>
            <a:chExt cx="3663810" cy="11880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E5A4D03-848B-448E-A1C8-28D16DC142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64369" y="3404192"/>
              <a:ext cx="1187919" cy="1188000"/>
            </a:xfrm>
            <a:prstGeom prst="ellipse">
              <a:avLst/>
            </a:prstGeom>
            <a:solidFill>
              <a:srgbClr val="CADC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tx1"/>
                  </a:solidFill>
                </a:rPr>
                <a:t>Jisc Light Grey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tx1"/>
                  </a:solidFill>
                </a:rPr>
                <a:t>R:202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tx1"/>
                  </a:solidFill>
                </a:rPr>
                <a:t>G:220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tx1"/>
                  </a:solidFill>
                </a:rPr>
                <a:t>B:240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1CC51A8-FFB5-43F7-A279-915FDDD209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88478" y="3404192"/>
              <a:ext cx="1187919" cy="1188000"/>
            </a:xfrm>
            <a:prstGeom prst="ellipse">
              <a:avLst/>
            </a:prstGeom>
            <a:solidFill>
              <a:srgbClr val="9BA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Jisc Dark Grey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R:155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G:167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B:176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F1F5806-45C6-4E8A-9ABF-2C2903D878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5629" y="3404192"/>
              <a:ext cx="1189508" cy="1188000"/>
            </a:xfrm>
            <a:prstGeom prst="ellipse">
              <a:avLst/>
            </a:prstGeom>
            <a:solidFill>
              <a:srgbClr val="B9C9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tx1"/>
                  </a:solidFill>
                </a:rPr>
                <a:t>Jisc Dark Grey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tx1"/>
                  </a:solidFill>
                </a:rPr>
                <a:t>R:185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tx1"/>
                  </a:solidFill>
                </a:rPr>
                <a:t>G:201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tx1"/>
                  </a:solidFill>
                </a:rPr>
                <a:t>B:213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B71A8B"/>
          </a:solidFill>
          <a:latin typeface="+mj-lt"/>
          <a:ea typeface="MS PGothic" panose="020B0600070205080204" pitchFamily="34" charset="-128"/>
          <a:cs typeface="+mj-cs"/>
        </a:defRPr>
      </a:lvl1pPr>
      <a:lvl2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2pPr>
      <a:lvl3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3pPr>
      <a:lvl4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4pPr>
      <a:lvl5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5pPr>
      <a:lvl6pPr marL="4572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6pPr>
      <a:lvl7pPr marL="9144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7pPr>
      <a:lvl8pPr marL="13716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8pPr>
      <a:lvl9pPr marL="18288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9pPr>
    </p:titleStyle>
    <p:bodyStyle>
      <a:lvl1pPr marL="215900" indent="-215900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»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431800" indent="-21590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›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6477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8636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lang="en-US" sz="2400" kern="1200" dirty="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0795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liberate@jisc.ac.uk" TargetMode="Externa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F9F5F-1168-4512-A419-4D1501D6F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Liberate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D3E5F-5D74-4826-8E72-615CCC1729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Our fully managed solution for access management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93EB5-D426-4B9A-A75B-6CED86D6E0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24863" y="4872038"/>
            <a:ext cx="719137" cy="163512"/>
          </a:xfrm>
          <a:prstGeom prst="rect">
            <a:avLst/>
          </a:prstGeom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8AAE4FF-F117-4ADF-9F1B-D39BD190418A}" type="slidenum">
              <a:rPr lang="en-GB" altLang="en-US" sz="900">
                <a:solidFill>
                  <a:srgbClr val="9BA7A8"/>
                </a:solidFill>
              </a:rPr>
              <a:pPr eaLnBrk="1" hangingPunct="1"/>
              <a:t>1</a:t>
            </a:fld>
            <a:endParaRPr lang="en-GB" altLang="en-US" sz="900">
              <a:solidFill>
                <a:srgbClr val="9BA7A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38BB206-04EC-1449-8C19-0C38033CA131}" type="datetime1">
              <a:rPr lang="en-GB" altLang="en-US" smtClean="0"/>
              <a:t>15/11/2017</a:t>
            </a:fld>
            <a:endParaRPr lang="en-GB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F43E6D8-A355-4856-BC18-9AD9307E4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Liberate summary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FF5570B-8E26-48CF-80AB-F43EA710E80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1800" dirty="0"/>
              <a:t>It’s the </a:t>
            </a:r>
            <a:r>
              <a:rPr lang="en-GB" sz="1800" b="1" dirty="0"/>
              <a:t>most comprehensive and cost-effective solution </a:t>
            </a:r>
            <a:r>
              <a:rPr lang="en-GB" sz="1800" dirty="0"/>
              <a:t>for an institution’s access management requirements</a:t>
            </a:r>
          </a:p>
          <a:p>
            <a:r>
              <a:rPr lang="en-GB" sz="1800" dirty="0"/>
              <a:t>It’s a </a:t>
            </a:r>
            <a:r>
              <a:rPr lang="en-GB" sz="1800" b="1" dirty="0"/>
              <a:t>fully-managed solution </a:t>
            </a:r>
            <a:r>
              <a:rPr lang="en-GB" sz="1800" dirty="0"/>
              <a:t>that will release staff time to allow them to focus on other priorities</a:t>
            </a:r>
          </a:p>
          <a:p>
            <a:r>
              <a:rPr lang="en-GB" sz="1800" dirty="0"/>
              <a:t>It’s designed and operated by the world-leaders; no other provider matches our</a:t>
            </a:r>
            <a:br>
              <a:rPr lang="en-GB" sz="1800" dirty="0"/>
            </a:br>
            <a:r>
              <a:rPr lang="en-GB" sz="1800" b="1" dirty="0"/>
              <a:t>pedigree, expertise, and capabilities</a:t>
            </a:r>
          </a:p>
          <a:p>
            <a:r>
              <a:rPr lang="en-GB" sz="1800" dirty="0"/>
              <a:t>We have an </a:t>
            </a:r>
            <a:r>
              <a:rPr lang="en-GB" sz="1800" b="1" dirty="0"/>
              <a:t>exciting product roadmap</a:t>
            </a:r>
            <a:r>
              <a:rPr lang="en-GB" sz="1800" dirty="0"/>
              <a:t>, and there will be opportunities to steer future product development</a:t>
            </a:r>
          </a:p>
          <a:p>
            <a:r>
              <a:rPr lang="en-GB" sz="1800" dirty="0"/>
              <a:t>It’s </a:t>
            </a:r>
            <a:r>
              <a:rPr lang="en-GB" sz="1800" b="1" dirty="0"/>
              <a:t>going global</a:t>
            </a:r>
            <a:r>
              <a:rPr lang="en-GB" sz="1800" dirty="0"/>
              <a:t>, in partnership with other NRENs and resellers</a:t>
            </a:r>
          </a:p>
          <a:p>
            <a:endParaRPr lang="en-GB" sz="18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646B8-1667-4493-9219-52FE097D466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Liberate - Our fully managed solution for access management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EC068-C9B1-4F1A-A442-DB057382728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69D1F6-E142-4BCF-ADFE-CDF185D07052}" type="slidenum">
              <a:rPr lang="en-GB" altLang="en-US" smtClean="0"/>
              <a:pPr/>
              <a:t>10</a:t>
            </a:fld>
            <a:endParaRPr lang="en-GB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276ADE-61B4-3641-8F44-AC085A435D70}" type="datetime1">
              <a:rPr lang="en-GB" altLang="en-US" smtClean="0"/>
              <a:t>15/11/2017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595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22EBC76-18AC-4903-9052-0A5AB3352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Need to ask a question later?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80441E4-48AB-4C4C-A307-8B67FF7FFD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liberate@jisc.ac.uk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C22EE9-B751-4D8C-B5F0-6D44DA63FC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Liberate - Our fully managed solution for access management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635AD-A57A-4E62-9372-78E22146E5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69D1F6-E142-4BCF-ADFE-CDF185D07052}" type="slidenum">
              <a:rPr lang="en-GB" altLang="en-US" smtClean="0"/>
              <a:pPr/>
              <a:t>11</a:t>
            </a:fld>
            <a:endParaRPr lang="en-GB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4C26DA-863B-8E48-A1DD-9310BFF87B7D}" type="datetime1">
              <a:rPr lang="en-GB" altLang="en-US" smtClean="0"/>
              <a:t>15/11/2017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648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4828223-EA1D-450E-B120-F47C6D72C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for your attention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B491C7-4E3D-4428-8857-2B687C7347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Joe Steele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218416-3982-4EB2-813A-DEFAD67B8B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Managed services operations manager</a:t>
            </a:r>
          </a:p>
          <a:p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02B412E-F6D0-4DBE-8F83-6F9E293322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err="1"/>
              <a:t>Joe.Steele@Jisc.ac.uk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57D3B-5E46-4B20-94C1-F9F800AB4E4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Liberate - Our fully managed solution for access management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EA0DC-5A2E-4333-9055-AC6B13F140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D69D1F6-E142-4BCF-ADFE-CDF185D07052}" type="slidenum">
              <a:rPr lang="en-GB" altLang="en-US" smtClean="0"/>
              <a:pPr/>
              <a:t>12</a:t>
            </a:fld>
            <a:endParaRPr lang="en-GB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4337B2D-0F1D-9F49-9695-E678780C71CD}" type="datetime1">
              <a:rPr lang="en-GB" altLang="en-US" smtClean="0"/>
              <a:t>15/11/2017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445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26A635F-D499-47E6-B5E6-AB3E03785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Presentation goals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A8A4816-0285-4507-8EC5-79833B0ACEF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Explain the service</a:t>
            </a:r>
          </a:p>
          <a:p>
            <a:r>
              <a:rPr lang="en-GB" dirty="0"/>
              <a:t>Set out the timelines</a:t>
            </a:r>
          </a:p>
          <a:p>
            <a:r>
              <a:rPr lang="en-GB" dirty="0"/>
              <a:t>Questions and answers</a:t>
            </a:r>
          </a:p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77F7D-C1AA-44E6-B606-A2151C77D4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Liberate - Our fully managed solution for access management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B18E5-17FF-4E9B-8808-745B35E910E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69D1F6-E142-4BCF-ADFE-CDF185D07052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96A15E-E170-3E42-BC88-0CC44F592664}" type="datetime1">
              <a:rPr lang="en-GB" altLang="en-US" smtClean="0"/>
              <a:t>15/11/2017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30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D7AE1F0-1BA8-41EF-BD5C-67294C77F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Liberate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4185E8-F214-45D7-B6F2-AE85883F26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Liberate - Our fully managed solution for access management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53DFFF-752C-4174-A8C4-96F9A9A4A0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69D1F6-E142-4BCF-ADFE-CDF185D07052}" type="slidenum">
              <a:rPr lang="en-GB" altLang="en-US" smtClean="0"/>
              <a:pPr/>
              <a:t>3</a:t>
            </a:fld>
            <a:endParaRPr lang="en-GB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3"/>
          <a:stretch/>
        </p:blipFill>
        <p:spPr>
          <a:xfrm>
            <a:off x="582383" y="972791"/>
            <a:ext cx="7986148" cy="3715851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620CF2-B26B-214E-B31E-314AFFF8AF4F}" type="datetime1">
              <a:rPr lang="en-GB" altLang="en-US" smtClean="0"/>
              <a:t>15/11/2017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713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B75FE34-1699-4D82-B9B3-7BB9B122A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problems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8524D85-8002-47AD-8BB1-0B3DBBD806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5902" y="1790164"/>
            <a:ext cx="8712198" cy="1468192"/>
          </a:xfrm>
        </p:spPr>
        <p:txBody>
          <a:bodyPr/>
          <a:lstStyle/>
          <a:p>
            <a:r>
              <a:rPr lang="en-GB" sz="2400" dirty="0"/>
              <a:t>Require a significant amount of staff effort</a:t>
            </a:r>
          </a:p>
          <a:p>
            <a:r>
              <a:rPr lang="en-GB" sz="2400" dirty="0"/>
              <a:t>Cost money, if buying and monitoring solution</a:t>
            </a:r>
          </a:p>
          <a:p>
            <a:r>
              <a:rPr lang="en-GB" sz="2400" dirty="0"/>
              <a:t>Add to the overall complexity of service delivery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DE1E9C-FC70-43CF-BF88-333980E1CC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900" y="879475"/>
            <a:ext cx="8677276" cy="664797"/>
          </a:xfrm>
        </p:spPr>
        <p:txBody>
          <a:bodyPr/>
          <a:lstStyle/>
          <a:p>
            <a:r>
              <a:rPr lang="en-GB" sz="2400" dirty="0"/>
              <a:t>Today, institutions must integrate their systems with these services separately. This integration can: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8B581-FA1E-45E2-84A0-A74511B294F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Liberate - Our fully managed solution for access management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418539-060A-453C-9F3D-9F1D572C45A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D69D1F6-E142-4BCF-ADFE-CDF185D07052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6DC3D1D-900A-4976-9652-72FE9542C335}"/>
              </a:ext>
            </a:extLst>
          </p:cNvPr>
          <p:cNvSpPr txBox="1">
            <a:spLocks/>
          </p:cNvSpPr>
          <p:nvPr/>
        </p:nvSpPr>
        <p:spPr bwMode="auto">
          <a:xfrm>
            <a:off x="215900" y="3285676"/>
            <a:ext cx="8677276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685800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Corbel" panose="020B0503020204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31800" indent="-21590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Corbel" panose="020B0503020204020204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647700" indent="-215900" algn="l" defTabSz="685800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863600" indent="-215900" algn="l" defTabSz="685800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lang="en-US" sz="24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079500" indent="-215900" algn="l" defTabSz="685800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Possibility of a loss of knowledge if a team member leaves.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A4F9691-C5DB-6A43-8927-20ECF20D2752}" type="datetime1">
              <a:rPr lang="en-GB" altLang="en-US" smtClean="0"/>
              <a:t>15/11/2017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892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18A25-6533-47CA-B4E2-28020C8EF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it works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893062"/>
            <a:ext cx="8712200" cy="3825688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9150F-61AD-42B4-A0DA-F30292220AC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Liberate - Our fully managed solution for access management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24F30-6246-4C77-A0E6-4E1A09C0F1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B45C71D-CFEF-4B79-BAC5-CF58BB027DBA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15899" y="893062"/>
            <a:ext cx="3659415" cy="1292268"/>
          </a:xfrm>
          <a:prstGeom prst="rect">
            <a:avLst/>
          </a:prstGeom>
          <a:noFill/>
        </p:spPr>
        <p:txBody>
          <a:bodyPr wrap="square" lIns="72000" tIns="36000" rIns="72000" bIns="36000" rtlCol="0" anchor="ctr" anchorCtr="0">
            <a:spAutoFit/>
          </a:bodyPr>
          <a:lstStyle/>
          <a:p>
            <a:pPr>
              <a:lnSpc>
                <a:spcPct val="99000"/>
              </a:lnSpc>
            </a:pPr>
            <a:r>
              <a:rPr lang="en-US" sz="2000" dirty="0"/>
              <a:t>Liberate provides a gateway between the college or university’s active directory and Jisc access management services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84FB17F-C76D-1042-9EBF-3C7A0A1A37FF}" type="datetime1">
              <a:rPr lang="en-GB" altLang="en-US" smtClean="0"/>
              <a:t>15/11/2017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493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Just five steps from start to finish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1488141" y="941809"/>
            <a:ext cx="7439959" cy="43351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Tell us which components you want to subscribe to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Liberate - Our fully managed solution for access management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D69D1F6-E142-4BCF-ADFE-CDF185D07052}" type="slidenum">
              <a:rPr lang="en-GB" altLang="en-US" smtClean="0"/>
              <a:pPr/>
              <a:t>6</a:t>
            </a:fld>
            <a:endParaRPr lang="en-GB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32017" y="1685153"/>
            <a:ext cx="990494" cy="550274"/>
            <a:chOff x="5" y="826355"/>
            <a:chExt cx="990494" cy="550274"/>
          </a:xfrm>
        </p:grpSpPr>
        <p:sp>
          <p:nvSpPr>
            <p:cNvPr id="15" name="Rounded Rectangle 14"/>
            <p:cNvSpPr/>
            <p:nvPr/>
          </p:nvSpPr>
          <p:spPr>
            <a:xfrm>
              <a:off x="5" y="826355"/>
              <a:ext cx="990494" cy="550274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0092CB"/>
                </a:gs>
                <a:gs pos="50000">
                  <a:srgbClr val="0092CB"/>
                </a:gs>
                <a:gs pos="100000">
                  <a:srgbClr val="00557F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16122" y="842472"/>
              <a:ext cx="958260" cy="518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3453" y="2257975"/>
            <a:ext cx="247623" cy="206353"/>
            <a:chOff x="371439" y="1411021"/>
            <a:chExt cx="247623" cy="206353"/>
          </a:xfrm>
          <a:solidFill>
            <a:srgbClr val="9BA7B0"/>
          </a:solidFill>
        </p:grpSpPr>
        <p:sp>
          <p:nvSpPr>
            <p:cNvPr id="13" name="Right Arrow 12"/>
            <p:cNvSpPr/>
            <p:nvPr/>
          </p:nvSpPr>
          <p:spPr>
            <a:xfrm rot="5400000">
              <a:off x="392075" y="1390386"/>
              <a:ext cx="206352" cy="24762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ight Arrow 6"/>
            <p:cNvSpPr/>
            <p:nvPr/>
          </p:nvSpPr>
          <p:spPr>
            <a:xfrm>
              <a:off x="420965" y="1411021"/>
              <a:ext cx="148573" cy="1444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32017" y="883430"/>
            <a:ext cx="990494" cy="550274"/>
            <a:chOff x="5" y="826355"/>
            <a:chExt cx="990494" cy="550274"/>
          </a:xfrm>
        </p:grpSpPr>
        <p:sp>
          <p:nvSpPr>
            <p:cNvPr id="19" name="Rounded Rectangle 18"/>
            <p:cNvSpPr/>
            <p:nvPr/>
          </p:nvSpPr>
          <p:spPr>
            <a:xfrm>
              <a:off x="5" y="826355"/>
              <a:ext cx="990494" cy="550274"/>
            </a:xfrm>
            <a:prstGeom prst="roundRect">
              <a:avLst>
                <a:gd name="adj" fmla="val 10000"/>
              </a:avLst>
            </a:prstGeom>
            <a:gradFill>
              <a:gsLst>
                <a:gs pos="98000">
                  <a:srgbClr val="552481"/>
                </a:gs>
                <a:gs pos="50000">
                  <a:srgbClr val="B71A8B"/>
                </a:gs>
                <a:gs pos="0">
                  <a:srgbClr val="B71A8B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16122" y="842472"/>
              <a:ext cx="958260" cy="518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1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3453" y="1456252"/>
            <a:ext cx="247623" cy="206353"/>
            <a:chOff x="371439" y="1411021"/>
            <a:chExt cx="247623" cy="206353"/>
          </a:xfrm>
          <a:solidFill>
            <a:srgbClr val="9BA7B0"/>
          </a:solidFill>
        </p:grpSpPr>
        <p:sp>
          <p:nvSpPr>
            <p:cNvPr id="22" name="Right Arrow 21"/>
            <p:cNvSpPr/>
            <p:nvPr/>
          </p:nvSpPr>
          <p:spPr>
            <a:xfrm rot="5400000">
              <a:off x="392075" y="1390386"/>
              <a:ext cx="206352" cy="24762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ight Arrow 6"/>
            <p:cNvSpPr/>
            <p:nvPr/>
          </p:nvSpPr>
          <p:spPr>
            <a:xfrm>
              <a:off x="420965" y="1411021"/>
              <a:ext cx="148573" cy="1444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sp>
        <p:nvSpPr>
          <p:cNvPr id="25" name="Content Placeholder 3"/>
          <p:cNvSpPr>
            <a:spLocks noGrp="1"/>
          </p:cNvSpPr>
          <p:nvPr>
            <p:ph sz="quarter" idx="14"/>
          </p:nvPr>
        </p:nvSpPr>
        <p:spPr>
          <a:xfrm>
            <a:off x="1545891" y="1638243"/>
            <a:ext cx="7439959" cy="44810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Deploy the provided VPN VM image (or use your own </a:t>
            </a:r>
            <a:r>
              <a:rPr lang="en-GB" dirty="0" err="1"/>
              <a:t>OpenVPN</a:t>
            </a:r>
            <a:r>
              <a:rPr lang="en-GB" dirty="0"/>
              <a:t> endpoint if you prefer)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32017" y="2486876"/>
            <a:ext cx="990494" cy="550274"/>
            <a:chOff x="5" y="826355"/>
            <a:chExt cx="990494" cy="550274"/>
          </a:xfrm>
        </p:grpSpPr>
        <p:sp>
          <p:nvSpPr>
            <p:cNvPr id="27" name="Rounded Rectangle 26"/>
            <p:cNvSpPr/>
            <p:nvPr/>
          </p:nvSpPr>
          <p:spPr>
            <a:xfrm>
              <a:off x="5" y="826355"/>
              <a:ext cx="990494" cy="550274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2BB1C"/>
                </a:gs>
                <a:gs pos="50000">
                  <a:srgbClr val="B2BB1C"/>
                </a:gs>
                <a:gs pos="100000">
                  <a:srgbClr val="458525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122" y="842472"/>
              <a:ext cx="958260" cy="518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3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03453" y="3059698"/>
            <a:ext cx="247623" cy="206353"/>
            <a:chOff x="371439" y="1411021"/>
            <a:chExt cx="247623" cy="206353"/>
          </a:xfrm>
          <a:solidFill>
            <a:srgbClr val="9BA7B0"/>
          </a:solidFill>
        </p:grpSpPr>
        <p:sp>
          <p:nvSpPr>
            <p:cNvPr id="30" name="Right Arrow 29"/>
            <p:cNvSpPr/>
            <p:nvPr/>
          </p:nvSpPr>
          <p:spPr>
            <a:xfrm rot="5400000">
              <a:off x="392075" y="1390386"/>
              <a:ext cx="206352" cy="24762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ight Arrow 6"/>
            <p:cNvSpPr/>
            <p:nvPr/>
          </p:nvSpPr>
          <p:spPr>
            <a:xfrm>
              <a:off x="420965" y="1411021"/>
              <a:ext cx="148573" cy="1444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sp>
        <p:nvSpPr>
          <p:cNvPr id="32" name="Content Placeholder 3"/>
          <p:cNvSpPr>
            <a:spLocks noGrp="1"/>
          </p:cNvSpPr>
          <p:nvPr>
            <p:ph sz="quarter" idx="14"/>
          </p:nvPr>
        </p:nvSpPr>
        <p:spPr>
          <a:xfrm>
            <a:off x="1545890" y="2454522"/>
            <a:ext cx="7439959" cy="44810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Using the Service Portal, connect Liberate to your Active Directory (or other LDAP directory)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32017" y="3288599"/>
            <a:ext cx="990494" cy="550274"/>
            <a:chOff x="5" y="826355"/>
            <a:chExt cx="990494" cy="550274"/>
          </a:xfrm>
        </p:grpSpPr>
        <p:sp>
          <p:nvSpPr>
            <p:cNvPr id="34" name="Rounded Rectangle 33"/>
            <p:cNvSpPr/>
            <p:nvPr/>
          </p:nvSpPr>
          <p:spPr>
            <a:xfrm>
              <a:off x="5" y="826355"/>
              <a:ext cx="990494" cy="550274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E61554"/>
                </a:gs>
                <a:gs pos="50000">
                  <a:srgbClr val="E61554"/>
                </a:gs>
                <a:gs pos="100000">
                  <a:srgbClr val="820036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16122" y="842472"/>
              <a:ext cx="958260" cy="518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4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3453" y="3861421"/>
            <a:ext cx="247623" cy="206353"/>
            <a:chOff x="371439" y="1411021"/>
            <a:chExt cx="247623" cy="206353"/>
          </a:xfrm>
          <a:solidFill>
            <a:srgbClr val="9BA7B0"/>
          </a:solidFill>
        </p:grpSpPr>
        <p:sp>
          <p:nvSpPr>
            <p:cNvPr id="37" name="Right Arrow 36"/>
            <p:cNvSpPr/>
            <p:nvPr/>
          </p:nvSpPr>
          <p:spPr>
            <a:xfrm rot="5400000">
              <a:off x="392075" y="1390386"/>
              <a:ext cx="206352" cy="24762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ight Arrow 6"/>
            <p:cNvSpPr/>
            <p:nvPr/>
          </p:nvSpPr>
          <p:spPr>
            <a:xfrm>
              <a:off x="420965" y="1411021"/>
              <a:ext cx="148573" cy="1444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sp>
        <p:nvSpPr>
          <p:cNvPr id="39" name="Content Placeholder 3"/>
          <p:cNvSpPr>
            <a:spLocks noGrp="1"/>
          </p:cNvSpPr>
          <p:nvPr>
            <p:ph sz="quarter" idx="14"/>
          </p:nvPr>
        </p:nvSpPr>
        <p:spPr>
          <a:xfrm>
            <a:off x="1545889" y="3234955"/>
            <a:ext cx="7439959" cy="44810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Using the Service Portal, configure attribute definitions and authorisation policies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232017" y="4090324"/>
            <a:ext cx="990494" cy="550274"/>
            <a:chOff x="5" y="826355"/>
            <a:chExt cx="990494" cy="550274"/>
          </a:xfrm>
        </p:grpSpPr>
        <p:sp>
          <p:nvSpPr>
            <p:cNvPr id="41" name="Rounded Rectangle 40"/>
            <p:cNvSpPr/>
            <p:nvPr/>
          </p:nvSpPr>
          <p:spPr>
            <a:xfrm>
              <a:off x="5" y="826355"/>
              <a:ext cx="990494" cy="550274"/>
            </a:xfrm>
            <a:prstGeom prst="roundRect">
              <a:avLst>
                <a:gd name="adj" fmla="val 10000"/>
              </a:avLst>
            </a:prstGeom>
            <a:gradFill>
              <a:gsLst>
                <a:gs pos="100000">
                  <a:srgbClr val="9F3515"/>
                </a:gs>
                <a:gs pos="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ounded Rectangle 4"/>
            <p:cNvSpPr/>
            <p:nvPr/>
          </p:nvSpPr>
          <p:spPr>
            <a:xfrm>
              <a:off x="16122" y="842472"/>
              <a:ext cx="958260" cy="518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5</a:t>
              </a:r>
            </a:p>
          </p:txBody>
        </p:sp>
      </p:grpSp>
      <p:sp>
        <p:nvSpPr>
          <p:cNvPr id="43" name="Content Placeholder 3"/>
          <p:cNvSpPr>
            <a:spLocks noGrp="1"/>
          </p:cNvSpPr>
          <p:nvPr>
            <p:ph sz="quarter" idx="14"/>
          </p:nvPr>
        </p:nvSpPr>
        <p:spPr>
          <a:xfrm>
            <a:off x="1488141" y="4190220"/>
            <a:ext cx="7439959" cy="44810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Relax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35405E7-7775-FE4E-BFEA-024832C567B5}" type="datetime1">
              <a:rPr lang="en-GB" altLang="en-US" smtClean="0"/>
              <a:t>15/11/2017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105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5" grpId="0" build="p"/>
      <p:bldP spid="32" grpId="0" build="p"/>
      <p:bldP spid="39" grpId="0" build="p"/>
      <p:bldP spid="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0E9FF63-853A-4FA2-854F-9E811E152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Liberate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C8833-485D-4149-A8A3-84B306AE05B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Liberate - Our fully managed solution for access management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CF1A0-0077-45F4-9FA4-FD7514B3AD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B45C71D-CFEF-4B79-BAC5-CF58BB027DBA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2" name="Rectangle 1"/>
          <p:cNvSpPr/>
          <p:nvPr/>
        </p:nvSpPr>
        <p:spPr>
          <a:xfrm>
            <a:off x="215901" y="879475"/>
            <a:ext cx="2724523" cy="1876893"/>
          </a:xfrm>
          <a:prstGeom prst="rect">
            <a:avLst/>
          </a:prstGeom>
          <a:solidFill>
            <a:schemeClr val="bg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2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CC83D9A-E36A-4CEF-B99E-0BB0C24BD620}"/>
              </a:ext>
            </a:extLst>
          </p:cNvPr>
          <p:cNvSpPr txBox="1">
            <a:spLocks/>
          </p:cNvSpPr>
          <p:nvPr/>
        </p:nvSpPr>
        <p:spPr bwMode="auto">
          <a:xfrm>
            <a:off x="295835" y="1219199"/>
            <a:ext cx="2545977" cy="153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15900" indent="-215900" algn="l" defTabSz="685800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Corbel" panose="020B0503020204020204" pitchFamily="34" charset="0"/>
              <a:buChar char="»"/>
              <a:defRPr sz="2800" kern="120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31800" indent="-21590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Corbel" panose="020B0503020204020204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647700" indent="-215900" algn="l" defTabSz="685800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863600" indent="-215900" algn="l" defTabSz="685800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lang="en-US" sz="24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079500" indent="-215900" algn="l" defTabSz="685800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The only solution that supports all three of </a:t>
            </a:r>
            <a:r>
              <a:rPr lang="en-GB" sz="1400" dirty="0" err="1"/>
              <a:t>Jisc’s</a:t>
            </a:r>
            <a:r>
              <a:rPr lang="en-GB" sz="1400" dirty="0"/>
              <a:t> access management services – plus IP address authentication</a:t>
            </a:r>
          </a:p>
          <a:p>
            <a:r>
              <a:rPr lang="en-GB" sz="1400" dirty="0"/>
              <a:t>A single solution reduces the time and effort spent managing multiple solutions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215900" y="879475"/>
            <a:ext cx="2736000" cy="30777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 comprehensive solution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5900" y="3268717"/>
            <a:ext cx="2736000" cy="1231565"/>
          </a:xfrm>
          <a:prstGeom prst="rect">
            <a:avLst/>
          </a:prstGeom>
          <a:solidFill>
            <a:schemeClr val="bg2"/>
          </a:solidFill>
          <a:ln>
            <a:solidFill>
              <a:srgbClr val="B2BB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2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CC83D9A-E36A-4CEF-B99E-0BB0C24BD620}"/>
              </a:ext>
            </a:extLst>
          </p:cNvPr>
          <p:cNvSpPr txBox="1">
            <a:spLocks/>
          </p:cNvSpPr>
          <p:nvPr/>
        </p:nvSpPr>
        <p:spPr bwMode="auto">
          <a:xfrm>
            <a:off x="305173" y="3483697"/>
            <a:ext cx="2536639" cy="62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15900" indent="-215900" algn="l" defTabSz="685800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Corbel" panose="020B0503020204020204" pitchFamily="34" charset="0"/>
              <a:buChar char="»"/>
              <a:defRPr sz="2800" kern="120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31800" indent="-21590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Corbel" panose="020B0503020204020204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647700" indent="-215900" algn="l" defTabSz="685800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863600" indent="-215900" algn="l" defTabSz="685800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lang="en-US" sz="24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079500" indent="-215900" algn="l" defTabSz="685800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A fully-managed service that is supported by our world-leading team of technical experts, freeing your staff to spend their time more productively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5900" y="3125279"/>
            <a:ext cx="2736000" cy="307777"/>
          </a:xfrm>
          <a:prstGeom prst="rect">
            <a:avLst/>
          </a:prstGeom>
          <a:solidFill>
            <a:srgbClr val="B2BB1C"/>
          </a:solidFill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Enjoy new efficiency savings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24282" y="895878"/>
            <a:ext cx="2903818" cy="1857645"/>
          </a:xfrm>
          <a:prstGeom prst="rect">
            <a:avLst/>
          </a:prstGeom>
          <a:solidFill>
            <a:schemeClr val="bg2"/>
          </a:solidFill>
          <a:ln>
            <a:solidFill>
              <a:srgbClr val="0092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2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C83D9A-E36A-4CEF-B99E-0BB0C24BD620}"/>
              </a:ext>
            </a:extLst>
          </p:cNvPr>
          <p:cNvSpPr txBox="1">
            <a:spLocks/>
          </p:cNvSpPr>
          <p:nvPr/>
        </p:nvSpPr>
        <p:spPr bwMode="auto">
          <a:xfrm>
            <a:off x="6104966" y="1219199"/>
            <a:ext cx="2719946" cy="126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15900" indent="-215900" algn="l" defTabSz="685800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Corbel" panose="020B0503020204020204" pitchFamily="34" charset="0"/>
              <a:buChar char="»"/>
              <a:defRPr sz="2800" kern="120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31800" indent="-21590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Corbel" panose="020B0503020204020204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647700" indent="-215900" algn="l" defTabSz="685800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863600" indent="-215900" algn="l" defTabSz="685800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lang="en-US" sz="24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079500" indent="-215900" algn="l" defTabSz="685800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Developed and operated by Jisc, the leaders in access management services for education and research.</a:t>
            </a:r>
          </a:p>
          <a:p>
            <a:r>
              <a:rPr lang="en-GB" sz="1400" dirty="0"/>
              <a:t>Connected to the trusted Janet network, it also benefits from our advanced security capabilities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35758" y="895879"/>
            <a:ext cx="2892342" cy="307776"/>
          </a:xfrm>
          <a:prstGeom prst="rect">
            <a:avLst/>
          </a:prstGeom>
          <a:solidFill>
            <a:srgbClr val="0092CB"/>
          </a:solidFill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Peace of mind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35758" y="3125279"/>
            <a:ext cx="2892342" cy="1375003"/>
          </a:xfrm>
          <a:prstGeom prst="rect">
            <a:avLst/>
          </a:prstGeom>
          <a:solidFill>
            <a:schemeClr val="bg2"/>
          </a:solidFill>
          <a:ln>
            <a:solidFill>
              <a:srgbClr val="E615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2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CC83D9A-E36A-4CEF-B99E-0BB0C24BD620}"/>
              </a:ext>
            </a:extLst>
          </p:cNvPr>
          <p:cNvSpPr txBox="1">
            <a:spLocks/>
          </p:cNvSpPr>
          <p:nvPr/>
        </p:nvSpPr>
        <p:spPr bwMode="auto">
          <a:xfrm>
            <a:off x="6104966" y="3483697"/>
            <a:ext cx="2719946" cy="79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15900" indent="-215900" algn="l" defTabSz="685800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Corbel" panose="020B0503020204020204" pitchFamily="34" charset="0"/>
              <a:buChar char="»"/>
              <a:defRPr sz="2800" kern="120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31800" indent="-21590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Corbel" panose="020B0503020204020204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647700" indent="-215900" algn="l" defTabSz="685800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863600" indent="-215900" algn="l" defTabSz="685800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lang="en-US" sz="24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079500" indent="-215900" algn="l" defTabSz="685800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A competitively priced tariff, with no hidden costs</a:t>
            </a:r>
          </a:p>
          <a:p>
            <a:r>
              <a:rPr lang="en-GB" sz="1400" dirty="0"/>
              <a:t>Pay only for the components you need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24282" y="3125279"/>
            <a:ext cx="2903818" cy="307777"/>
          </a:xfrm>
          <a:prstGeom prst="rect">
            <a:avLst/>
          </a:prstGeom>
          <a:solidFill>
            <a:srgbClr val="E61554"/>
          </a:solidFill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 flexible and attractive tariff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03006" y="2390066"/>
            <a:ext cx="2061882" cy="926871"/>
          </a:xfrm>
          <a:prstGeom prst="rect">
            <a:avLst/>
          </a:prstGeom>
          <a:solidFill>
            <a:srgbClr val="005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2888" y="2567370"/>
            <a:ext cx="2050406" cy="560209"/>
          </a:xfrm>
          <a:prstGeom prst="rect">
            <a:avLst/>
          </a:prstGeom>
          <a:noFill/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>
              <a:lnSpc>
                <a:spcPct val="99000"/>
              </a:lnSpc>
            </a:pPr>
            <a:r>
              <a:rPr lang="en-US" sz="3200" b="1" dirty="0">
                <a:solidFill>
                  <a:schemeClr val="bg1"/>
                </a:solidFill>
              </a:rPr>
              <a:t>WHY?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E4944A-1FF2-8646-A283-0779AF8BDA7E}" type="datetime1">
              <a:rPr lang="en-GB" altLang="en-US" smtClean="0"/>
              <a:t>15/11/2017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134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3" grpId="0" animBg="1"/>
      <p:bldP spid="11" grpId="0" animBg="1"/>
      <p:bldP spid="12" grpId="0"/>
      <p:bldP spid="13" grpId="0" animBg="1"/>
      <p:bldP spid="14" grpId="0" animBg="1"/>
      <p:bldP spid="15" grpId="0"/>
      <p:bldP spid="16" grpId="0" animBg="1"/>
      <p:bldP spid="17" grpId="0" animBg="1"/>
      <p:bldP spid="18" grpId="0"/>
      <p:bldP spid="19" grpId="0" animBg="1"/>
      <p:bldP spid="20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3CDC843-B199-464A-8B45-F4647B148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Explaining the timelines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23AED54-C74C-4F85-A0EA-995B15CB245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400" dirty="0"/>
              <a:t>We are prioritising the introduction of the most requested components, and so their release will be staggered</a:t>
            </a:r>
          </a:p>
          <a:p>
            <a:r>
              <a:rPr lang="en-GB" sz="2400" dirty="0"/>
              <a:t>We will operate a beta programme in parallel to the production service, allowing a smooth transition for early adopters</a:t>
            </a:r>
          </a:p>
          <a:p>
            <a:r>
              <a:rPr lang="en-GB" sz="2400" dirty="0"/>
              <a:t>This provides confidence that each component is fit-for-purpose on transition from beta to production</a:t>
            </a:r>
          </a:p>
          <a:p>
            <a:r>
              <a:rPr lang="en-GB" sz="2400" dirty="0"/>
              <a:t>Moving forwards, all new components and significant developments will be trialled in the beta programme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D31D19-3DB8-4A6A-AE26-0BDE9979BA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Liberate - Our fully managed solution for access management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B8DF4-BCC3-4617-A936-177E7B1559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69D1F6-E142-4BCF-ADFE-CDF185D07052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FDDAA9-B544-4B49-A37C-B06719A0B700}" type="datetime1">
              <a:rPr lang="en-GB" altLang="en-US" smtClean="0"/>
              <a:t>15/11/2017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934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E25A2-FBE9-4591-98E1-32BBA5B78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31199363"/>
              </p:ext>
            </p:extLst>
          </p:nvPr>
        </p:nvGraphicFramePr>
        <p:xfrm>
          <a:off x="215900" y="657375"/>
          <a:ext cx="2178050" cy="4104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8692">
                <a:tc>
                  <a:txBody>
                    <a:bodyPr/>
                    <a:lstStyle/>
                    <a:p>
                      <a:r>
                        <a:rPr lang="en-US" sz="1600" dirty="0"/>
                        <a:t>Early 2017</a:t>
                      </a:r>
                    </a:p>
                  </a:txBody>
                  <a:tcPr>
                    <a:lnL w="12700" cap="flat" cmpd="sng" algn="ctr">
                      <a:solidFill>
                        <a:srgbClr val="9BA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A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596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9BA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757">
                <a:tc>
                  <a:txBody>
                    <a:bodyPr/>
                    <a:lstStyle/>
                    <a:p>
                      <a:pPr marL="215900" indent="-215900" algn="l" defTabSz="685800" rtl="0" eaLnBrk="1" fontAlgn="base" hangingPunct="1">
                        <a:lnSpc>
                          <a:spcPct val="9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 typeface="Corbel" panose="020B0503020204020204" pitchFamily="34" charset="0"/>
                        <a:buChar char="»"/>
                      </a:pP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AMF only</a:t>
                      </a:r>
                    </a:p>
                  </a:txBody>
                  <a:tcPr>
                    <a:lnL w="12700" cap="flat" cmpd="sng" algn="ctr">
                      <a:solidFill>
                        <a:srgbClr val="9BA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0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9BA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34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9BA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9BA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034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9BA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15900" y="1013048"/>
            <a:ext cx="2184400" cy="360000"/>
            <a:chOff x="215900" y="1013048"/>
            <a:chExt cx="2184400" cy="447675"/>
          </a:xfrm>
        </p:grpSpPr>
        <p:sp>
          <p:nvSpPr>
            <p:cNvPr id="9" name="Pentagon 8"/>
            <p:cNvSpPr/>
            <p:nvPr/>
          </p:nvSpPr>
          <p:spPr>
            <a:xfrm>
              <a:off x="215900" y="1013048"/>
              <a:ext cx="2184400" cy="447675"/>
            </a:xfrm>
            <a:prstGeom prst="homePlate">
              <a:avLst/>
            </a:prstGeom>
            <a:solidFill>
              <a:srgbClr val="E61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5900" y="1073987"/>
              <a:ext cx="1689101" cy="347587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US" sz="1800" b="1" dirty="0">
                  <a:solidFill>
                    <a:schemeClr val="bg1"/>
                  </a:solidFill>
                </a:rPr>
                <a:t>Pilots</a:t>
              </a: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Liberate - Our fully managed solution for access management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FE3BA6-1654-4EB3-B7C4-9A91E0E43C2C}" type="slidenum">
              <a:rPr lang="en-GB" altLang="en-US" smtClean="0"/>
              <a:pPr/>
              <a:t>9</a:t>
            </a:fld>
            <a:endParaRPr lang="en-GB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D24FC6-68E6-984B-8AE6-94B1C0F17A48}" type="datetime1">
              <a:rPr lang="en-GB" altLang="en-US" smtClean="0"/>
              <a:t>15/11/2017</a:t>
            </a:fld>
            <a:endParaRPr lang="en-GB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2400300" y="657043"/>
            <a:ext cx="2184400" cy="4103999"/>
            <a:chOff x="2400300" y="657043"/>
            <a:chExt cx="2184400" cy="4103999"/>
          </a:xfrm>
        </p:grpSpPr>
        <p:graphicFrame>
          <p:nvGraphicFramePr>
            <p:cNvPr id="39" name="Content Placeholder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84284904"/>
                </p:ext>
              </p:extLst>
            </p:nvPr>
          </p:nvGraphicFramePr>
          <p:xfrm>
            <a:off x="2400300" y="657043"/>
            <a:ext cx="2178050" cy="4103999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21780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55444">
                  <a:tc>
                    <a:txBody>
                      <a:bodyPr/>
                      <a:lstStyle/>
                      <a:p>
                        <a:pPr>
                          <a:lnSpc>
                            <a:spcPct val="99000"/>
                          </a:lnSpc>
                        </a:pPr>
                        <a:r>
                          <a:rPr lang="en-GB" sz="1600" dirty="0"/>
                          <a:t>24 July 2017</a:t>
                        </a:r>
                      </a:p>
                    </a:txBody>
                    <a:tcPr>
                      <a:lnL w="12700" cap="flat" cmpd="sng" algn="ctr">
                        <a:solidFill>
                          <a:srgbClr val="9BA7B0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381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9BA7B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441110">
                  <a:tc>
                    <a:txBody>
                      <a:bodyPr/>
                      <a:lstStyle/>
                      <a:p>
                        <a:pPr marL="285750" indent="-285750">
                          <a:buFont typeface="Arial" charset="0"/>
                          <a:buChar char="•"/>
                        </a:pPr>
                        <a:endParaRPr lang="en-US" dirty="0"/>
                      </a:p>
                    </a:txBody>
                    <a:tcPr>
                      <a:lnL w="12700" cap="flat" cmpd="sng" algn="ctr">
                        <a:solidFill>
                          <a:srgbClr val="9BA7B0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38100" cmpd="sng">
                        <a:noFill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90106">
                  <a:tc>
                    <a:txBody>
                      <a:bodyPr/>
                      <a:lstStyle/>
                      <a:p>
                        <a:pPr marL="215900" indent="-215900" algn="l" defTabSz="685800" rtl="0" eaLnBrk="1" fontAlgn="base" hangingPunct="1">
                          <a:lnSpc>
                            <a:spcPct val="90000"/>
                          </a:lnSpc>
                          <a:spcBef>
                            <a:spcPts val="9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120000"/>
                          <a:buFont typeface="Corbel" panose="020B0503020204020204" pitchFamily="34" charset="0"/>
                          <a:buChar char="»"/>
                        </a:pPr>
                        <a:endParaRPr lang="en-US" sz="1400" kern="1200" baseline="0" dirty="0">
                          <a:solidFill>
                            <a:schemeClr val="tx1"/>
                          </a:solidFill>
                          <a:latin typeface="+mn-lt"/>
                          <a:ea typeface="MS PGothic" panose="020B0600070205080204" pitchFamily="34" charset="-128"/>
                          <a:cs typeface="+mn-cs"/>
                        </a:endParaRPr>
                      </a:p>
                    </a:txBody>
                    <a:tcPr>
                      <a:lnL w="12700" cap="flat" cmpd="sng" algn="ctr">
                        <a:solidFill>
                          <a:srgbClr val="9BA7B0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08241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ap="flat" cmpd="sng" algn="ctr">
                        <a:solidFill>
                          <a:srgbClr val="9BA7B0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093478">
                  <a:tc>
                    <a:txBody>
                      <a:bodyPr/>
                      <a:lstStyle/>
                      <a:p>
                        <a:pPr marL="215900" indent="-215900" algn="l" defTabSz="685800" rtl="0" eaLnBrk="1" fontAlgn="base" latinLnBrk="0" hangingPunct="1">
                          <a:lnSpc>
                            <a:spcPct val="80000"/>
                          </a:lnSpc>
                          <a:spcBef>
                            <a:spcPts val="7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120000"/>
                          <a:buFont typeface="Corbel" panose="020B0503020204020204" pitchFamily="34" charset="0"/>
                          <a:buChar char="»"/>
                        </a:pPr>
                        <a:r>
                          <a:rPr lang="en-US" sz="1400" kern="1200" baseline="0" dirty="0">
                            <a:solidFill>
                              <a:schemeClr val="tx1"/>
                            </a:solidFill>
                            <a:latin typeface="+mn-lt"/>
                            <a:ea typeface="MS PGothic" panose="020B0600070205080204" pitchFamily="34" charset="-128"/>
                            <a:cs typeface="+mn-cs"/>
                          </a:rPr>
                          <a:t>AMF</a:t>
                        </a:r>
                      </a:p>
                      <a:p>
                        <a:pPr marL="215900" indent="-215900" algn="l" defTabSz="685800" rtl="0" eaLnBrk="1" fontAlgn="base" latinLnBrk="0" hangingPunct="1">
                          <a:lnSpc>
                            <a:spcPct val="80000"/>
                          </a:lnSpc>
                          <a:spcBef>
                            <a:spcPts val="6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120000"/>
                          <a:buFont typeface="Corbel" panose="020B0503020204020204" pitchFamily="34" charset="0"/>
                          <a:buChar char="»"/>
                        </a:pPr>
                        <a:r>
                          <a:rPr lang="en-US" sz="1400" kern="1200" spc="-30" baseline="0" dirty="0">
                            <a:solidFill>
                              <a:schemeClr val="tx1"/>
                            </a:solidFill>
                            <a:latin typeface="+mn-lt"/>
                            <a:ea typeface="MS PGothic" panose="020B0600070205080204" pitchFamily="34" charset="-128"/>
                            <a:cs typeface="+mn-cs"/>
                          </a:rPr>
                          <a:t>Authenticated web proxy</a:t>
                        </a:r>
                      </a:p>
                      <a:p>
                        <a:pPr marL="215900" indent="-215900" algn="l" defTabSz="685800" rtl="0" eaLnBrk="1" fontAlgn="base" latinLnBrk="0" hangingPunct="1">
                          <a:lnSpc>
                            <a:spcPct val="80000"/>
                          </a:lnSpc>
                          <a:spcBef>
                            <a:spcPts val="6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120000"/>
                          <a:buFont typeface="Corbel" panose="020B0503020204020204" pitchFamily="34" charset="0"/>
                          <a:buChar char="»"/>
                        </a:pPr>
                        <a:r>
                          <a:rPr lang="en-US" sz="1400" kern="1200" baseline="0" dirty="0" err="1">
                            <a:solidFill>
                              <a:schemeClr val="tx1"/>
                            </a:solidFill>
                            <a:latin typeface="+mn-lt"/>
                            <a:ea typeface="MS PGothic" panose="020B0600070205080204" pitchFamily="34" charset="-128"/>
                            <a:cs typeface="+mn-cs"/>
                          </a:rPr>
                          <a:t>Eduroam</a:t>
                        </a:r>
                        <a:r>
                          <a:rPr lang="en-US" sz="1400" kern="1200" baseline="0" dirty="0">
                            <a:solidFill>
                              <a:schemeClr val="tx1"/>
                            </a:solidFill>
                            <a:latin typeface="+mn-lt"/>
                            <a:ea typeface="MS PGothic" panose="020B0600070205080204" pitchFamily="34" charset="-128"/>
                            <a:cs typeface="+mn-cs"/>
                          </a:rPr>
                          <a:t> (home)</a:t>
                        </a:r>
                      </a:p>
                      <a:p>
                        <a:pPr marL="215900" indent="-215900" algn="l" defTabSz="685800" rtl="0" eaLnBrk="1" fontAlgn="base" latinLnBrk="0" hangingPunct="1">
                          <a:lnSpc>
                            <a:spcPct val="80000"/>
                          </a:lnSpc>
                          <a:spcBef>
                            <a:spcPts val="6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120000"/>
                          <a:buFont typeface="Corbel" panose="020B0503020204020204" pitchFamily="34" charset="0"/>
                          <a:buChar char="»"/>
                        </a:pPr>
                        <a:r>
                          <a:rPr lang="en-US" sz="1400" kern="1200" baseline="0" dirty="0">
                            <a:solidFill>
                              <a:schemeClr val="tx1"/>
                            </a:solidFill>
                            <a:latin typeface="+mn-lt"/>
                            <a:ea typeface="MS PGothic" panose="020B0600070205080204" pitchFamily="34" charset="-128"/>
                            <a:cs typeface="+mn-cs"/>
                          </a:rPr>
                          <a:t>Assent (home)</a:t>
                        </a:r>
                      </a:p>
                    </a:txBody>
                    <a:tcPr>
                      <a:lnL w="12700" cap="flat" cmpd="sng" algn="ctr">
                        <a:solidFill>
                          <a:srgbClr val="9BA7B0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22142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ap="flat" cmpd="sng" algn="ctr">
                        <a:solidFill>
                          <a:srgbClr val="9BA7B0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1093478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ap="flat" cmpd="sng" algn="ctr">
                        <a:solidFill>
                          <a:srgbClr val="9BA7B0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</a:tbl>
            </a:graphicData>
          </a:graphic>
        </p:graphicFrame>
        <p:sp>
          <p:nvSpPr>
            <p:cNvPr id="31" name="Pentagon 30"/>
            <p:cNvSpPr/>
            <p:nvPr/>
          </p:nvSpPr>
          <p:spPr>
            <a:xfrm>
              <a:off x="2400300" y="1749251"/>
              <a:ext cx="2184400" cy="360000"/>
            </a:xfrm>
            <a:prstGeom prst="homePlate">
              <a:avLst/>
            </a:prstGeom>
            <a:solidFill>
              <a:srgbClr val="0092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2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400300" y="1756129"/>
              <a:ext cx="1689101" cy="347587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US" sz="1800" b="1" dirty="0">
                  <a:solidFill>
                    <a:schemeClr val="bg1"/>
                  </a:solidFill>
                </a:rPr>
                <a:t>Beta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4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546349"/>
              </p:ext>
            </p:extLst>
          </p:nvPr>
        </p:nvGraphicFramePr>
        <p:xfrm>
          <a:off x="6775450" y="656386"/>
          <a:ext cx="2178050" cy="4110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9553">
                <a:tc>
                  <a:txBody>
                    <a:bodyPr/>
                    <a:lstStyle/>
                    <a:p>
                      <a:r>
                        <a:rPr lang="en-US" sz="1600" dirty="0"/>
                        <a:t>2 January 2018</a:t>
                      </a:r>
                    </a:p>
                  </a:txBody>
                  <a:tcPr>
                    <a:lnL w="12700" cap="flat" cmpd="sng" algn="ctr">
                      <a:solidFill>
                        <a:srgbClr val="9BA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A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390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9BA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139">
                <a:tc>
                  <a:txBody>
                    <a:bodyPr/>
                    <a:lstStyle/>
                    <a:p>
                      <a:pPr marL="215900" indent="-215900" algn="l" defTabSz="685800" rtl="0" eaLnBrk="1" fontAlgn="base" hangingPunct="1">
                        <a:lnSpc>
                          <a:spcPct val="9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 typeface="Corbel" panose="020B0503020204020204" pitchFamily="34" charset="0"/>
                        <a:buChar char="»"/>
                      </a:pPr>
                      <a:endParaRPr lang="en-US" sz="1400" kern="1200" baseline="0" dirty="0">
                        <a:solidFill>
                          <a:schemeClr val="tx1"/>
                        </a:solidFill>
                        <a:latin typeface="+mn-lt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9BA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9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9BA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4593">
                <a:tc>
                  <a:txBody>
                    <a:bodyPr/>
                    <a:lstStyle/>
                    <a:p>
                      <a:pPr marL="215900" indent="-215900" algn="l" defTabSz="6858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 typeface="Corbel" panose="020B0503020204020204" pitchFamily="34" charset="0"/>
                        <a:buChar char="»"/>
                      </a:pP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Authenticated web proxy</a:t>
                      </a:r>
                    </a:p>
                    <a:p>
                      <a:pPr marL="215900" indent="-215900" algn="l" defTabSz="6858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 typeface="Corbel" panose="020B0503020204020204" pitchFamily="34" charset="0"/>
                        <a:buChar char="»"/>
                      </a:pPr>
                      <a:r>
                        <a:rPr lang="en-US" sz="1400" kern="1200" baseline="0" dirty="0" err="1">
                          <a:solidFill>
                            <a:schemeClr val="tx1"/>
                          </a:solidFill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Eduraom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 (visited)</a:t>
                      </a:r>
                    </a:p>
                  </a:txBody>
                  <a:tcPr>
                    <a:lnL w="12700" cap="flat" cmpd="sng" algn="ctr">
                      <a:solidFill>
                        <a:srgbClr val="9BA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6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9BA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4536">
                <a:tc>
                  <a:txBody>
                    <a:bodyPr/>
                    <a:lstStyle/>
                    <a:p>
                      <a:pPr marL="215900" indent="-215900" algn="l" defTabSz="6858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 typeface="Corbel" panose="020B0503020204020204" pitchFamily="34" charset="0"/>
                        <a:buChar char="»"/>
                      </a:pP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AMF</a:t>
                      </a:r>
                    </a:p>
                    <a:p>
                      <a:pPr marL="215900" indent="-215900" algn="l" defTabSz="6858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 typeface="Corbel" panose="020B0503020204020204" pitchFamily="34" charset="0"/>
                        <a:buChar char="»"/>
                      </a:pPr>
                      <a:r>
                        <a:rPr lang="en-US" sz="1400" kern="1200" spc="-50" baseline="0" dirty="0">
                          <a:solidFill>
                            <a:schemeClr val="tx1"/>
                          </a:solidFill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Authenticated web proxy</a:t>
                      </a:r>
                    </a:p>
                    <a:p>
                      <a:pPr marL="215900" indent="-215900" algn="l" defTabSz="6858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 typeface="Corbel" panose="020B0503020204020204" pitchFamily="34" charset="0"/>
                        <a:buChar char="»"/>
                      </a:pPr>
                      <a:r>
                        <a:rPr lang="en-US" sz="1400" kern="1200" baseline="0" dirty="0" err="1">
                          <a:solidFill>
                            <a:schemeClr val="tx1"/>
                          </a:solidFill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Eduroam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 (home)</a:t>
                      </a:r>
                    </a:p>
                    <a:p>
                      <a:pPr marL="215900" indent="-215900" algn="l" defTabSz="6858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 typeface="Corbel" panose="020B0503020204020204" pitchFamily="34" charset="0"/>
                        <a:buChar char="»"/>
                      </a:pP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Assent (home)</a:t>
                      </a:r>
                    </a:p>
                  </a:txBody>
                  <a:tcPr>
                    <a:lnL w="12700" cap="flat" cmpd="sng" algn="ctr">
                      <a:solidFill>
                        <a:srgbClr val="9BA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6775450" y="1748594"/>
            <a:ext cx="2184400" cy="360000"/>
            <a:chOff x="6775450" y="1748594"/>
            <a:chExt cx="2184400" cy="360000"/>
          </a:xfrm>
        </p:grpSpPr>
        <p:sp>
          <p:nvSpPr>
            <p:cNvPr id="48" name="Pentagon 47"/>
            <p:cNvSpPr/>
            <p:nvPr/>
          </p:nvSpPr>
          <p:spPr>
            <a:xfrm>
              <a:off x="6775450" y="1748594"/>
              <a:ext cx="2184400" cy="360000"/>
            </a:xfrm>
            <a:prstGeom prst="homePlate">
              <a:avLst/>
            </a:prstGeom>
            <a:solidFill>
              <a:srgbClr val="0092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2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775450" y="1755472"/>
              <a:ext cx="1689101" cy="347587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US" sz="1800" b="1" dirty="0">
                  <a:solidFill>
                    <a:schemeClr val="bg1"/>
                  </a:solidFill>
                </a:rPr>
                <a:t>Beta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775450" y="3146867"/>
            <a:ext cx="2184400" cy="360000"/>
            <a:chOff x="4584700" y="3287443"/>
            <a:chExt cx="2184400" cy="360000"/>
          </a:xfrm>
        </p:grpSpPr>
        <p:sp>
          <p:nvSpPr>
            <p:cNvPr id="51" name="Pentagon 50"/>
            <p:cNvSpPr/>
            <p:nvPr/>
          </p:nvSpPr>
          <p:spPr>
            <a:xfrm>
              <a:off x="4584700" y="3287443"/>
              <a:ext cx="2184400" cy="360000"/>
            </a:xfrm>
            <a:prstGeom prst="homePlate">
              <a:avLst/>
            </a:prstGeom>
            <a:solidFill>
              <a:srgbClr val="E85E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2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584700" y="3294321"/>
              <a:ext cx="1689101" cy="347587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US" sz="1800" b="1" dirty="0">
                  <a:solidFill>
                    <a:schemeClr val="bg1"/>
                  </a:solidFill>
                </a:rPr>
                <a:t>Production</a:t>
              </a:r>
            </a:p>
          </p:txBody>
        </p:sp>
      </p:grpSp>
      <p:graphicFrame>
        <p:nvGraphicFramePr>
          <p:cNvPr id="53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523964"/>
              </p:ext>
            </p:extLst>
          </p:nvPr>
        </p:nvGraphicFramePr>
        <p:xfrm>
          <a:off x="4584700" y="656386"/>
          <a:ext cx="2178050" cy="4110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9553">
                <a:tc>
                  <a:txBody>
                    <a:bodyPr/>
                    <a:lstStyle/>
                    <a:p>
                      <a:r>
                        <a:rPr lang="en-US" sz="1600" dirty="0"/>
                        <a:t>2 October 2017</a:t>
                      </a:r>
                    </a:p>
                  </a:txBody>
                  <a:tcPr>
                    <a:lnL w="12700" cap="flat" cmpd="sng" algn="ctr">
                      <a:solidFill>
                        <a:srgbClr val="9BA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A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390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9BA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139">
                <a:tc>
                  <a:txBody>
                    <a:bodyPr/>
                    <a:lstStyle/>
                    <a:p>
                      <a:pPr marL="215900" indent="-215900" algn="l" defTabSz="685800" rtl="0" eaLnBrk="1" fontAlgn="base" hangingPunct="1">
                        <a:lnSpc>
                          <a:spcPct val="9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 typeface="Corbel" panose="020B0503020204020204" pitchFamily="34" charset="0"/>
                        <a:buChar char="»"/>
                      </a:pPr>
                      <a:endParaRPr lang="en-US" sz="1400" kern="1200" baseline="0" dirty="0">
                        <a:solidFill>
                          <a:schemeClr val="tx1"/>
                        </a:solidFill>
                        <a:latin typeface="+mn-lt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9BA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9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9BA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4593">
                <a:tc>
                  <a:txBody>
                    <a:bodyPr/>
                    <a:lstStyle/>
                    <a:p>
                      <a:pPr marL="215900" indent="-215900" algn="l" defTabSz="6858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 typeface="Corbel" panose="020B0503020204020204" pitchFamily="34" charset="0"/>
                        <a:buChar char="»"/>
                      </a:pP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Authenticated web proxy</a:t>
                      </a:r>
                    </a:p>
                  </a:txBody>
                  <a:tcPr>
                    <a:lnL w="12700" cap="flat" cmpd="sng" algn="ctr">
                      <a:solidFill>
                        <a:srgbClr val="9BA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6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9BA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4536">
                <a:tc>
                  <a:txBody>
                    <a:bodyPr/>
                    <a:lstStyle/>
                    <a:p>
                      <a:pPr marL="215900" indent="-215900" algn="l" defTabSz="6858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 typeface="Corbel" panose="020B0503020204020204" pitchFamily="34" charset="0"/>
                        <a:buChar char="»"/>
                      </a:pP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AMF</a:t>
                      </a:r>
                    </a:p>
                    <a:p>
                      <a:pPr marL="215900" indent="-215900" algn="l" defTabSz="6858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 typeface="Corbel" panose="020B0503020204020204" pitchFamily="34" charset="0"/>
                        <a:buChar char="»"/>
                      </a:pPr>
                      <a:r>
                        <a:rPr lang="en-US" sz="1400" kern="1200" baseline="0" dirty="0" err="1">
                          <a:solidFill>
                            <a:schemeClr val="tx1"/>
                          </a:solidFill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Eduroam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 (home)</a:t>
                      </a:r>
                    </a:p>
                    <a:p>
                      <a:pPr marL="215900" indent="-215900" algn="l" defTabSz="685800" rtl="0" eaLnBrk="1" fontAlgn="base" latinLnBrk="0" hangingPunct="1">
                        <a:lnSpc>
                          <a:spcPct val="8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 typeface="Corbel" panose="020B0503020204020204" pitchFamily="34" charset="0"/>
                        <a:buChar char="»"/>
                      </a:pP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Assent (home)</a:t>
                      </a:r>
                    </a:p>
                  </a:txBody>
                  <a:tcPr>
                    <a:lnL w="12700" cap="flat" cmpd="sng" algn="ctr">
                      <a:solidFill>
                        <a:srgbClr val="9BA7B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54" name="Group 53"/>
          <p:cNvGrpSpPr/>
          <p:nvPr/>
        </p:nvGrpSpPr>
        <p:grpSpPr>
          <a:xfrm>
            <a:off x="4584700" y="1748594"/>
            <a:ext cx="2184400" cy="360000"/>
            <a:chOff x="6775450" y="1748594"/>
            <a:chExt cx="2184400" cy="360000"/>
          </a:xfrm>
        </p:grpSpPr>
        <p:sp>
          <p:nvSpPr>
            <p:cNvPr id="55" name="Pentagon 54"/>
            <p:cNvSpPr/>
            <p:nvPr/>
          </p:nvSpPr>
          <p:spPr>
            <a:xfrm>
              <a:off x="6775450" y="1748594"/>
              <a:ext cx="2184400" cy="360000"/>
            </a:xfrm>
            <a:prstGeom prst="homePlate">
              <a:avLst/>
            </a:prstGeom>
            <a:solidFill>
              <a:srgbClr val="0092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2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775450" y="1755472"/>
              <a:ext cx="1689101" cy="347587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US" sz="1800" b="1" dirty="0">
                  <a:solidFill>
                    <a:schemeClr val="bg1"/>
                  </a:solidFill>
                </a:rPr>
                <a:t>Beta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584700" y="3146867"/>
            <a:ext cx="2184400" cy="360000"/>
            <a:chOff x="4584700" y="3287443"/>
            <a:chExt cx="2184400" cy="360000"/>
          </a:xfrm>
        </p:grpSpPr>
        <p:sp>
          <p:nvSpPr>
            <p:cNvPr id="58" name="Pentagon 57"/>
            <p:cNvSpPr/>
            <p:nvPr/>
          </p:nvSpPr>
          <p:spPr>
            <a:xfrm>
              <a:off x="4584700" y="3287443"/>
              <a:ext cx="2184400" cy="360000"/>
            </a:xfrm>
            <a:prstGeom prst="homePlate">
              <a:avLst/>
            </a:prstGeom>
            <a:solidFill>
              <a:srgbClr val="E85E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584700" y="3294321"/>
              <a:ext cx="1689101" cy="347587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US" sz="1800" b="1" dirty="0">
                  <a:solidFill>
                    <a:schemeClr val="bg1"/>
                  </a:solidFill>
                </a:rPr>
                <a:t>Production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E57B333-8F4B-4F31-9455-3877B251C698}"/>
              </a:ext>
            </a:extLst>
          </p:cNvPr>
          <p:cNvGrpSpPr/>
          <p:nvPr/>
        </p:nvGrpSpPr>
        <p:grpSpPr>
          <a:xfrm>
            <a:off x="5784657" y="997421"/>
            <a:ext cx="815045" cy="931173"/>
            <a:chOff x="2431135" y="530097"/>
            <a:chExt cx="815045" cy="115268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D94712F-E399-484E-8B44-971C73C9DAF1}"/>
                </a:ext>
              </a:extLst>
            </p:cNvPr>
            <p:cNvSpPr txBox="1"/>
            <p:nvPr/>
          </p:nvSpPr>
          <p:spPr>
            <a:xfrm>
              <a:off x="2431135" y="530097"/>
              <a:ext cx="621306" cy="353993"/>
            </a:xfrm>
            <a:prstGeom prst="rect">
              <a:avLst/>
            </a:prstGeom>
            <a:noFill/>
          </p:spPr>
          <p:txBody>
            <a:bodyPr wrap="none" lIns="72000" tIns="36000" rIns="72000" bIns="3600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400" b="1" dirty="0">
                  <a:solidFill>
                    <a:srgbClr val="FF0000"/>
                  </a:solidFill>
                </a:rPr>
                <a:t>Today</a:t>
              </a:r>
              <a:endParaRPr lang="en-GB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3" name="Connector: Elbow 41">
              <a:extLst>
                <a:ext uri="{FF2B5EF4-FFF2-40B4-BE49-F238E27FC236}">
                  <a16:creationId xmlns:a16="http://schemas.microsoft.com/office/drawing/2014/main" id="{28FC0891-187D-4AC2-A0AC-39E04CF8AD9C}"/>
                </a:ext>
              </a:extLst>
            </p:cNvPr>
            <p:cNvCxnSpPr>
              <a:cxnSpLocks/>
            </p:cNvCxnSpPr>
            <p:nvPr/>
          </p:nvCxnSpPr>
          <p:spPr>
            <a:xfrm>
              <a:off x="3052441" y="707094"/>
              <a:ext cx="193739" cy="975683"/>
            </a:xfrm>
            <a:prstGeom prst="bentConnector2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017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isc Content Slides">
  <a:themeElements>
    <a:clrScheme name="Jisc Colours 01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9F3515"/>
      </a:accent2>
      <a:accent3>
        <a:srgbClr val="B71A8B"/>
      </a:accent3>
      <a:accent4>
        <a:srgbClr val="552481"/>
      </a:accent4>
      <a:accent5>
        <a:srgbClr val="0092CB"/>
      </a:accent5>
      <a:accent6>
        <a:srgbClr val="00557F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72000" tIns="36000" rIns="72000" bIns="36000" rtlCol="0" anchor="ctr" anchorCtr="0">
        <a:spAutoFit/>
      </a:bodyPr>
      <a:lstStyle>
        <a:defPPr>
          <a:lnSpc>
            <a:spcPct val="99000"/>
          </a:lnSpc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isc Standard 16-9 Mar 2015.potx" id="{932D912D-11CF-44FC-990C-E1C440572D42}" vid="{41AA9286-7D22-4A79-8B2F-04BB83FE06C2}"/>
    </a:ext>
  </a:extLst>
</a:theme>
</file>

<file path=ppt/theme/theme2.xml><?xml version="1.0" encoding="utf-8"?>
<a:theme xmlns:a="http://schemas.openxmlformats.org/drawingml/2006/main" name="Jisc Cover Slides">
  <a:themeElements>
    <a:clrScheme name="Jisc Colours 01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9F3515"/>
      </a:accent2>
      <a:accent3>
        <a:srgbClr val="B71A8B"/>
      </a:accent3>
      <a:accent4>
        <a:srgbClr val="552481"/>
      </a:accent4>
      <a:accent5>
        <a:srgbClr val="0092CB"/>
      </a:accent5>
      <a:accent6>
        <a:srgbClr val="00557F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72000" tIns="36000" rIns="72000" bIns="3600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isc Standard 16-9 Mar 2015.potx" id="{932D912D-11CF-44FC-990C-E1C440572D42}" vid="{544E8E78-22CE-45A7-A079-55DC3D125FB3}"/>
    </a:ext>
  </a:extLst>
</a:theme>
</file>

<file path=ppt/theme/theme3.xml><?xml version="1.0" encoding="utf-8"?>
<a:theme xmlns:a="http://schemas.openxmlformats.org/drawingml/2006/main" name="Jisc Closing Slides">
  <a:themeElements>
    <a:clrScheme name="Jisc Colours 01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9F3515"/>
      </a:accent2>
      <a:accent3>
        <a:srgbClr val="B71A8B"/>
      </a:accent3>
      <a:accent4>
        <a:srgbClr val="552481"/>
      </a:accent4>
      <a:accent5>
        <a:srgbClr val="0092CB"/>
      </a:accent5>
      <a:accent6>
        <a:srgbClr val="00557F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72000" tIns="36000" rIns="72000" bIns="3600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isc Standard 16-9 Mar 2015.potx" id="{932D912D-11CF-44FC-990C-E1C440572D42}" vid="{98B066A8-5050-4A68-95BE-F720D7B3C4CC}"/>
    </a:ext>
  </a:extLst>
</a:theme>
</file>

<file path=ppt/theme/theme4.xml><?xml version="1.0" encoding="utf-8"?>
<a:theme xmlns:a="http://schemas.openxmlformats.org/drawingml/2006/main" name="Jisc Divider Sldes">
  <a:themeElements>
    <a:clrScheme name="Jisc Colours 01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9F3515"/>
      </a:accent2>
      <a:accent3>
        <a:srgbClr val="B71A8B"/>
      </a:accent3>
      <a:accent4>
        <a:srgbClr val="552481"/>
      </a:accent4>
      <a:accent5>
        <a:srgbClr val="0092CB"/>
      </a:accent5>
      <a:accent6>
        <a:srgbClr val="00557F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72000" tIns="36000" rIns="72000" bIns="3600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isc Standard 16-9 Mar 2015.potx" id="{932D912D-11CF-44FC-990C-E1C440572D42}" vid="{B8D107CC-B507-4688-9BB7-BC1773DA45E5}"/>
    </a:ext>
  </a:extLst>
</a:theme>
</file>

<file path=ppt/theme/theme5.xml><?xml version="1.0" encoding="utf-8"?>
<a:theme xmlns:a="http://schemas.openxmlformats.org/drawingml/2006/main" name="Jisc Fullscreen Image Slides">
  <a:themeElements>
    <a:clrScheme name="Jisc Colours 01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9F3515"/>
      </a:accent2>
      <a:accent3>
        <a:srgbClr val="B71A8B"/>
      </a:accent3>
      <a:accent4>
        <a:srgbClr val="552481"/>
      </a:accent4>
      <a:accent5>
        <a:srgbClr val="0092CB"/>
      </a:accent5>
      <a:accent6>
        <a:srgbClr val="00557F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72000" tIns="36000" rIns="72000" bIns="3600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isc Standard 16-9 Mar 2015.potx" id="{932D912D-11CF-44FC-990C-E1C440572D42}" vid="{1A141971-FF98-4D08-AE1F-4DEED86FEF71}"/>
    </a:ext>
  </a:extLst>
</a:theme>
</file>

<file path=ppt/theme/theme6.xml><?xml version="1.0" encoding="utf-8"?>
<a:theme xmlns:a="http://schemas.openxmlformats.org/drawingml/2006/main" name="Jisc Colours">
  <a:themeElements>
    <a:clrScheme name="Jisc Colours 01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9F3515"/>
      </a:accent2>
      <a:accent3>
        <a:srgbClr val="B71A8B"/>
      </a:accent3>
      <a:accent4>
        <a:srgbClr val="552481"/>
      </a:accent4>
      <a:accent5>
        <a:srgbClr val="0092CB"/>
      </a:accent5>
      <a:accent6>
        <a:srgbClr val="00557F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Jisc Standard 16-9 Mar 2015.potx" id="{932D912D-11CF-44FC-990C-E1C440572D42}" vid="{80268AAC-4DB1-4A3E-9E53-AF7130A92EA5}"/>
    </a:ext>
  </a:extLst>
</a:theme>
</file>

<file path=ppt/theme/theme7.xml><?xml version="1.0" encoding="utf-8"?>
<a:theme xmlns:a="http://schemas.openxmlformats.org/drawingml/2006/main" name="Office Theme">
  <a:themeElements>
    <a:clrScheme name="Jisc Primary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E61554"/>
      </a:accent2>
      <a:accent3>
        <a:srgbClr val="F9B000"/>
      </a:accent3>
      <a:accent4>
        <a:srgbClr val="B2BB1C"/>
      </a:accent4>
      <a:accent5>
        <a:srgbClr val="0092CB"/>
      </a:accent5>
      <a:accent6>
        <a:srgbClr val="B71A8B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Jisc Primary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E61554"/>
      </a:accent2>
      <a:accent3>
        <a:srgbClr val="F9B000"/>
      </a:accent3>
      <a:accent4>
        <a:srgbClr val="B2BB1C"/>
      </a:accent4>
      <a:accent5>
        <a:srgbClr val="0092CB"/>
      </a:accent5>
      <a:accent6>
        <a:srgbClr val="B71A8B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E4A139ECCBD241A442D7CF7EE8F8D4" ma:contentTypeVersion="2" ma:contentTypeDescription="Create a new document." ma:contentTypeScope="" ma:versionID="11507b2382009acd5947100e36a13333">
  <xsd:schema xmlns:xsd="http://www.w3.org/2001/XMLSchema" xmlns:xs="http://www.w3.org/2001/XMLSchema" xmlns:p="http://schemas.microsoft.com/office/2006/metadata/properties" xmlns:ns2="ebf13169-c280-4fc5-86f8-af5191a5ddf2" xmlns:ns3="217ac18d-a73a-48a9-8bac-9db52278b555" targetNamespace="http://schemas.microsoft.com/office/2006/metadata/properties" ma:root="true" ma:fieldsID="21c7c1ba30450bca7fa68ccb336c780d" ns2:_="" ns3:_="">
    <xsd:import namespace="ebf13169-c280-4fc5-86f8-af5191a5ddf2"/>
    <xsd:import namespace="217ac18d-a73a-48a9-8bac-9db52278b55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f13169-c280-4fc5-86f8-af5191a5ddf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ac18d-a73a-48a9-8bac-9db52278b55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C923BD-2E24-4153-83CC-A56DE27361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f13169-c280-4fc5-86f8-af5191a5ddf2"/>
    <ds:schemaRef ds:uri="217ac18d-a73a-48a9-8bac-9db52278b5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5A9E47-9A03-4FCA-A0D5-2CDABD8EB978}">
  <ds:schemaRefs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217ac18d-a73a-48a9-8bac-9db52278b555"/>
    <ds:schemaRef ds:uri="http://schemas.openxmlformats.org/package/2006/metadata/core-properties"/>
    <ds:schemaRef ds:uri="ebf13169-c280-4fc5-86f8-af5191a5ddf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Jisc standard 16-9 powerpoint template[1]</Template>
  <TotalTime>662</TotalTime>
  <Words>662</Words>
  <Application>Microsoft Office PowerPoint</Application>
  <PresentationFormat>On-screen Show (16:9)</PresentationFormat>
  <Paragraphs>124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MS PGothic</vt:lpstr>
      <vt:lpstr>Arial</vt:lpstr>
      <vt:lpstr>Corbel</vt:lpstr>
      <vt:lpstr>Lucida Grande</vt:lpstr>
      <vt:lpstr>Wingdings</vt:lpstr>
      <vt:lpstr>Jisc Content Slides</vt:lpstr>
      <vt:lpstr>Jisc Cover Slides</vt:lpstr>
      <vt:lpstr>Jisc Closing Slides</vt:lpstr>
      <vt:lpstr>Jisc Divider Sldes</vt:lpstr>
      <vt:lpstr>Jisc Fullscreen Image Slides</vt:lpstr>
      <vt:lpstr>Jisc Colours</vt:lpstr>
      <vt:lpstr>Liberate</vt:lpstr>
      <vt:lpstr>Presentation goals</vt:lpstr>
      <vt:lpstr>What is Liberate</vt:lpstr>
      <vt:lpstr>The problems</vt:lpstr>
      <vt:lpstr>How it works</vt:lpstr>
      <vt:lpstr>Just five steps from start to finish</vt:lpstr>
      <vt:lpstr>Why Liberate</vt:lpstr>
      <vt:lpstr>Explaining the timelines</vt:lpstr>
      <vt:lpstr>Timelines</vt:lpstr>
      <vt:lpstr>Liberate summary</vt:lpstr>
      <vt:lpstr>Need to ask a question later?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Liberate</dc:title>
  <dc:creator>Rich Daniel</dc:creator>
  <cp:lastModifiedBy>Joe Steele</cp:lastModifiedBy>
  <cp:revision>36</cp:revision>
  <cp:lastPrinted>2015-03-16T16:56:25Z</cp:lastPrinted>
  <dcterms:created xsi:type="dcterms:W3CDTF">2017-09-29T10:14:56Z</dcterms:created>
  <dcterms:modified xsi:type="dcterms:W3CDTF">2017-11-15T11:52:37Z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0x0101002FE4A139ECCBD241A442D7CF7EE8F8D4</vt:lpwstr>
  </property>
  <property fmtid="{D5CDD505-2E9C-101B-9397-08002B2CF9AE}" pid="3" name="_dlc_DocIdItemGuid">
    <vt:lpwstr>39e1a14c-b6b3-45a1-83fe-3e6965695426</vt:lpwstr>
  </property>
  <property fmtid="{D5CDD505-2E9C-101B-9397-08002B2CF9AE}" pid="4" name="SharedWithUsers">
    <vt:lpwstr/>
  </property>
  <property fmtid="{D5CDD505-2E9C-101B-9397-08002B2CF9AE}" pid="5" name="_dlc_DocId">
    <vt:lpwstr>N7XHR37R3CPZ-174-2</vt:lpwstr>
  </property>
  <property fmtid="{D5CDD505-2E9C-101B-9397-08002B2CF9AE}" pid="6" name="_dlc_DocIdUrl">
    <vt:lpwstr>https://jisc365.sharepoint.com/sites/customerexperience/cscollab/_layouts/15/DocIdRedir.aspx?ID=N7XHR37R3CPZ-174-2, N7XHR37R3CPZ-174-2</vt:lpwstr>
  </property>
</Properties>
</file>