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5" r:id="rId4"/>
    <p:sldId id="266" r:id="rId5"/>
    <p:sldId id="267" r:id="rId6"/>
    <p:sldId id="268" r:id="rId7"/>
    <p:sldId id="270" r:id="rId8"/>
    <p:sldId id="269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8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86471" autoAdjust="0"/>
  </p:normalViewPr>
  <p:slideViewPr>
    <p:cSldViewPr snapToObjects="1">
      <p:cViewPr varScale="1">
        <p:scale>
          <a:sx n="94" d="100"/>
          <a:sy n="94" d="100"/>
        </p:scale>
        <p:origin x="-660" y="-96"/>
      </p:cViewPr>
      <p:guideLst>
        <p:guide orient="horz" pos="1253"/>
        <p:guide pos="5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80B96-1F6E-6C4A-B541-CF57FE553A4F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1174E-FAFA-4E48-920C-8AF717776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Andrew.Cormack@ja.net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6000" y="540000"/>
            <a:ext cx="1682552" cy="768122"/>
          </a:xfrm>
          <a:prstGeom prst="rect">
            <a:avLst/>
          </a:prstGeom>
        </p:spPr>
      </p:pic>
      <p:pic>
        <p:nvPicPr>
          <p:cNvPr id="14" name="Picture 13" descr="Janet-Powerpoint-Template1-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28032" y="0"/>
            <a:ext cx="4315968" cy="68580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8000" y="4114351"/>
            <a:ext cx="5059165" cy="4563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6000" y="2401455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Janet-Powerpoint-Template1-1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796737"/>
            <a:ext cx="5349132" cy="1061263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4573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4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Janet-Powerpoint-Template1-1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796737"/>
            <a:ext cx="5349132" cy="106126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Janet-Powerpoint-Template1-7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5489" y="4156609"/>
            <a:ext cx="2468511" cy="2701390"/>
          </a:xfrm>
          <a:prstGeom prst="rect">
            <a:avLst/>
          </a:prstGeom>
        </p:spPr>
      </p:pic>
      <p:pic>
        <p:nvPicPr>
          <p:cNvPr id="17" name="Picture 16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5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7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5489" y="4156609"/>
            <a:ext cx="2468511" cy="2701390"/>
          </a:xfrm>
          <a:prstGeom prst="rect">
            <a:avLst/>
          </a:prstGeom>
        </p:spPr>
      </p:pic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6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51740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6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Janet-Powerpoint-Template1-8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962656" cy="6858000"/>
          </a:xfrm>
          <a:prstGeom prst="rect">
            <a:avLst/>
          </a:prstGeom>
        </p:spPr>
      </p:pic>
      <p:pic>
        <p:nvPicPr>
          <p:cNvPr id="11" name="Picture 10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631307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31307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anet-Powerpoint-Template1-9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29968" cy="6858000"/>
          </a:xfrm>
          <a:prstGeom prst="rect">
            <a:avLst/>
          </a:prstGeom>
        </p:spPr>
      </p:pic>
      <p:pic>
        <p:nvPicPr>
          <p:cNvPr id="10" name="Picture 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7578" y="2433253"/>
            <a:ext cx="6158397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tx2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17578" y="3051008"/>
            <a:ext cx="6158397" cy="2173773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Janet-Powerpoint-Template1-1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826256"/>
            <a:ext cx="8157910" cy="6031743"/>
          </a:xfrm>
          <a:prstGeom prst="rect">
            <a:avLst/>
          </a:prstGeom>
        </p:spPr>
      </p:pic>
      <p:pic>
        <p:nvPicPr>
          <p:cNvPr id="17" name="Picture 16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958219" y="3840630"/>
            <a:ext cx="5262629" cy="69207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4400" b="0" i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THANK YOU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 userDrawn="1"/>
        </p:nvSpPr>
        <p:spPr>
          <a:xfrm>
            <a:off x="958219" y="4677201"/>
            <a:ext cx="5262629" cy="1641663"/>
          </a:xfrm>
          <a:prstGeom prst="rect">
            <a:avLst/>
          </a:prstGeom>
        </p:spPr>
        <p:txBody>
          <a:bodyPr wrap="square" lIns="0" tIns="0" rIns="0" bIns="0" anchor="t" anchorCtr="0">
            <a:normAutofit lnSpcReduction="10000"/>
          </a:bodyPr>
          <a:lstStyle>
            <a:lvl1pPr algn="l">
              <a:defRPr sz="2800" b="0" i="0">
                <a:solidFill>
                  <a:srgbClr val="FF6600"/>
                </a:solidFill>
                <a:latin typeface="Gill Sans"/>
                <a:cs typeface="Gill San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Janet, Lumen House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Library Avenue, Harwell Oxford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Didcot, Oxfordshire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t:  +44 (0) 1235 822200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f:  +44 (0) 1235 822399</a:t>
            </a:r>
            <a:b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e: 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hlinkClick r:id="rId4"/>
              </a:rPr>
              <a:t>Andrew.Cormack@ja.net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b: https://community.ja.net/blogs/regulatory-developments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anet-Powerpoint-Template1-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82524"/>
            <a:ext cx="7499608" cy="6675475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8000" y="2880082"/>
            <a:ext cx="5059165" cy="134081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68000" y="4395736"/>
            <a:ext cx="5059165" cy="44117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rgbClr val="FFFFFF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8400" y="540000"/>
            <a:ext cx="1682552" cy="7681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Janet-Powerpoint-Template1-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60904"/>
            <a:ext cx="9144000" cy="4197096"/>
          </a:xfrm>
          <a:prstGeom prst="rect">
            <a:avLst/>
          </a:prstGeom>
        </p:spPr>
      </p:pic>
      <p:pic>
        <p:nvPicPr>
          <p:cNvPr id="19" name="Picture 18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8400" y="540000"/>
            <a:ext cx="1682552" cy="768122"/>
          </a:xfrm>
          <a:prstGeom prst="rect">
            <a:avLst/>
          </a:prstGeom>
        </p:spPr>
      </p:pic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86000" y="2139210"/>
            <a:ext cx="8194952" cy="697534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ctr">
              <a:defRPr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486000" y="2921463"/>
            <a:ext cx="8194952" cy="455251"/>
          </a:xfrm>
          <a:prstGeom prst="rect">
            <a:avLst/>
          </a:prstGeom>
        </p:spPr>
        <p:txBody>
          <a:bodyPr lIns="0" rIns="0" bIns="0">
            <a:normAutofit/>
          </a:bodyPr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anet-Powerpoint-Template1-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094" y="4833776"/>
            <a:ext cx="3774905" cy="2024224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2" name="Picture 11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1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094" y="4833776"/>
            <a:ext cx="3774905" cy="2024224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5" name="Picture 4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2 (2-column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Janet-Powerpoint-Template1-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6106" y="0"/>
            <a:ext cx="3447894" cy="1696437"/>
          </a:xfrm>
          <a:prstGeom prst="rect">
            <a:avLst/>
          </a:prstGeom>
        </p:spPr>
      </p:pic>
      <p:pic>
        <p:nvPicPr>
          <p:cNvPr id="20" name="Picture 19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7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832856"/>
            <a:ext cx="3462200" cy="45555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ide 2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-Powerpoint-Template1-5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96106" y="0"/>
            <a:ext cx="3447894" cy="1696437"/>
          </a:xfrm>
          <a:prstGeom prst="rect">
            <a:avLst/>
          </a:prstGeom>
        </p:spPr>
      </p:pic>
      <p:pic>
        <p:nvPicPr>
          <p:cNvPr id="4" name="Picture 3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7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chemeClr val="tx1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chemeClr val="tx1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chemeClr val="tx1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8000" y="332994"/>
            <a:ext cx="5844108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rgbClr val="E98300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 (2-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Janet-Powerpoint-Template1-6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94868" y="5490898"/>
            <a:ext cx="5349131" cy="1367102"/>
          </a:xfrm>
          <a:prstGeom prst="rect">
            <a:avLst/>
          </a:prstGeom>
        </p:spPr>
      </p:pic>
      <p:pic>
        <p:nvPicPr>
          <p:cNvPr id="15" name="Picture 14" descr="Janet Logo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4411923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224600" y="1214370"/>
            <a:ext cx="3462200" cy="33183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00"/>
              </a:spcBef>
              <a:buNone/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</a:t>
            </a:r>
            <a:br>
              <a:rPr lang="en-GB" dirty="0" smtClean="0"/>
            </a:br>
            <a:r>
              <a:rPr lang="en-GB" dirty="0" smtClean="0"/>
              <a:t>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 3 (1-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anet Logo 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000" y="334658"/>
            <a:ext cx="1076833" cy="4915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68000" y="988678"/>
            <a:ext cx="8240833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8058" y="1214370"/>
            <a:ext cx="8230775" cy="5174008"/>
          </a:xfrm>
          <a:prstGeom prst="rect">
            <a:avLst/>
          </a:prstGeom>
        </p:spPr>
        <p:txBody>
          <a:bodyPr lIns="108000" tIns="46800" bIns="46800">
            <a:normAutofit/>
          </a:bodyPr>
          <a:lstStyle>
            <a:lvl1pPr>
              <a:spcBef>
                <a:spcPts val="200"/>
              </a:spcBef>
              <a:defRPr sz="2400" b="0" i="0">
                <a:solidFill>
                  <a:srgbClr val="000000"/>
                </a:solidFill>
                <a:latin typeface="Gill Sans MT"/>
                <a:cs typeface="Gill Sans MT"/>
              </a:defRPr>
            </a:lvl1pPr>
            <a:lvl2pPr>
              <a:spcBef>
                <a:spcPts val="200"/>
              </a:spcBef>
              <a:defRPr sz="2000" b="0" i="0">
                <a:solidFill>
                  <a:srgbClr val="000000"/>
                </a:solidFill>
                <a:latin typeface="Gill Sans MT"/>
                <a:cs typeface="Gill Sans MT"/>
              </a:defRPr>
            </a:lvl2pPr>
            <a:lvl3pPr>
              <a:spcBef>
                <a:spcPts val="200"/>
              </a:spcBef>
              <a:defRPr sz="1800" b="0" i="0">
                <a:solidFill>
                  <a:srgbClr val="000000"/>
                </a:solidFill>
                <a:latin typeface="Gill Sans MT"/>
                <a:cs typeface="Gill Sans MT"/>
              </a:defRPr>
            </a:lvl3pPr>
            <a:lvl4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4pPr>
            <a:lvl5pPr>
              <a:spcBef>
                <a:spcPts val="200"/>
              </a:spcBef>
              <a:defRPr sz="1500" b="0" i="0">
                <a:solidFill>
                  <a:srgbClr val="000000"/>
                </a:solidFill>
                <a:latin typeface="Gill Sans MT"/>
                <a:cs typeface="Gill Sans M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999" y="332994"/>
            <a:ext cx="6878381" cy="493262"/>
          </a:xfrm>
          <a:prstGeom prst="rect">
            <a:avLst/>
          </a:prstGeom>
        </p:spPr>
        <p:txBody>
          <a:bodyPr wrap="square" lIns="0" tIns="0" rIns="0" bIns="0" anchor="t" anchorCtr="0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Janet-Powerpoint-Template1-6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4868" y="5490898"/>
            <a:ext cx="5349131" cy="136710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63" r:id="rId7"/>
    <p:sldLayoutId id="2147483652" r:id="rId8"/>
    <p:sldLayoutId id="2147483664" r:id="rId9"/>
    <p:sldLayoutId id="2147483668" r:id="rId10"/>
    <p:sldLayoutId id="2147483669" r:id="rId11"/>
    <p:sldLayoutId id="2147483653" r:id="rId12"/>
    <p:sldLayoutId id="2147483665" r:id="rId13"/>
    <p:sldLayoutId id="2147483666" r:id="rId14"/>
    <p:sldLayoutId id="2147483667" r:id="rId15"/>
    <p:sldLayoutId id="2147483654" r:id="rId16"/>
    <p:sldLayoutId id="2147483655" r:id="rId17"/>
    <p:sldLayoutId id="2147483656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8000" y="4114351"/>
            <a:ext cx="5059165" cy="142664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Andrew Cormack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Chief Regulatory Adviser, Janet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@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Janet_LegReg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86000" y="2401455"/>
            <a:ext cx="6230110" cy="13408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Access Management and Security WG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With thanks to David F:</a:t>
            </a:r>
          </a:p>
          <a:p>
            <a:r>
              <a:rPr lang="en-GB" dirty="0" smtClean="0"/>
              <a:t>Identify common requirements</a:t>
            </a:r>
          </a:p>
          <a:p>
            <a:r>
              <a:rPr lang="en-GB" dirty="0" smtClean="0"/>
              <a:t>Reuse existing stuff where we can</a:t>
            </a:r>
          </a:p>
          <a:p>
            <a:r>
              <a:rPr lang="en-GB" dirty="0" smtClean="0"/>
              <a:t>Guide development of new stuff where efficient</a:t>
            </a:r>
          </a:p>
          <a:p>
            <a:r>
              <a:rPr lang="en-GB" dirty="0" smtClean="0"/>
              <a:t>Use “specials” when needed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Unofficial high level aims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Common user life-cycle?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999" y="3429000"/>
          <a:ext cx="824083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729"/>
                <a:gridCol w="1584176"/>
                <a:gridCol w="1885734"/>
                <a:gridCol w="1549439"/>
                <a:gridCol w="156575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Policy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Controlling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Common?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Delegated?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Application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Infrastructure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 gets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Headings?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Identity</a:t>
                      </a:r>
                      <a:r>
                        <a:rPr lang="en-GB" baseline="0" dirty="0" smtClean="0"/>
                        <a:t> linking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Authentication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identified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Yes: home org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Group forming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Collaboration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Maybe?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Yes: to PI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Service use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Data/service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Legal/ethical/etc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</a:t>
                      </a:r>
                      <a:r>
                        <a:rPr lang="en-GB" baseline="0" dirty="0" smtClean="0"/>
                        <a:t> discipline?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?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683568" y="1399625"/>
            <a:ext cx="1656184" cy="117902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May I use?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4860032" y="1394263"/>
            <a:ext cx="1656184" cy="117902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Here’s my team</a:t>
            </a:r>
            <a:endParaRPr lang="en-GB" dirty="0"/>
          </a:p>
        </p:txBody>
      </p:sp>
      <p:sp>
        <p:nvSpPr>
          <p:cNvPr id="8" name="Oval Callout 7"/>
          <p:cNvSpPr/>
          <p:nvPr/>
        </p:nvSpPr>
        <p:spPr>
          <a:xfrm>
            <a:off x="6732166" y="1394263"/>
            <a:ext cx="1656184" cy="117902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Use service</a:t>
            </a:r>
            <a:endParaRPr lang="en-GB" dirty="0"/>
          </a:p>
        </p:txBody>
      </p:sp>
      <p:sp>
        <p:nvSpPr>
          <p:cNvPr id="9" name="Oval Callout 8"/>
          <p:cNvSpPr/>
          <p:nvPr/>
        </p:nvSpPr>
        <p:spPr>
          <a:xfrm>
            <a:off x="2843808" y="1394263"/>
            <a:ext cx="1656184" cy="117902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This is 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eft-Right Arrow 19"/>
          <p:cNvSpPr/>
          <p:nvPr/>
        </p:nvSpPr>
        <p:spPr>
          <a:xfrm>
            <a:off x="1691680" y="3717032"/>
            <a:ext cx="5654700" cy="423218"/>
          </a:xfrm>
          <a:prstGeom prst="leftRightArrow">
            <a:avLst/>
          </a:prstGeom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needed &amp; available, get 3</a:t>
            </a:r>
            <a:r>
              <a:rPr lang="en-GB" baseline="30000" dirty="0" smtClean="0"/>
              <a:t>rd</a:t>
            </a:r>
            <a:r>
              <a:rPr lang="en-GB" dirty="0" smtClean="0"/>
              <a:t> party validation</a:t>
            </a:r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3062784" y="5877272"/>
            <a:ext cx="3093392" cy="7386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e.g. Policy enforcement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e.g. Revocation time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e.g. Credential strength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Delegated Authentication</a:t>
            </a:r>
            <a:endParaRPr lang="en-GB" dirty="0"/>
          </a:p>
        </p:txBody>
      </p:sp>
      <p:pic>
        <p:nvPicPr>
          <p:cNvPr id="1027" name="Picture 3" descr="C:\Users\andrewc\AppData\Local\Microsoft\Windows\Temporary Internet Files\Content.IE5\8BFWO1EQ\MC90043484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8" y="4732338"/>
            <a:ext cx="1714500" cy="1714500"/>
          </a:xfrm>
          <a:prstGeom prst="rect">
            <a:avLst/>
          </a:prstGeom>
          <a:noFill/>
        </p:spPr>
      </p:pic>
      <p:pic>
        <p:nvPicPr>
          <p:cNvPr id="1030" name="Picture 6" descr="C:\Users\andrewc\AppData\Local\Microsoft\Windows\Temporary Internet Files\Content.IE5\8BFWO1EQ\MC90005679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5130006"/>
            <a:ext cx="1879600" cy="919163"/>
          </a:xfrm>
          <a:prstGeom prst="rect">
            <a:avLst/>
          </a:prstGeom>
          <a:noFill/>
        </p:spPr>
      </p:pic>
      <p:pic>
        <p:nvPicPr>
          <p:cNvPr id="1032" name="Picture 8" descr="C:\Users\andrewc\AppData\Local\Microsoft\Windows\Temporary Internet Files\Content.IE5\0UBWFK5E\MC90036324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031" y="1309688"/>
            <a:ext cx="1509713" cy="1822450"/>
          </a:xfrm>
          <a:prstGeom prst="rect">
            <a:avLst/>
          </a:prstGeom>
          <a:noFill/>
        </p:spPr>
      </p:pic>
      <p:pic>
        <p:nvPicPr>
          <p:cNvPr id="1033" name="Picture 9" descr="C:\Users\andrewc\AppData\Local\Microsoft\Windows\Temporary Internet Files\Content.IE5\5QC3D4OJ\MC900434845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27863" y="1347788"/>
            <a:ext cx="1714500" cy="1714500"/>
          </a:xfrm>
          <a:prstGeom prst="rect">
            <a:avLst/>
          </a:prstGeom>
          <a:noFill/>
        </p:spPr>
      </p:pic>
      <p:sp>
        <p:nvSpPr>
          <p:cNvPr id="15" name="Left-Right Arrow 14"/>
          <p:cNvSpPr/>
          <p:nvPr/>
        </p:nvSpPr>
        <p:spPr>
          <a:xfrm>
            <a:off x="2402840" y="1754963"/>
            <a:ext cx="4338320" cy="46835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needed, link ‘me’ to #ID# etc.</a:t>
            </a:r>
            <a:endParaRPr lang="en-GB" dirty="0"/>
          </a:p>
        </p:txBody>
      </p:sp>
      <p:sp>
        <p:nvSpPr>
          <p:cNvPr id="17" name="Down Arrow 16"/>
          <p:cNvSpPr/>
          <p:nvPr/>
        </p:nvSpPr>
        <p:spPr>
          <a:xfrm>
            <a:off x="935224" y="3132138"/>
            <a:ext cx="647328" cy="18724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 smtClean="0"/>
              <a:t>Login</a:t>
            </a:r>
            <a:endParaRPr lang="en-GB" dirty="0"/>
          </a:p>
        </p:txBody>
      </p:sp>
      <p:sp>
        <p:nvSpPr>
          <p:cNvPr id="18" name="Up Arrow 17"/>
          <p:cNvSpPr/>
          <p:nvPr/>
        </p:nvSpPr>
        <p:spPr>
          <a:xfrm>
            <a:off x="7596336" y="2852936"/>
            <a:ext cx="616136" cy="187246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 smtClean="0"/>
              <a:t>Linked account</a:t>
            </a:r>
            <a:endParaRPr lang="en-GB" dirty="0"/>
          </a:p>
        </p:txBody>
      </p:sp>
      <p:sp>
        <p:nvSpPr>
          <p:cNvPr id="19" name="Right Arrow 18"/>
          <p:cNvSpPr/>
          <p:nvPr/>
        </p:nvSpPr>
        <p:spPr>
          <a:xfrm>
            <a:off x="2402840" y="5381861"/>
            <a:ext cx="4338320" cy="7202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Authentication policy promises</a:t>
            </a: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>
            <a:off x="2402840" y="5004607"/>
            <a:ext cx="4338320" cy="7202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Authenticated as #ID#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02840" y="3438655"/>
          <a:ext cx="4338320" cy="156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080"/>
                <a:gridCol w="1757680"/>
                <a:gridCol w="1432560"/>
              </a:tblGrid>
              <a:tr h="33747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Protects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Protocol</a:t>
                      </a:r>
                      <a:endParaRPr lang="en-GB" dirty="0"/>
                    </a:p>
                  </a:txBody>
                  <a:tcPr/>
                </a:tc>
              </a:tr>
              <a:tr h="337478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eduroam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Network</a:t>
                      </a:r>
                      <a:r>
                        <a:rPr lang="en-GB" baseline="0" dirty="0" smtClean="0"/>
                        <a:t> access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RADIUS</a:t>
                      </a:r>
                      <a:endParaRPr lang="en-GB" dirty="0"/>
                    </a:p>
                  </a:txBody>
                  <a:tcPr/>
                </a:tc>
              </a:tr>
              <a:tr h="337478">
                <a:tc>
                  <a:txBody>
                    <a:bodyPr/>
                    <a:lstStyle/>
                    <a:p>
                      <a:r>
                        <a:rPr lang="en-GB" dirty="0" smtClean="0"/>
                        <a:t>SAML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Webpages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HTTP</a:t>
                      </a:r>
                      <a:endParaRPr lang="en-GB" dirty="0"/>
                    </a:p>
                  </a:txBody>
                  <a:tcPr/>
                </a:tc>
              </a:tr>
              <a:tr h="468672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Moonshot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“Anything”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HTTP, SSH,...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6" grpId="0" animBg="1"/>
      <p:bldP spid="15" grpId="0" animBg="1"/>
      <p:bldP spid="15" grpId="1" animBg="1"/>
      <p:bldP spid="17" grpId="0" animBg="1"/>
      <p:bldP spid="18" grpId="0" animBg="1"/>
      <p:bldP spid="1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Probably common to many e-Infrastructures</a:t>
            </a:r>
          </a:p>
          <a:p>
            <a:r>
              <a:rPr lang="en-GB" dirty="0" smtClean="0"/>
              <a:t>Need to agree it with organisation you’re delegating to</a:t>
            </a:r>
          </a:p>
          <a:p>
            <a:pPr lvl="1"/>
            <a:r>
              <a:rPr lang="en-GB" dirty="0" smtClean="0"/>
              <a:t>Easiest if they’re doing it already</a:t>
            </a:r>
          </a:p>
          <a:p>
            <a:pPr lvl="1"/>
            <a:r>
              <a:rPr lang="en-GB" dirty="0" smtClean="0"/>
              <a:t>Otherwise need to persuade them it’s worth it</a:t>
            </a:r>
          </a:p>
          <a:p>
            <a:r>
              <a:rPr lang="en-GB" dirty="0" smtClean="0"/>
              <a:t>HE employers can probably already provide</a:t>
            </a:r>
          </a:p>
          <a:p>
            <a:pPr lvl="1"/>
            <a:r>
              <a:rPr lang="en-GB" dirty="0" smtClean="0"/>
              <a:t>Persistent identifier + accountability when required</a:t>
            </a:r>
          </a:p>
          <a:p>
            <a:pPr lvl="2"/>
            <a:r>
              <a:rPr lang="en-GB" dirty="0" smtClean="0"/>
              <a:t>Unique, opaque, identifier</a:t>
            </a:r>
          </a:p>
          <a:p>
            <a:pPr lvl="2"/>
            <a:r>
              <a:rPr lang="en-GB" dirty="0" smtClean="0"/>
              <a:t>Authenticated by username/password</a:t>
            </a:r>
          </a:p>
          <a:p>
            <a:pPr lvl="2"/>
            <a:r>
              <a:rPr lang="en-GB" dirty="0" smtClean="0"/>
              <a:t>Revoked when person leaves</a:t>
            </a:r>
          </a:p>
          <a:p>
            <a:pPr lvl="2"/>
            <a:r>
              <a:rPr lang="en-GB" dirty="0" smtClean="0"/>
              <a:t>Hold person accountable for reported policy breaches</a:t>
            </a:r>
          </a:p>
          <a:p>
            <a:r>
              <a:rPr lang="en-GB" dirty="0" smtClean="0"/>
              <a:t>Getting more likely to need individual negotiations</a:t>
            </a:r>
          </a:p>
          <a:p>
            <a:pPr lvl="1"/>
            <a:r>
              <a:rPr lang="en-GB" dirty="0" smtClean="0"/>
              <a:t>How many organisations do users belong to?</a:t>
            </a:r>
          </a:p>
          <a:p>
            <a:pPr lvl="1"/>
            <a:r>
              <a:rPr lang="en-GB" dirty="0" smtClean="0"/>
              <a:t>Do you have users with no organisation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many different policies do we need?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Authentication policy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Infrastructure Policy</a:t>
            </a:r>
          </a:p>
          <a:p>
            <a:pPr lvl="1"/>
            <a:r>
              <a:rPr lang="en-GB" dirty="0" smtClean="0"/>
              <a:t>Who uses this infrastructure, for what</a:t>
            </a:r>
          </a:p>
          <a:p>
            <a:pPr lvl="1"/>
            <a:r>
              <a:rPr lang="en-GB" dirty="0" smtClean="0"/>
              <a:t>Probably unique to each infrastructure</a:t>
            </a:r>
          </a:p>
          <a:p>
            <a:pPr lvl="1"/>
            <a:r>
              <a:rPr lang="en-GB" dirty="0" smtClean="0"/>
              <a:t>May have common headings?</a:t>
            </a:r>
          </a:p>
          <a:p>
            <a:r>
              <a:rPr lang="en-GB" dirty="0" smtClean="0"/>
              <a:t>Data Policy</a:t>
            </a:r>
          </a:p>
          <a:p>
            <a:pPr lvl="1"/>
            <a:r>
              <a:rPr lang="en-GB" dirty="0" smtClean="0"/>
              <a:t>Who uses this dataset, for what</a:t>
            </a:r>
          </a:p>
          <a:p>
            <a:pPr lvl="1"/>
            <a:r>
              <a:rPr lang="en-GB" dirty="0" smtClean="0"/>
              <a:t>Includes regulatory, ethical, commercial issues</a:t>
            </a:r>
          </a:p>
          <a:p>
            <a:pPr lvl="1"/>
            <a:r>
              <a:rPr lang="en-GB" dirty="0" smtClean="0"/>
              <a:t>May be common to a discipline</a:t>
            </a:r>
          </a:p>
          <a:p>
            <a:pPr lvl="1"/>
            <a:r>
              <a:rPr lang="en-GB" dirty="0" smtClean="0"/>
              <a:t>But maybe unique to the dataset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Other Policies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Workflow</a:t>
            </a:r>
          </a:p>
          <a:p>
            <a:pPr lvl="1"/>
            <a:r>
              <a:rPr lang="en-GB" dirty="0" smtClean="0"/>
              <a:t>Maybe orthogonal to initial </a:t>
            </a:r>
            <a:r>
              <a:rPr lang="en-GB" dirty="0" err="1" smtClean="0"/>
              <a:t>AuthN</a:t>
            </a:r>
            <a:r>
              <a:rPr lang="en-GB" dirty="0" smtClean="0"/>
              <a:t>/</a:t>
            </a:r>
            <a:r>
              <a:rPr lang="en-GB" dirty="0" err="1" smtClean="0"/>
              <a:t>AuthZ</a:t>
            </a:r>
            <a:r>
              <a:rPr lang="en-GB" dirty="0" smtClean="0"/>
              <a:t>?</a:t>
            </a:r>
          </a:p>
          <a:p>
            <a:r>
              <a:rPr lang="en-GB" dirty="0" smtClean="0"/>
              <a:t>Group management/authorisation tools</a:t>
            </a:r>
          </a:p>
          <a:p>
            <a:r>
              <a:rPr lang="en-GB" dirty="0" smtClean="0"/>
              <a:t>Citizen scientists (and other homeless users)</a:t>
            </a:r>
          </a:p>
          <a:p>
            <a:pPr lvl="1"/>
            <a:r>
              <a:rPr lang="en-GB" dirty="0" smtClean="0"/>
              <a:t>Social login? Part of group management? Other?</a:t>
            </a:r>
          </a:p>
          <a:p>
            <a:r>
              <a:rPr lang="en-GB" dirty="0" smtClean="0"/>
              <a:t>Secure operations etc.</a:t>
            </a:r>
          </a:p>
          <a:p>
            <a:r>
              <a:rPr lang="en-GB" dirty="0" smtClean="0"/>
              <a:t>Sharing experiences of all of these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Other possible areas of </a:t>
            </a:r>
            <a:r>
              <a:rPr lang="en-GB" dirty="0" smtClean="0"/>
              <a:t>WG interest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this picture wrong?</a:t>
            </a:r>
          </a:p>
          <a:p>
            <a:r>
              <a:rPr lang="en-GB" dirty="0" smtClean="0"/>
              <a:t>Do you need more than basic delegated authentication?</a:t>
            </a:r>
          </a:p>
          <a:p>
            <a:r>
              <a:rPr lang="en-GB" dirty="0" smtClean="0"/>
              <a:t>What sources of authentication do you need?</a:t>
            </a:r>
          </a:p>
          <a:p>
            <a:r>
              <a:rPr lang="en-GB" dirty="0" smtClean="0"/>
              <a:t>Is delegated group management needed?</a:t>
            </a:r>
          </a:p>
          <a:p>
            <a:r>
              <a:rPr lang="en-GB" dirty="0" smtClean="0"/>
              <a:t>Can you provide/develop infrastructure &amp; data policies?</a:t>
            </a:r>
          </a:p>
          <a:p>
            <a:r>
              <a:rPr lang="en-GB" dirty="0" smtClean="0"/>
              <a:t>What’s missing?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anet RBG Colours">
      <a:dk1>
        <a:sysClr val="windowText" lastClr="000000"/>
      </a:dk1>
      <a:lt1>
        <a:sysClr val="window" lastClr="FFFFFF"/>
      </a:lt1>
      <a:dk2>
        <a:srgbClr val="E98300"/>
      </a:dk2>
      <a:lt2>
        <a:srgbClr val="FFFFFF"/>
      </a:lt2>
      <a:accent1>
        <a:srgbClr val="E98300"/>
      </a:accent1>
      <a:accent2>
        <a:srgbClr val="D92231"/>
      </a:accent2>
      <a:accent3>
        <a:srgbClr val="4A2683"/>
      </a:accent3>
      <a:accent4>
        <a:srgbClr val="0099D8"/>
      </a:accent4>
      <a:accent5>
        <a:srgbClr val="43B649"/>
      </a:accent5>
      <a:accent6>
        <a:srgbClr val="D40E8C"/>
      </a:accent6>
      <a:hlink>
        <a:srgbClr val="747678"/>
      </a:hlink>
      <a:folHlink>
        <a:srgbClr val="1E1E1E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396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Access Management and Security WG</vt:lpstr>
      <vt:lpstr>Unofficial high level aims</vt:lpstr>
      <vt:lpstr>Common user life-cycle?</vt:lpstr>
      <vt:lpstr>Delegated Authentication</vt:lpstr>
      <vt:lpstr>Authentication policy</vt:lpstr>
      <vt:lpstr>Other Policies</vt:lpstr>
      <vt:lpstr>Other possible areas of WG interest</vt:lpstr>
      <vt:lpstr>Questions</vt:lpstr>
      <vt:lpstr>Questions?</vt:lpstr>
    </vt:vector>
  </TitlesOfParts>
  <Company>RS leasing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Inglis</dc:creator>
  <cp:lastModifiedBy>Andrew Cormack</cp:lastModifiedBy>
  <cp:revision>145</cp:revision>
  <dcterms:created xsi:type="dcterms:W3CDTF">2012-05-25T10:07:06Z</dcterms:created>
  <dcterms:modified xsi:type="dcterms:W3CDTF">2014-02-20T10:04:55Z</dcterms:modified>
</cp:coreProperties>
</file>