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98" r:id="rId3"/>
    <p:sldId id="300" r:id="rId4"/>
    <p:sldId id="280" r:id="rId5"/>
    <p:sldId id="286" r:id="rId6"/>
    <p:sldId id="275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8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8C7EFCA3-75FE-4BE7-9486-B2DAA0AF18F8}" type="datetimeFigureOut">
              <a:rPr lang="en-US"/>
              <a:pPr>
                <a:defRPr/>
              </a:pPr>
              <a:t>5/22/2013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4E14F2AF-C035-44EF-8BDA-091743E64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Janet Logo RGB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85775" y="539750"/>
            <a:ext cx="16827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Janet-Powerpoint-Template1-1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827588" y="0"/>
            <a:ext cx="43164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8000" y="4114351"/>
            <a:ext cx="5059165" cy="45638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5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86000" y="2401455"/>
            <a:ext cx="5059165" cy="134081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4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Janet Logo RGB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3" descr="Janet-Powerpoint-Template1-11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794125" y="5795963"/>
            <a:ext cx="5349875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5224600" y="1214370"/>
            <a:ext cx="3462200" cy="4573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4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Janet Logo RGB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3" descr="Janet-Powerpoint-Template1-11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794125" y="5795963"/>
            <a:ext cx="5349875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5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Janet-Powerpoint-Template1-7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75438" y="4156075"/>
            <a:ext cx="2468562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5224600" y="1214370"/>
            <a:ext cx="3462200" cy="33183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5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Janet-Powerpoint-Template1-7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75438" y="4156075"/>
            <a:ext cx="2468562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6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Janet Logo RGB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4600" y="1214370"/>
            <a:ext cx="3462200" cy="51740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6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Janet Logo RGB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Janet-Powerpoint-Template1-8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62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631307" y="2433253"/>
            <a:ext cx="6158397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31307" y="3051008"/>
            <a:ext cx="6158397" cy="2173773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Janet-Powerpoint-Template1-9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304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7578" y="2433253"/>
            <a:ext cx="6158397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tx2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17578" y="3051008"/>
            <a:ext cx="6158397" cy="2173773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Janet-Powerpoint-Template1-1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825500"/>
            <a:ext cx="8158163" cy="60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 userDrawn="1"/>
        </p:nvSpPr>
        <p:spPr>
          <a:xfrm>
            <a:off x="958850" y="4676775"/>
            <a:ext cx="5262563" cy="164147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800" b="0" i="0">
                <a:solidFill>
                  <a:srgbClr val="FF6600"/>
                </a:solidFill>
                <a:latin typeface="Gill Sans"/>
                <a:cs typeface="Gill San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1600" dirty="0" smtClean="0">
                <a:solidFill>
                  <a:schemeClr val="bg1"/>
                </a:solidFill>
                <a:latin typeface="Gill Sans MT"/>
                <a:ea typeface="+mj-ea"/>
                <a:cs typeface="Gill Sans MT"/>
              </a:rPr>
              <a:t>Janet, Lumen House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1600" dirty="0" smtClean="0">
                <a:solidFill>
                  <a:schemeClr val="bg1"/>
                </a:solidFill>
                <a:latin typeface="Gill Sans MT"/>
                <a:ea typeface="+mj-ea"/>
                <a:cs typeface="Gill Sans MT"/>
              </a:rPr>
              <a:t>Library Avenue, Harwell Oxford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1600" dirty="0" smtClean="0">
                <a:solidFill>
                  <a:schemeClr val="bg1"/>
                </a:solidFill>
                <a:latin typeface="Gill Sans MT"/>
                <a:ea typeface="+mj-ea"/>
                <a:cs typeface="Gill Sans MT"/>
              </a:rPr>
              <a:t>Didcot, Oxfordshire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1600" dirty="0" smtClean="0">
                <a:solidFill>
                  <a:schemeClr val="bg1"/>
                </a:solidFill>
                <a:latin typeface="Gill Sans MT"/>
                <a:ea typeface="+mj-ea"/>
                <a:cs typeface="Gill Sans MT"/>
              </a:rPr>
              <a:t>t:  +44 (0) 1235 822200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1600" dirty="0" smtClean="0">
                <a:solidFill>
                  <a:schemeClr val="bg1"/>
                </a:solidFill>
                <a:latin typeface="Gill Sans MT"/>
                <a:ea typeface="+mj-ea"/>
                <a:cs typeface="Gill Sans MT"/>
              </a:rPr>
              <a:t>f:  +44 (0) 1235 822399</a:t>
            </a:r>
            <a:br>
              <a:rPr lang="en-GB" sz="1600" dirty="0" smtClean="0">
                <a:solidFill>
                  <a:schemeClr val="bg1"/>
                </a:solidFill>
                <a:latin typeface="Gill Sans MT"/>
                <a:ea typeface="+mj-ea"/>
                <a:cs typeface="Gill Sans MT"/>
              </a:rPr>
            </a:br>
            <a:r>
              <a:rPr lang="en-GB" sz="1600" dirty="0" smtClean="0">
                <a:solidFill>
                  <a:schemeClr val="bg1"/>
                </a:solidFill>
                <a:latin typeface="Gill Sans MT"/>
                <a:ea typeface="+mj-ea"/>
                <a:cs typeface="Gill Sans MT"/>
              </a:rPr>
              <a:t>e: Service@ja.net</a:t>
            </a:r>
            <a:endParaRPr lang="en-US" sz="1600" dirty="0">
              <a:solidFill>
                <a:schemeClr val="bg1"/>
              </a:solidFill>
              <a:latin typeface="Gill Sans MT"/>
              <a:ea typeface="+mj-ea"/>
              <a:cs typeface="Gill Sans MT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958219" y="3840630"/>
            <a:ext cx="5262629" cy="692074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44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Janet-Powerpoint-Template1-2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82563"/>
            <a:ext cx="7499350" cy="667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997700" y="539750"/>
            <a:ext cx="16827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8000" y="2880082"/>
            <a:ext cx="5059165" cy="134081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68000" y="4395736"/>
            <a:ext cx="5059165" cy="44117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5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Janet-Powerpoint-Template1-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2660650"/>
            <a:ext cx="9144000" cy="419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997700" y="539750"/>
            <a:ext cx="16827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86000" y="2139210"/>
            <a:ext cx="8194952" cy="697534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ctr">
              <a:defRPr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486000" y="2921463"/>
            <a:ext cx="8194952" cy="455251"/>
          </a:xfrm>
          <a:prstGeom prst="rect">
            <a:avLst/>
          </a:prstGeom>
        </p:spPr>
        <p:txBody>
          <a:bodyPr lIns="0" rIns="0" bIns="0">
            <a:normAutofit/>
          </a:bodyPr>
          <a:lstStyle>
            <a:lvl1pPr marL="0" indent="0" algn="ctr">
              <a:buNone/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Janet-Powerpoint-Template1-4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368925" y="4833938"/>
            <a:ext cx="3775075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4"/>
          </p:nvPr>
        </p:nvSpPr>
        <p:spPr>
          <a:xfrm>
            <a:off x="5224600" y="1214370"/>
            <a:ext cx="3462200" cy="33183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1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Janet-Powerpoint-Template1-4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368925" y="4833938"/>
            <a:ext cx="3775075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2 (2-column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Janet-Powerpoint-Template1-5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95950" y="0"/>
            <a:ext cx="34480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5224600" y="1832856"/>
            <a:ext cx="3462200" cy="455552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000" y="332994"/>
            <a:ext cx="5844108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ide 2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Janet-Powerpoint-Template1-5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95950" y="0"/>
            <a:ext cx="34480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8000" y="332994"/>
            <a:ext cx="5844108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3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Janet-Powerpoint-Template1-6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794125" y="5491163"/>
            <a:ext cx="534987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Janet Logo RGB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5224600" y="1214370"/>
            <a:ext cx="3462200" cy="33183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3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Janet Logo RGB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32700" y="334963"/>
            <a:ext cx="10763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468313" y="989013"/>
            <a:ext cx="8240712" cy="158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3" descr="Janet-Powerpoint-Template1-6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794125" y="5491163"/>
            <a:ext cx="534987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102" r:id="rId2"/>
    <p:sldLayoutId id="2147484103" r:id="rId3"/>
    <p:sldLayoutId id="2147484104" r:id="rId4"/>
    <p:sldLayoutId id="2147484105" r:id="rId5"/>
    <p:sldLayoutId id="2147484106" r:id="rId6"/>
    <p:sldLayoutId id="2147484107" r:id="rId7"/>
    <p:sldLayoutId id="2147484108" r:id="rId8"/>
    <p:sldLayoutId id="2147484109" r:id="rId9"/>
    <p:sldLayoutId id="2147484110" r:id="rId10"/>
    <p:sldLayoutId id="2147484111" r:id="rId11"/>
    <p:sldLayoutId id="2147484112" r:id="rId12"/>
    <p:sldLayoutId id="2147484113" r:id="rId13"/>
    <p:sldLayoutId id="2147484114" r:id="rId14"/>
    <p:sldLayoutId id="2147484115" r:id="rId15"/>
    <p:sldLayoutId id="2147484116" r:id="rId16"/>
    <p:sldLayoutId id="2147484117" r:id="rId17"/>
    <p:sldLayoutId id="2147484118" r:id="rId18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ubtitle 6"/>
          <p:cNvSpPr>
            <a:spLocks noGrp="1"/>
          </p:cNvSpPr>
          <p:nvPr>
            <p:ph type="subTitle" idx="1"/>
          </p:nvPr>
        </p:nvSpPr>
        <p:spPr bwMode="auto">
          <a:xfrm>
            <a:off x="468313" y="4114800"/>
            <a:ext cx="5059362" cy="455613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Gill Sans MT" pitchFamily="34" charset="0"/>
                <a:ea typeface="ＭＳ Ｐゴシック" pitchFamily="34" charset="-128"/>
              </a:rPr>
              <a:t>May 2013</a:t>
            </a:r>
            <a:endParaRPr lang="en-US" dirty="0" smtClean="0">
              <a:latin typeface="Gill Sans MT" pitchFamily="34" charset="0"/>
              <a:ea typeface="ＭＳ Ｐゴシック" pitchFamily="34" charset="-128"/>
            </a:endParaRPr>
          </a:p>
        </p:txBody>
      </p:sp>
      <p:sp>
        <p:nvSpPr>
          <p:cNvPr id="20483" name="Title 5"/>
          <p:cNvSpPr>
            <a:spLocks noGrp="1"/>
          </p:cNvSpPr>
          <p:nvPr>
            <p:ph type="ctrTitle"/>
          </p:nvPr>
        </p:nvSpPr>
        <p:spPr bwMode="auto">
          <a:xfrm>
            <a:off x="485775" y="2401888"/>
            <a:ext cx="5059363" cy="1339850"/>
          </a:xfrm>
          <a:noFill/>
          <a:ln>
            <a:miter lim="800000"/>
            <a:headEnd/>
            <a:tailEnd/>
          </a:ln>
        </p:spPr>
        <p:txBody>
          <a:bodyPr vert="horz" numCol="1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dirty="0" smtClean="0">
                <a:latin typeface="Gill Sans MT" pitchFamily="34" charset="0"/>
                <a:ea typeface="ＭＳ Ｐゴシック" pitchFamily="34" charset="-128"/>
              </a:rPr>
              <a:t>Janet Cloud </a:t>
            </a:r>
            <a:r>
              <a:rPr lang="en-US" dirty="0" smtClean="0">
                <a:latin typeface="Gill Sans MT" pitchFamily="34" charset="0"/>
                <a:ea typeface="ＭＳ Ｐゴシック" pitchFamily="34" charset="-128"/>
              </a:rPr>
              <a:t>Services</a:t>
            </a:r>
            <a:br>
              <a:rPr lang="en-US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US" dirty="0" smtClean="0">
                <a:latin typeface="Gill Sans MT" pitchFamily="34" charset="0"/>
                <a:ea typeface="ＭＳ Ｐゴシック" pitchFamily="34" charset="-128"/>
              </a:rPr>
              <a:t>SWIT3E –update </a:t>
            </a:r>
            <a:endParaRPr lang="en-US" dirty="0" smtClean="0">
              <a:latin typeface="Gill Sans MT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ctrTitle"/>
          </p:nvPr>
        </p:nvSpPr>
        <p:spPr bwMode="auto">
          <a:xfrm>
            <a:off x="2632075" y="2433638"/>
            <a:ext cx="6157913" cy="492125"/>
          </a:xfrm>
          <a:ln>
            <a:miter lim="800000"/>
            <a:headEnd/>
            <a:tailEnd/>
          </a:ln>
        </p:spPr>
        <p:txBody>
          <a:bodyPr vert="horz" numCol="1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UK wide  </a:t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Cloud Services 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/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Framework – cloud and hybrid 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cloud services</a:t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Sector agreements Microsoft/Google/</a:t>
            </a:r>
            <a:r>
              <a:rPr lang="en-GB" dirty="0" err="1" smtClean="0">
                <a:latin typeface="Gill Sans MT" pitchFamily="34" charset="0"/>
                <a:ea typeface="ＭＳ Ｐゴシック" pitchFamily="34" charset="-128"/>
              </a:rPr>
              <a:t>Dropbox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/Amazon-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/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Research data 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storage-POC </a:t>
            </a:r>
            <a:r>
              <a:rPr lang="en-GB" dirty="0" err="1" smtClean="0">
                <a:latin typeface="Gill Sans MT" pitchFamily="34" charset="0"/>
                <a:ea typeface="ＭＳ Ｐゴシック" pitchFamily="34" charset="-128"/>
              </a:rPr>
              <a:t>Arkivum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 </a:t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HPC- first metered basis deals in progress   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/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Financial X Ray – service now available  </a:t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 </a:t>
            </a:r>
            <a:r>
              <a:rPr lang="en-GB" sz="1800" dirty="0" smtClean="0"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rPr>
              <a:t>Costing </a:t>
            </a:r>
            <a:r>
              <a:rPr lang="en-GB" sz="1800" dirty="0" smtClean="0"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rPr>
              <a:t>IT </a:t>
            </a:r>
            <a:r>
              <a:rPr lang="en-GB" sz="1800" dirty="0" smtClean="0"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rPr>
              <a:t>services PC complete </a:t>
            </a:r>
            <a:endParaRPr lang="en-GB" sz="1800" dirty="0" smtClean="0">
              <a:solidFill>
                <a:schemeClr val="tx1"/>
              </a:solidFill>
              <a:latin typeface="Gill Sans MT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ctrTitle"/>
          </p:nvPr>
        </p:nvSpPr>
        <p:spPr bwMode="auto">
          <a:xfrm>
            <a:off x="2632075" y="2433638"/>
            <a:ext cx="6157913" cy="492125"/>
          </a:xfrm>
          <a:ln>
            <a:miter lim="800000"/>
            <a:headEnd/>
            <a:tailEnd/>
          </a:ln>
        </p:spPr>
        <p:txBody>
          <a:bodyPr vert="horz" numCol="1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SWIT3e activities</a:t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Network- opportunities Plymouth Exeter Bristol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 –</a:t>
            </a:r>
            <a:r>
              <a:rPr lang="en-GB" sz="2000" dirty="0" smtClean="0">
                <a:latin typeface="Gill Sans MT" pitchFamily="34" charset="0"/>
                <a:ea typeface="ＭＳ Ｐゴシック" pitchFamily="34" charset="-128"/>
              </a:rPr>
              <a:t>local collaboration ?</a:t>
            </a:r>
            <a:r>
              <a:rPr lang="en-GB" sz="2000" dirty="0" smtClean="0">
                <a:latin typeface="Gill Sans MT" pitchFamily="34" charset="0"/>
                <a:ea typeface="ＭＳ Ｐゴシック" pitchFamily="34" charset="-128"/>
              </a:rPr>
              <a:t>  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/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Shared Data centre project trading model 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/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Data centre project – </a:t>
            </a:r>
            <a:r>
              <a:rPr lang="en-GB" sz="2000" dirty="0" smtClean="0">
                <a:latin typeface="Gill Sans MT" pitchFamily="34" charset="0"/>
                <a:ea typeface="ＭＳ Ｐゴシック" pitchFamily="34" charset="-128"/>
              </a:rPr>
              <a:t>Janet support for project costing and business model   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/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Research data 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storage/archiving -</a:t>
            </a:r>
            <a:r>
              <a:rPr lang="en-GB" sz="1800" dirty="0" smtClean="0">
                <a:latin typeface="Gill Sans MT" pitchFamily="34" charset="0"/>
                <a:ea typeface="ＭＳ Ｐゴシック" pitchFamily="34" charset="-128"/>
              </a:rPr>
              <a:t>POC Southampton –</a:t>
            </a:r>
            <a:r>
              <a:rPr lang="en-GB" sz="1800" dirty="0" err="1" smtClean="0">
                <a:latin typeface="Gill Sans MT" pitchFamily="34" charset="0"/>
                <a:ea typeface="ＭＳ Ｐゴシック" pitchFamily="34" charset="-128"/>
              </a:rPr>
              <a:t>Arkivum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/>
            </a:r>
            <a:br>
              <a:rPr lang="en-GB" dirty="0" smtClean="0">
                <a:latin typeface="Gill Sans MT" pitchFamily="34" charset="0"/>
                <a:ea typeface="ＭＳ Ｐゴシック" pitchFamily="34" charset="-128"/>
              </a:rPr>
            </a:br>
            <a:r>
              <a:rPr lang="en-GB" sz="1800" dirty="0" smtClean="0"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rPr>
              <a:t> </a:t>
            </a:r>
            <a:endParaRPr lang="en-GB" sz="1800" dirty="0" smtClean="0">
              <a:solidFill>
                <a:schemeClr val="tx1"/>
              </a:solidFill>
              <a:latin typeface="Gill Sans MT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 bwMode="auto">
          <a:xfrm>
            <a:off x="477838" y="1214438"/>
            <a:ext cx="4606925" cy="5173662"/>
          </a:xfrm>
          <a:noFill/>
          <a:ln>
            <a:miter lim="800000"/>
            <a:headEnd/>
            <a:tailEnd/>
          </a:ln>
        </p:spPr>
        <p:txBody>
          <a:bodyPr vert="horz" wrap="square" rIns="9144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ct val="0"/>
              </a:spcAft>
            </a:pP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Microsoft 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Office 365 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London launch event 21-5-2013</a:t>
            </a:r>
          </a:p>
          <a:p>
            <a:pPr>
              <a:spcAft>
                <a:spcPct val="0"/>
              </a:spcAft>
            </a:pP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Google Apps- June</a:t>
            </a:r>
          </a:p>
          <a:p>
            <a:pPr>
              <a:spcAft>
                <a:spcPct val="0"/>
              </a:spcAft>
            </a:pPr>
            <a:r>
              <a:rPr lang="en-GB" dirty="0" err="1" smtClean="0">
                <a:latin typeface="Gill Sans MT" pitchFamily="34" charset="0"/>
                <a:ea typeface="ＭＳ Ｐゴシック" pitchFamily="34" charset="-128"/>
              </a:rPr>
              <a:t>Dropbox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 –Contract due diligence  for sector  now being managed by Janet team  </a:t>
            </a: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 </a:t>
            </a:r>
          </a:p>
          <a:p>
            <a:pPr>
              <a:spcAft>
                <a:spcPct val="0"/>
              </a:spcAft>
            </a:pP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Amazon service access and due diligence- to follow </a:t>
            </a:r>
          </a:p>
          <a:p>
            <a:pPr>
              <a:spcAft>
                <a:spcPct val="0"/>
              </a:spcAft>
            </a:pPr>
            <a:r>
              <a:rPr lang="en-GB" dirty="0" smtClean="0">
                <a:latin typeface="Gill Sans MT" pitchFamily="34" charset="0"/>
                <a:ea typeface="ＭＳ Ｐゴシック" pitchFamily="34" charset="-128"/>
              </a:rPr>
              <a:t>Janet peering connections for Microsoft , Google and Amazon  </a:t>
            </a:r>
            <a:endParaRPr lang="en-GB" dirty="0" smtClean="0">
              <a:latin typeface="Gill Sans MT" pitchFamily="34" charset="0"/>
              <a:ea typeface="ＭＳ Ｐゴシック" pitchFamily="34" charset="-128"/>
            </a:endParaRPr>
          </a:p>
        </p:txBody>
      </p:sp>
      <p:sp>
        <p:nvSpPr>
          <p:cNvPr id="23555" name="Title 2"/>
          <p:cNvSpPr>
            <a:spLocks noGrp="1"/>
          </p:cNvSpPr>
          <p:nvPr>
            <p:ph type="ctrTitle"/>
          </p:nvPr>
        </p:nvSpPr>
        <p:spPr bwMode="auto">
          <a:xfrm>
            <a:off x="468313" y="333375"/>
            <a:ext cx="6878637" cy="492125"/>
          </a:xfrm>
          <a:noFill/>
          <a:ln>
            <a:miter lim="800000"/>
            <a:headEnd/>
            <a:tailEnd/>
          </a:ln>
        </p:spPr>
        <p:txBody>
          <a:bodyPr vert="horz" numCol="1" compatLnSpc="1">
            <a:prstTxWarp prst="textNoShape">
              <a:avLst/>
            </a:prstTxWarp>
          </a:bodyPr>
          <a:lstStyle/>
          <a:p>
            <a:r>
              <a:rPr lang="en-GB" smtClean="0">
                <a:latin typeface="Gill Sans MT" pitchFamily="34" charset="0"/>
                <a:ea typeface="ＭＳ Ｐゴシック" pitchFamily="34" charset="-128"/>
              </a:rPr>
              <a:t>Cloud services subscription</a:t>
            </a:r>
          </a:p>
        </p:txBody>
      </p:sp>
      <p:pic>
        <p:nvPicPr>
          <p:cNvPr id="23556" name="Content Placeholder 6" descr="office_365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24463" y="1077913"/>
            <a:ext cx="3462337" cy="2070100"/>
          </a:xfrm>
          <a:noFill/>
          <a:ln>
            <a:miter lim="800000"/>
            <a:headEnd/>
            <a:tailEnd/>
          </a:ln>
        </p:spPr>
      </p:pic>
      <p:pic>
        <p:nvPicPr>
          <p:cNvPr id="23557" name="Picture 7" descr="Google-Apps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4325" y="2971800"/>
            <a:ext cx="300037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/>
          </p:cNvSpPr>
          <p:nvPr/>
        </p:nvSpPr>
        <p:spPr bwMode="auto">
          <a:xfrm>
            <a:off x="381000" y="500063"/>
            <a:ext cx="6858000" cy="4905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/>
          <a:p>
            <a:pPr marL="342900" indent="-342900">
              <a:spcBef>
                <a:spcPts val="713"/>
              </a:spcBef>
              <a:defRPr/>
            </a:pPr>
            <a:endParaRPr lang="en-US" sz="3000" dirty="0">
              <a:solidFill>
                <a:srgbClr val="F79646"/>
              </a:solidFill>
              <a:latin typeface="+mj-lt"/>
              <a:ea typeface="+mn-ea"/>
            </a:endParaRPr>
          </a:p>
        </p:txBody>
      </p:sp>
      <p:sp>
        <p:nvSpPr>
          <p:cNvPr id="27651" name="Title 20"/>
          <p:cNvSpPr>
            <a:spLocks noGrp="1"/>
          </p:cNvSpPr>
          <p:nvPr>
            <p:ph type="ctrTitle"/>
          </p:nvPr>
        </p:nvSpPr>
        <p:spPr bwMode="auto">
          <a:xfrm>
            <a:off x="468313" y="333375"/>
            <a:ext cx="6878637" cy="492125"/>
          </a:xfrm>
          <a:noFill/>
          <a:ln>
            <a:miter lim="800000"/>
            <a:headEnd/>
            <a:tailEnd/>
          </a:ln>
        </p:spPr>
        <p:txBody>
          <a:bodyPr vert="horz" numCol="1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Gill Sans MT" pitchFamily="34" charset="0"/>
                <a:ea typeface="ＭＳ Ｐゴシック" pitchFamily="34" charset="-128"/>
              </a:rPr>
              <a:t>Cloud </a:t>
            </a:r>
            <a:r>
              <a:rPr lang="en-US" dirty="0" smtClean="0">
                <a:solidFill>
                  <a:srgbClr val="F79646"/>
                </a:solidFill>
                <a:latin typeface="Gill Sans MT" pitchFamily="34" charset="0"/>
                <a:ea typeface="ＭＳ Ｐゴシック" pitchFamily="34" charset="-128"/>
              </a:rPr>
              <a:t>Services -Framework</a:t>
            </a:r>
            <a:endParaRPr lang="en-GB" dirty="0" smtClean="0">
              <a:latin typeface="Gill Sans MT" pitchFamily="34" charset="0"/>
              <a:ea typeface="ＭＳ Ｐゴシック" pitchFamily="34" charset="-128"/>
            </a:endParaRPr>
          </a:p>
        </p:txBody>
      </p:sp>
      <p:sp>
        <p:nvSpPr>
          <p:cNvPr id="12293" name="Rectangle 4"/>
          <p:cNvSpPr>
            <a:spLocks noGrp="1" noChangeArrowheads="1"/>
          </p:cNvSpPr>
          <p:nvPr>
            <p:ph idx="1"/>
          </p:nvPr>
        </p:nvSpPr>
        <p:spPr>
          <a:xfrm>
            <a:off x="477838" y="1214438"/>
            <a:ext cx="5641975" cy="51736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+mn-ea"/>
              </a:rPr>
              <a:t>Hybrid solutions </a:t>
            </a:r>
            <a:r>
              <a:rPr lang="en-US" dirty="0" smtClean="0">
                <a:ea typeface="+mn-ea"/>
              </a:rPr>
              <a:t>–</a:t>
            </a:r>
            <a:r>
              <a:rPr lang="en-US" sz="1800" dirty="0" smtClean="0">
                <a:solidFill>
                  <a:schemeClr val="accent2"/>
                </a:solidFill>
                <a:ea typeface="+mn-ea"/>
              </a:rPr>
              <a:t>first contracts </a:t>
            </a:r>
            <a:endParaRPr lang="en-US" sz="1800" dirty="0" smtClean="0">
              <a:solidFill>
                <a:schemeClr val="accent2"/>
              </a:solidFill>
              <a:ea typeface="+mn-ea"/>
            </a:endParaRP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accent2"/>
                </a:solidFill>
                <a:ea typeface="+mn-ea"/>
              </a:rPr>
              <a:t>Mini </a:t>
            </a:r>
            <a:r>
              <a:rPr lang="en-US" dirty="0" smtClean="0">
                <a:solidFill>
                  <a:schemeClr val="accent2"/>
                </a:solidFill>
                <a:ea typeface="+mn-ea"/>
              </a:rPr>
              <a:t>competitions in progress</a:t>
            </a:r>
          </a:p>
          <a:p>
            <a:pPr lvl="1" eaLnBrk="1" hangingPunct="1">
              <a:defRPr/>
            </a:pPr>
            <a:r>
              <a:rPr lang="en-US" dirty="0" err="1" smtClean="0">
                <a:solidFill>
                  <a:schemeClr val="accent2"/>
                </a:solidFill>
                <a:ea typeface="+mn-ea"/>
              </a:rPr>
              <a:t>colocation</a:t>
            </a:r>
            <a:r>
              <a:rPr lang="en-US" dirty="0" smtClean="0">
                <a:solidFill>
                  <a:schemeClr val="accent2"/>
                </a:solidFill>
                <a:ea typeface="+mn-ea"/>
              </a:rPr>
              <a:t> project </a:t>
            </a:r>
            <a:endParaRPr lang="en-US" dirty="0" smtClean="0">
              <a:solidFill>
                <a:schemeClr val="accent2"/>
              </a:solidFill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Development in the Cloud</a:t>
            </a: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Storage </a:t>
            </a:r>
            <a:r>
              <a:rPr lang="en-US" dirty="0" smtClean="0">
                <a:ea typeface="+mn-ea"/>
              </a:rPr>
              <a:t>–</a:t>
            </a:r>
            <a:r>
              <a:rPr lang="en-US" dirty="0" smtClean="0">
                <a:solidFill>
                  <a:schemeClr val="accent2"/>
                </a:solidFill>
                <a:ea typeface="+mn-ea"/>
              </a:rPr>
              <a:t>demand across country  </a:t>
            </a:r>
            <a:endParaRPr lang="en-US" dirty="0" smtClean="0">
              <a:solidFill>
                <a:schemeClr val="accent2"/>
              </a:solidFill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Back up </a:t>
            </a:r>
            <a:r>
              <a:rPr lang="en-US" dirty="0" smtClean="0">
                <a:ea typeface="+mn-ea"/>
              </a:rPr>
              <a:t>–</a:t>
            </a:r>
            <a:r>
              <a:rPr lang="en-US" dirty="0" smtClean="0">
                <a:solidFill>
                  <a:schemeClr val="accent2"/>
                </a:solidFill>
                <a:ea typeface="+mn-ea"/>
              </a:rPr>
              <a:t>demand large and small </a:t>
            </a:r>
            <a:endParaRPr lang="en-US" dirty="0" smtClean="0">
              <a:solidFill>
                <a:schemeClr val="accent2"/>
              </a:solidFill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Cloud DR – </a:t>
            </a:r>
            <a:r>
              <a:rPr lang="en-US" dirty="0" smtClean="0">
                <a:solidFill>
                  <a:schemeClr val="accent2"/>
                </a:solidFill>
                <a:ea typeface="+mn-ea"/>
              </a:rPr>
              <a:t>to save space and cost</a:t>
            </a:r>
            <a:endParaRPr lang="en-US" dirty="0" smtClean="0">
              <a:solidFill>
                <a:schemeClr val="accent2"/>
              </a:solidFill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Rapid flexible deployment for researchers.</a:t>
            </a: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Pilot/trial </a:t>
            </a:r>
            <a:r>
              <a:rPr lang="en-US" dirty="0">
                <a:ea typeface="+mn-ea"/>
              </a:rPr>
              <a:t>o</a:t>
            </a:r>
            <a:r>
              <a:rPr lang="en-US" dirty="0" smtClean="0">
                <a:ea typeface="+mn-ea"/>
              </a:rPr>
              <a:t>pportunities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sz="1600" dirty="0" smtClean="0">
              <a:ea typeface="+mn-ea"/>
            </a:endParaRPr>
          </a:p>
          <a:p>
            <a:pPr eaLnBrk="1" hangingPunct="1">
              <a:defRPr/>
            </a:pPr>
            <a:endParaRPr lang="en-US" sz="2000" dirty="0" smtClean="0">
              <a:ea typeface="+mn-ea"/>
            </a:endParaRPr>
          </a:p>
        </p:txBody>
      </p:sp>
      <p:pic>
        <p:nvPicPr>
          <p:cNvPr id="27653" name="Picture 1"/>
          <p:cNvPicPr>
            <a:picLocks noChangeAspect="1" noChangeArrowheads="1"/>
          </p:cNvPicPr>
          <p:nvPr/>
        </p:nvPicPr>
        <p:blipFill>
          <a:blip r:embed="rId2"/>
          <a:srcRect l="9924" t="6757" r="10693" b="12332"/>
          <a:stretch>
            <a:fillRect/>
          </a:stretch>
        </p:blipFill>
        <p:spPr bwMode="auto">
          <a:xfrm>
            <a:off x="6119813" y="3665538"/>
            <a:ext cx="11430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5"/>
          <p:cNvPicPr>
            <a:picLocks noChangeAspect="1" noChangeArrowheads="1"/>
          </p:cNvPicPr>
          <p:nvPr/>
        </p:nvPicPr>
        <p:blipFill>
          <a:blip r:embed="rId3"/>
          <a:srcRect l="10564" t="4225" r="11971"/>
          <a:stretch>
            <a:fillRect/>
          </a:stretch>
        </p:blipFill>
        <p:spPr bwMode="auto">
          <a:xfrm>
            <a:off x="6000750" y="1774825"/>
            <a:ext cx="1571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6"/>
          <p:cNvPicPr>
            <a:picLocks noChangeAspect="1" noChangeArrowheads="1"/>
          </p:cNvPicPr>
          <p:nvPr/>
        </p:nvPicPr>
        <p:blipFill>
          <a:blip r:embed="rId4"/>
          <a:srcRect r="15858"/>
          <a:stretch>
            <a:fillRect/>
          </a:stretch>
        </p:blipFill>
        <p:spPr bwMode="auto">
          <a:xfrm>
            <a:off x="6119813" y="1141413"/>
            <a:ext cx="1271587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7"/>
          <p:cNvPicPr>
            <a:picLocks noChangeAspect="1" noChangeArrowheads="1"/>
          </p:cNvPicPr>
          <p:nvPr/>
        </p:nvPicPr>
        <p:blipFill>
          <a:blip r:embed="rId5"/>
          <a:srcRect l="9525" t="29948" r="9525"/>
          <a:stretch>
            <a:fillRect/>
          </a:stretch>
        </p:blipFill>
        <p:spPr bwMode="auto">
          <a:xfrm>
            <a:off x="7583488" y="1358900"/>
            <a:ext cx="1214437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81913" y="2422525"/>
            <a:ext cx="11049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53150" y="2786063"/>
            <a:ext cx="7239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9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04113" y="3502025"/>
            <a:ext cx="12827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0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07200" y="4714875"/>
            <a:ext cx="1979613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58850" y="3260725"/>
            <a:ext cx="5262563" cy="6921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4900" dirty="0" smtClean="0">
                <a:ea typeface="+mj-ea"/>
              </a:rPr>
              <a:t>Thank </a:t>
            </a:r>
            <a:r>
              <a:rPr lang="en-GB" sz="4900" dirty="0" smtClean="0">
                <a:ea typeface="+mj-ea"/>
              </a:rPr>
              <a:t>you- sorry I am not there </a:t>
            </a:r>
            <a:r>
              <a:rPr lang="en-GB" sz="4900" dirty="0" smtClean="0">
                <a:ea typeface="+mj-ea"/>
              </a:rPr>
              <a:t/>
            </a:r>
            <a:br>
              <a:rPr lang="en-GB" sz="4900" dirty="0" smtClean="0">
                <a:ea typeface="+mj-ea"/>
              </a:rPr>
            </a:br>
            <a:r>
              <a:rPr lang="en-GB" sz="4900" dirty="0" err="1" smtClean="0">
                <a:ea typeface="+mj-ea"/>
              </a:rPr>
              <a:t>ian.corden</a:t>
            </a:r>
            <a:r>
              <a:rPr lang="en-GB" sz="4900" dirty="0" smtClean="0">
                <a:ea typeface="+mj-ea"/>
              </a:rPr>
              <a:t> @</a:t>
            </a:r>
            <a:r>
              <a:rPr lang="en-GB" sz="4900" dirty="0" err="1" smtClean="0">
                <a:ea typeface="+mj-ea"/>
              </a:rPr>
              <a:t>ja.net</a:t>
            </a:r>
            <a:endParaRPr lang="en-GB" sz="1000" dirty="0"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net Powerpoint_v4 (1)">
  <a:themeElements>
    <a:clrScheme name="Janet RBG Colours">
      <a:dk1>
        <a:sysClr val="windowText" lastClr="000000"/>
      </a:dk1>
      <a:lt1>
        <a:sysClr val="window" lastClr="FFFFFF"/>
      </a:lt1>
      <a:dk2>
        <a:srgbClr val="E98300"/>
      </a:dk2>
      <a:lt2>
        <a:srgbClr val="FFFFFF"/>
      </a:lt2>
      <a:accent1>
        <a:srgbClr val="E98300"/>
      </a:accent1>
      <a:accent2>
        <a:srgbClr val="D92231"/>
      </a:accent2>
      <a:accent3>
        <a:srgbClr val="4A2683"/>
      </a:accent3>
      <a:accent4>
        <a:srgbClr val="0099D8"/>
      </a:accent4>
      <a:accent5>
        <a:srgbClr val="43B649"/>
      </a:accent5>
      <a:accent6>
        <a:srgbClr val="D40E8C"/>
      </a:accent6>
      <a:hlink>
        <a:srgbClr val="747678"/>
      </a:hlink>
      <a:folHlink>
        <a:srgbClr val="1E1E1E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Janet Powerpoint_v4 (1)</Template>
  <TotalTime>3806</TotalTime>
  <Words>106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Janet Powerpoint_v4 (1)</vt:lpstr>
      <vt:lpstr>Janet Cloud Services SWIT3E –update </vt:lpstr>
      <vt:lpstr>UK wide   Cloud Services  Framework – cloud and hybrid cloud services Sector agreements Microsoft/Google/Dropbox/Amazon- Research data storage-POC Arkivum  HPC- first metered basis deals in progress    Financial X Ray – service now available    Costing IT services PC complete </vt:lpstr>
      <vt:lpstr>SWIT3e activities Network- opportunities Plymouth Exeter Bristol –local collaboration ?   Shared Data centre project trading model  Data centre project – Janet support for project costing and business model    Research data storage/archiving -POC Southampton –Arkivum  </vt:lpstr>
      <vt:lpstr>Cloud services subscription</vt:lpstr>
      <vt:lpstr>Cloud Services -Framework</vt:lpstr>
      <vt:lpstr>Thank you- sorry I am not there  ian.corden @ja.net</vt:lpstr>
    </vt:vector>
  </TitlesOfParts>
  <Company>JANET(UK)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oliviab</dc:creator>
  <cp:lastModifiedBy>Ian Corden</cp:lastModifiedBy>
  <cp:revision>137</cp:revision>
  <dcterms:created xsi:type="dcterms:W3CDTF">2012-07-02T09:24:29Z</dcterms:created>
  <dcterms:modified xsi:type="dcterms:W3CDTF">2013-05-22T09:00:57Z</dcterms:modified>
</cp:coreProperties>
</file>