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8" r:id="rId2"/>
    <p:sldId id="256" r:id="rId3"/>
    <p:sldId id="259" r:id="rId4"/>
    <p:sldId id="260" r:id="rId5"/>
    <p:sldId id="264" r:id="rId6"/>
    <p:sldId id="261" r:id="rId7"/>
    <p:sldId id="262" r:id="rId8"/>
    <p:sldId id="263" r:id="rId9"/>
    <p:sldId id="25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snapToGrid="0" snapToObjects="1">
      <p:cViewPr varScale="1">
        <p:scale>
          <a:sx n="89" d="100"/>
          <a:sy n="89" d="100"/>
        </p:scale>
        <p:origin x="-21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480B96-1F6E-6C4A-B541-CF57FE553A4F}" type="datetimeFigureOut">
              <a:rPr lang="en-US" smtClean="0"/>
              <a:pPr/>
              <a:t>20/05/2014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E1174E-FAFA-4E48-920C-8AF717776753}" type="slidenum">
              <a:rPr lang="en-US" smtClean="0"/>
              <a:pPr/>
              <a:t>‹#›</a:t>
            </a:fld>
            <a:endParaRPr lang="en-US"/>
          </a:p>
        </p:txBody>
      </p:sp>
    </p:spTree>
    <p:extLst>
      <p:ext uri="{BB962C8B-B14F-4D97-AF65-F5344CB8AC3E}">
        <p14:creationId xmlns:p14="http://schemas.microsoft.com/office/powerpoint/2010/main" val="10673723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s://www.youtube.com/watch?v=X9Loyb0b04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latin typeface="+mn-lt"/>
                <a:ea typeface="+mn-ea"/>
                <a:cs typeface="+mn-cs"/>
              </a:rPr>
              <a:t>Transnational</a:t>
            </a:r>
            <a:r>
              <a:rPr lang="en-US" sz="1200" kern="1200" baseline="0" dirty="0" smtClean="0">
                <a:solidFill>
                  <a:schemeClr val="tx1"/>
                </a:solidFill>
                <a:latin typeface="+mn-lt"/>
                <a:ea typeface="+mn-ea"/>
                <a:cs typeface="+mn-cs"/>
              </a:rPr>
              <a:t> Education:</a:t>
            </a:r>
          </a:p>
          <a:p>
            <a:r>
              <a:rPr lang="en-US" sz="1200" kern="1200" baseline="0" dirty="0" smtClean="0">
                <a:solidFill>
                  <a:schemeClr val="tx1"/>
                </a:solidFill>
                <a:latin typeface="+mn-lt"/>
                <a:ea typeface="+mn-ea"/>
                <a:cs typeface="+mn-cs"/>
              </a:rPr>
              <a:t>CERNET, partnerships Malaysia.  Global Operations</a:t>
            </a:r>
          </a:p>
          <a:p>
            <a:r>
              <a:rPr lang="en-US" sz="1200" kern="1200" baseline="0" dirty="0" smtClean="0">
                <a:solidFill>
                  <a:schemeClr val="tx1"/>
                </a:solidFill>
                <a:latin typeface="+mn-lt"/>
                <a:ea typeface="+mn-ea"/>
                <a:cs typeface="+mn-cs"/>
              </a:rPr>
              <a:t>Public Access: Through The Cloud, for non-educational conferences, </a:t>
            </a:r>
            <a:r>
              <a:rPr lang="en-US" sz="1200" kern="1200" baseline="0" dirty="0" err="1" smtClean="0">
                <a:solidFill>
                  <a:schemeClr val="tx1"/>
                </a:solidFill>
                <a:latin typeface="+mn-lt"/>
                <a:ea typeface="+mn-ea"/>
                <a:cs typeface="+mn-cs"/>
              </a:rPr>
              <a:t>bnb</a:t>
            </a:r>
            <a:r>
              <a:rPr lang="en-US" sz="1200" kern="1200" baseline="0" dirty="0" smtClean="0">
                <a:solidFill>
                  <a:schemeClr val="tx1"/>
                </a:solidFill>
                <a:latin typeface="+mn-lt"/>
                <a:ea typeface="+mn-ea"/>
                <a:cs typeface="+mn-cs"/>
              </a:rPr>
              <a:t>, talking with other suppliers. Traffic is encrypted and tunneled through Janet so does not affect our private network status.</a:t>
            </a:r>
          </a:p>
          <a:p>
            <a:r>
              <a:rPr lang="en-US" sz="1200" kern="1200" baseline="0" dirty="0" smtClean="0">
                <a:solidFill>
                  <a:schemeClr val="tx1"/>
                </a:solidFill>
                <a:latin typeface="+mn-lt"/>
                <a:ea typeface="+mn-ea"/>
                <a:cs typeface="+mn-cs"/>
              </a:rPr>
              <a:t>ESISS – </a:t>
            </a:r>
            <a:r>
              <a:rPr lang="en-US" sz="1200" kern="1200" baseline="0" dirty="0" err="1" smtClean="0">
                <a:solidFill>
                  <a:schemeClr val="tx1"/>
                </a:solidFill>
                <a:latin typeface="+mn-lt"/>
                <a:ea typeface="+mn-ea"/>
                <a:cs typeface="+mn-cs"/>
              </a:rPr>
              <a:t>Loughborough</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Uni</a:t>
            </a:r>
            <a:r>
              <a:rPr lang="en-US" sz="1200" kern="1200" baseline="0" dirty="0" smtClean="0">
                <a:solidFill>
                  <a:schemeClr val="tx1"/>
                </a:solidFill>
                <a:latin typeface="+mn-lt"/>
                <a:ea typeface="+mn-ea"/>
                <a:cs typeface="+mn-cs"/>
              </a:rPr>
              <a:t>, manual and automated penetration testing</a:t>
            </a:r>
          </a:p>
          <a:p>
            <a:r>
              <a:rPr lang="en-US" sz="1200" kern="1200" baseline="0" dirty="0" smtClean="0">
                <a:solidFill>
                  <a:schemeClr val="tx1"/>
                </a:solidFill>
                <a:latin typeface="+mn-lt"/>
                <a:ea typeface="+mn-ea"/>
                <a:cs typeface="+mn-cs"/>
              </a:rPr>
              <a:t>Janet Telephony Framework - </a:t>
            </a:r>
          </a:p>
          <a:p>
            <a:r>
              <a:rPr lang="en-US" sz="1200" kern="1200" dirty="0" smtClean="0">
                <a:solidFill>
                  <a:schemeClr val="tx1"/>
                </a:solidFill>
                <a:latin typeface="+mn-lt"/>
                <a:ea typeface="+mn-ea"/>
                <a:cs typeface="+mn-cs"/>
              </a:rPr>
              <a:t>V-Scene</a:t>
            </a:r>
          </a:p>
          <a:p>
            <a:r>
              <a:rPr lang="en-US" sz="1200" kern="1200" dirty="0" smtClean="0">
                <a:solidFill>
                  <a:schemeClr val="tx1"/>
                </a:solidFill>
                <a:latin typeface="+mn-lt"/>
                <a:ea typeface="+mn-ea"/>
                <a:cs typeface="+mn-cs"/>
              </a:rPr>
              <a:t>Launching in July this year, v-scene is our new video service that allows you to </a:t>
            </a:r>
            <a:r>
              <a:rPr lang="en-US" sz="1200" kern="1200" dirty="0" err="1" smtClean="0">
                <a:solidFill>
                  <a:schemeClr val="tx1"/>
                </a:solidFill>
                <a:latin typeface="+mn-lt"/>
                <a:ea typeface="+mn-ea"/>
                <a:cs typeface="+mn-cs"/>
              </a:rPr>
              <a:t>organise</a:t>
            </a:r>
            <a:r>
              <a:rPr lang="en-US" sz="1200" kern="1200" dirty="0" smtClean="0">
                <a:solidFill>
                  <a:schemeClr val="tx1"/>
                </a:solidFill>
                <a:latin typeface="+mn-lt"/>
                <a:ea typeface="+mn-ea"/>
                <a:cs typeface="+mn-cs"/>
              </a:rPr>
              <a:t> and schedule video-based conversations and much more: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Interoperability – conference with almost anyone, anywhere on a large variety of standards-based videoconferencing clients and break the boundaries imposed by proprietary systems to reach a wider audience</a:t>
            </a:r>
          </a:p>
          <a:p>
            <a:r>
              <a:rPr lang="en-US" sz="1200" kern="1200" dirty="0" smtClean="0">
                <a:solidFill>
                  <a:schemeClr val="tx1"/>
                </a:solidFill>
                <a:latin typeface="+mn-lt"/>
                <a:ea typeface="+mn-ea"/>
                <a:cs typeface="+mn-cs"/>
              </a:rPr>
              <a:t>		Intuitive interface – manage your video conversations easily with features such as scheduling, starting a conversation and recording</a:t>
            </a:r>
          </a:p>
          <a:p>
            <a:r>
              <a:rPr lang="en-US" sz="1200" kern="1200" dirty="0" smtClean="0">
                <a:solidFill>
                  <a:schemeClr val="tx1"/>
                </a:solidFill>
                <a:latin typeface="+mn-lt"/>
                <a:ea typeface="+mn-ea"/>
                <a:cs typeface="+mn-cs"/>
              </a:rPr>
              <a:t>		Reliability – connect from a variety of devices with high quality delivery every time, whether on a low bandwidth mobile connection or with the full power of the Janet network behind your call</a:t>
            </a:r>
          </a:p>
          <a:p>
            <a:r>
              <a:rPr lang="en-US" sz="1200" kern="1200" dirty="0" smtClean="0">
                <a:solidFill>
                  <a:schemeClr val="tx1"/>
                </a:solidFill>
                <a:latin typeface="+mn-lt"/>
                <a:ea typeface="+mn-ea"/>
                <a:cs typeface="+mn-cs"/>
              </a:rPr>
              <a:t>		Detailed reporting – available on demand to give a clear picture of how videoconferencing is used in your </a:t>
            </a:r>
            <a:r>
              <a:rPr lang="en-US" sz="1200" kern="1200" dirty="0" err="1" smtClean="0">
                <a:solidFill>
                  <a:schemeClr val="tx1"/>
                </a:solidFill>
                <a:latin typeface="+mn-lt"/>
                <a:ea typeface="+mn-ea"/>
                <a:cs typeface="+mn-cs"/>
              </a:rPr>
              <a:t>organisation</a:t>
            </a:r>
            <a:r>
              <a:rPr lang="en-US" sz="1200" kern="1200" dirty="0" smtClean="0">
                <a:solidFill>
                  <a:schemeClr val="tx1"/>
                </a:solidFill>
                <a:latin typeface="+mn-lt"/>
                <a:ea typeface="+mn-ea"/>
                <a:cs typeface="+mn-cs"/>
              </a:rPr>
              <a:t> and identify where it could be exploited more fully</a:t>
            </a:r>
          </a:p>
          <a:p>
            <a:r>
              <a:rPr lang="en-US" sz="1200" kern="1200" dirty="0" smtClean="0">
                <a:solidFill>
                  <a:schemeClr val="tx1"/>
                </a:solidFill>
                <a:latin typeface="+mn-lt"/>
                <a:ea typeface="+mn-ea"/>
                <a:cs typeface="+mn-cs"/>
              </a:rPr>
              <a:t>		Automated testing – backed up by an experienced support capability</a:t>
            </a:r>
          </a:p>
          <a:p>
            <a:r>
              <a:rPr lang="en-US" sz="1200" kern="1200" dirty="0" smtClean="0">
                <a:solidFill>
                  <a:schemeClr val="tx1"/>
                </a:solidFill>
                <a:latin typeface="+mn-lt"/>
                <a:ea typeface="+mn-ea"/>
                <a:cs typeface="+mn-cs"/>
              </a:rPr>
              <a:t>Watch a short video about v-scene </a:t>
            </a:r>
            <a:r>
              <a:rPr lang="en-US" sz="1200" kern="1200" dirty="0" smtClean="0">
                <a:solidFill>
                  <a:schemeClr val="tx1"/>
                </a:solidFill>
                <a:latin typeface="+mn-lt"/>
                <a:ea typeface="+mn-ea"/>
                <a:cs typeface="+mn-cs"/>
                <a:hlinkClick r:id="rId3"/>
              </a:rPr>
              <a:t>here.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Any bookings using the current Janet Videoconferencing Service already scheduled for after July will be carried over to the new service.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current Janet Desktop is to be replaced after July, supporting many more platforms and devices than before. Previews and testing of the new system will be ready shortly. Janet Desktop bookings required after this date will need to be made on the new system.</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Video futures activity will be linked to the work of the international NREN group, 'Global Video Alliance'. This group is tasked with maintaining a reliable and interoperable video dialing infrastructure around the world. </a:t>
            </a:r>
            <a:endParaRPr lang="en-US" dirty="0"/>
          </a:p>
        </p:txBody>
      </p:sp>
      <p:sp>
        <p:nvSpPr>
          <p:cNvPr id="4" name="Slide Number Placeholder 3"/>
          <p:cNvSpPr>
            <a:spLocks noGrp="1"/>
          </p:cNvSpPr>
          <p:nvPr>
            <p:ph type="sldNum" sz="quarter" idx="10"/>
          </p:nvPr>
        </p:nvSpPr>
        <p:spPr/>
        <p:txBody>
          <a:bodyPr/>
          <a:lstStyle/>
          <a:p>
            <a:fld id="{75E1174E-FAFA-4E48-920C-8AF717776753}" type="slidenum">
              <a:rPr lang="en-US" smtClean="0"/>
              <a:pPr/>
              <a:t>4</a:t>
            </a:fld>
            <a:endParaRPr lang="en-US"/>
          </a:p>
        </p:txBody>
      </p:sp>
    </p:spTree>
    <p:extLst>
      <p:ext uri="{BB962C8B-B14F-4D97-AF65-F5344CB8AC3E}">
        <p14:creationId xmlns:p14="http://schemas.microsoft.com/office/powerpoint/2010/main" val="672048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9.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9.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 Id="rId3"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eg"/><Relationship Id="rId3"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pic>
        <p:nvPicPr>
          <p:cNvPr id="11" name="Picture 10" descr="Janet Logo RGB.png"/>
          <p:cNvPicPr>
            <a:picLocks noChangeAspect="1"/>
          </p:cNvPicPr>
          <p:nvPr userDrawn="1"/>
        </p:nvPicPr>
        <p:blipFill>
          <a:blip r:embed="rId2"/>
          <a:stretch>
            <a:fillRect/>
          </a:stretch>
        </p:blipFill>
        <p:spPr>
          <a:xfrm>
            <a:off x="486000" y="540000"/>
            <a:ext cx="1682552" cy="768122"/>
          </a:xfrm>
          <a:prstGeom prst="rect">
            <a:avLst/>
          </a:prstGeom>
        </p:spPr>
      </p:pic>
      <p:pic>
        <p:nvPicPr>
          <p:cNvPr id="14" name="Picture 13" descr="Janet-Powerpoint-Template1-1.jpg"/>
          <p:cNvPicPr>
            <a:picLocks noChangeAspect="1"/>
          </p:cNvPicPr>
          <p:nvPr userDrawn="1"/>
        </p:nvPicPr>
        <p:blipFill>
          <a:blip r:embed="rId3"/>
          <a:stretch>
            <a:fillRect/>
          </a:stretch>
        </p:blipFill>
        <p:spPr>
          <a:xfrm>
            <a:off x="4828032" y="0"/>
            <a:ext cx="4315968" cy="6858000"/>
          </a:xfrm>
          <a:prstGeom prst="rect">
            <a:avLst/>
          </a:prstGeom>
        </p:spPr>
      </p:pic>
      <p:sp>
        <p:nvSpPr>
          <p:cNvPr id="16" name="Subtitle 2"/>
          <p:cNvSpPr>
            <a:spLocks noGrp="1"/>
          </p:cNvSpPr>
          <p:nvPr>
            <p:ph type="subTitle" idx="1"/>
          </p:nvPr>
        </p:nvSpPr>
        <p:spPr>
          <a:xfrm>
            <a:off x="468000" y="4114351"/>
            <a:ext cx="5059165" cy="456381"/>
          </a:xfrm>
          <a:prstGeom prst="rect">
            <a:avLst/>
          </a:prstGeom>
        </p:spPr>
        <p:txBody>
          <a:bodyPr lIns="0" tIns="0" rIns="0" bIns="0">
            <a:normAutofit/>
          </a:bodyPr>
          <a:lstStyle>
            <a:lvl1pPr marL="0" indent="0" algn="l">
              <a:buNone/>
              <a:defRPr sz="2500" b="0" i="0">
                <a:solidFill>
                  <a:schemeClr val="tx1"/>
                </a:solidFill>
                <a:latin typeface="Gill Sans MT"/>
                <a:cs typeface="Gill Sans M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9" name="Title 1"/>
          <p:cNvSpPr>
            <a:spLocks noGrp="1"/>
          </p:cNvSpPr>
          <p:nvPr>
            <p:ph type="ctrTitle" hasCustomPrompt="1"/>
          </p:nvPr>
        </p:nvSpPr>
        <p:spPr>
          <a:xfrm>
            <a:off x="486000" y="2401455"/>
            <a:ext cx="5059165" cy="1340812"/>
          </a:xfrm>
          <a:prstGeom prst="rect">
            <a:avLst/>
          </a:prstGeom>
        </p:spPr>
        <p:txBody>
          <a:bodyPr wrap="square" lIns="0" tIns="0" rIns="0" bIns="0" anchor="t" anchorCtr="0">
            <a:normAutofit/>
          </a:bodyPr>
          <a:lstStyle>
            <a:lvl1pPr algn="l">
              <a:defRPr b="0" i="0">
                <a:solidFill>
                  <a:srgbClr val="E98300"/>
                </a:solidFill>
                <a:latin typeface="Gill Sans MT"/>
                <a:cs typeface="Gill Sans MT"/>
              </a:defRPr>
            </a:lvl1pPr>
          </a:lstStyle>
          <a:p>
            <a:r>
              <a:rPr lang="en-GB" dirty="0" smtClean="0"/>
              <a:t>Click to edit </a:t>
            </a:r>
            <a:br>
              <a:rPr lang="en-GB" dirty="0" smtClean="0"/>
            </a:br>
            <a:r>
              <a:rPr lang="en-GB" dirty="0" smtClean="0"/>
              <a:t>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4 (2-columns)">
    <p:spTree>
      <p:nvGrpSpPr>
        <p:cNvPr id="1" name=""/>
        <p:cNvGrpSpPr/>
        <p:nvPr/>
      </p:nvGrpSpPr>
      <p:grpSpPr>
        <a:xfrm>
          <a:off x="0" y="0"/>
          <a:ext cx="0" cy="0"/>
          <a:chOff x="0" y="0"/>
          <a:chExt cx="0" cy="0"/>
        </a:xfrm>
      </p:grpSpPr>
      <p:pic>
        <p:nvPicPr>
          <p:cNvPr id="4" name="Picture 3" descr="Janet Logo RGB.png"/>
          <p:cNvPicPr>
            <a:picLocks noChangeAspect="1"/>
          </p:cNvPicPr>
          <p:nvPr userDrawn="1"/>
        </p:nvPicPr>
        <p:blipFill>
          <a:blip r:embed="rId2"/>
          <a:stretch>
            <a:fillRect/>
          </a:stretch>
        </p:blipFill>
        <p:spPr>
          <a:xfrm>
            <a:off x="7632000" y="334658"/>
            <a:ext cx="1076833" cy="491598"/>
          </a:xfrm>
          <a:prstGeom prst="rect">
            <a:avLst/>
          </a:prstGeom>
        </p:spPr>
      </p:pic>
      <p:cxnSp>
        <p:nvCxnSpPr>
          <p:cNvPr id="5" name="Straight Connector 4"/>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8"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pic>
        <p:nvPicPr>
          <p:cNvPr id="9" name="Picture 8" descr="Janet-Powerpoint-Template1-11.jpg"/>
          <p:cNvPicPr>
            <a:picLocks noChangeAspect="1"/>
          </p:cNvPicPr>
          <p:nvPr userDrawn="1"/>
        </p:nvPicPr>
        <p:blipFill>
          <a:blip r:embed="rId3"/>
          <a:stretch>
            <a:fillRect/>
          </a:stretch>
        </p:blipFill>
        <p:spPr>
          <a:xfrm>
            <a:off x="3794868" y="5796737"/>
            <a:ext cx="5349132" cy="1061263"/>
          </a:xfrm>
          <a:prstGeom prst="rect">
            <a:avLst/>
          </a:prstGeom>
        </p:spPr>
      </p:pic>
      <p:sp>
        <p:nvSpPr>
          <p:cNvPr id="10"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spcBef>
                <a:spcPts val="200"/>
              </a:spcBef>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Content Placeholder 5"/>
          <p:cNvSpPr>
            <a:spLocks noGrp="1"/>
          </p:cNvSpPr>
          <p:nvPr>
            <p:ph sz="quarter" idx="4" hasCustomPrompt="1"/>
          </p:nvPr>
        </p:nvSpPr>
        <p:spPr>
          <a:xfrm>
            <a:off x="5224600" y="1214370"/>
            <a:ext cx="3462200" cy="4573196"/>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smtClean="0"/>
          </a:p>
          <a:p>
            <a:pPr lvl="0"/>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act Slide 4 (1-column)">
    <p:spTree>
      <p:nvGrpSpPr>
        <p:cNvPr id="1" name=""/>
        <p:cNvGrpSpPr/>
        <p:nvPr/>
      </p:nvGrpSpPr>
      <p:grpSpPr>
        <a:xfrm>
          <a:off x="0" y="0"/>
          <a:ext cx="0" cy="0"/>
          <a:chOff x="0" y="0"/>
          <a:chExt cx="0" cy="0"/>
        </a:xfrm>
      </p:grpSpPr>
      <p:pic>
        <p:nvPicPr>
          <p:cNvPr id="4" name="Picture 3" descr="Janet Logo RGB.png"/>
          <p:cNvPicPr>
            <a:picLocks noChangeAspect="1"/>
          </p:cNvPicPr>
          <p:nvPr userDrawn="1"/>
        </p:nvPicPr>
        <p:blipFill>
          <a:blip r:embed="rId2"/>
          <a:stretch>
            <a:fillRect/>
          </a:stretch>
        </p:blipFill>
        <p:spPr>
          <a:xfrm>
            <a:off x="7632000" y="334658"/>
            <a:ext cx="1076833" cy="491598"/>
          </a:xfrm>
          <a:prstGeom prst="rect">
            <a:avLst/>
          </a:prstGeom>
        </p:spPr>
      </p:pic>
      <p:cxnSp>
        <p:nvCxnSpPr>
          <p:cNvPr id="5" name="Straight Connector 4"/>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8"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pic>
        <p:nvPicPr>
          <p:cNvPr id="10" name="Picture 9" descr="Janet-Powerpoint-Template1-11.jpg"/>
          <p:cNvPicPr>
            <a:picLocks noChangeAspect="1"/>
          </p:cNvPicPr>
          <p:nvPr userDrawn="1"/>
        </p:nvPicPr>
        <p:blipFill>
          <a:blip r:embed="rId3"/>
          <a:stretch>
            <a:fillRect/>
          </a:stretch>
        </p:blipFill>
        <p:spPr>
          <a:xfrm>
            <a:off x="3794868" y="5796737"/>
            <a:ext cx="5349132" cy="1061263"/>
          </a:xfrm>
          <a:prstGeom prst="rect">
            <a:avLst/>
          </a:prstGeom>
        </p:spPr>
      </p:pic>
      <p:sp>
        <p:nvSpPr>
          <p:cNvPr id="11"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5 (2-columns)">
    <p:spTree>
      <p:nvGrpSpPr>
        <p:cNvPr id="1" name=""/>
        <p:cNvGrpSpPr/>
        <p:nvPr/>
      </p:nvGrpSpPr>
      <p:grpSpPr>
        <a:xfrm>
          <a:off x="0" y="0"/>
          <a:ext cx="0" cy="0"/>
          <a:chOff x="0" y="0"/>
          <a:chExt cx="0" cy="0"/>
        </a:xfrm>
      </p:grpSpPr>
      <p:pic>
        <p:nvPicPr>
          <p:cNvPr id="15" name="Picture 14" descr="Janet-Powerpoint-Template1-7.jpg"/>
          <p:cNvPicPr>
            <a:picLocks noChangeAspect="1"/>
          </p:cNvPicPr>
          <p:nvPr userDrawn="1"/>
        </p:nvPicPr>
        <p:blipFill>
          <a:blip r:embed="rId2"/>
          <a:stretch>
            <a:fillRect/>
          </a:stretch>
        </p:blipFill>
        <p:spPr>
          <a:xfrm>
            <a:off x="6675489" y="4156609"/>
            <a:ext cx="2468511" cy="2701390"/>
          </a:xfrm>
          <a:prstGeom prst="rect">
            <a:avLst/>
          </a:prstGeom>
        </p:spPr>
      </p:pic>
      <p:pic>
        <p:nvPicPr>
          <p:cNvPr id="17" name="Picture 16" descr="Janet Logo RGB.png"/>
          <p:cNvPicPr>
            <a:picLocks noChangeAspect="1"/>
          </p:cNvPicPr>
          <p:nvPr userDrawn="1"/>
        </p:nvPicPr>
        <p:blipFill>
          <a:blip r:embed="rId3"/>
          <a:stretch>
            <a:fillRect/>
          </a:stretch>
        </p:blipFill>
        <p:spPr>
          <a:xfrm>
            <a:off x="7632000" y="334658"/>
            <a:ext cx="1076833" cy="491598"/>
          </a:xfrm>
          <a:prstGeom prst="rect">
            <a:avLst/>
          </a:prstGeom>
        </p:spPr>
      </p:pic>
      <p:cxnSp>
        <p:nvCxnSpPr>
          <p:cNvPr id="19" name="Straight Connector 18"/>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8" name="Content Placeholder 5"/>
          <p:cNvSpPr>
            <a:spLocks noGrp="1"/>
          </p:cNvSpPr>
          <p:nvPr>
            <p:ph sz="quarter" idx="4" hasCustomPrompt="1"/>
          </p:nvPr>
        </p:nvSpPr>
        <p:spPr>
          <a:xfrm>
            <a:off x="5224600" y="1214370"/>
            <a:ext cx="3462200" cy="3318336"/>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0"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Slide 5 (1-column)">
    <p:spTree>
      <p:nvGrpSpPr>
        <p:cNvPr id="1" name=""/>
        <p:cNvGrpSpPr/>
        <p:nvPr/>
      </p:nvGrpSpPr>
      <p:grpSpPr>
        <a:xfrm>
          <a:off x="0" y="0"/>
          <a:ext cx="0" cy="0"/>
          <a:chOff x="0" y="0"/>
          <a:chExt cx="0" cy="0"/>
        </a:xfrm>
      </p:grpSpPr>
      <p:pic>
        <p:nvPicPr>
          <p:cNvPr id="3" name="Picture 2" descr="Janet-Powerpoint-Template1-7.jpg"/>
          <p:cNvPicPr>
            <a:picLocks noChangeAspect="1"/>
          </p:cNvPicPr>
          <p:nvPr userDrawn="1"/>
        </p:nvPicPr>
        <p:blipFill>
          <a:blip r:embed="rId2"/>
          <a:stretch>
            <a:fillRect/>
          </a:stretch>
        </p:blipFill>
        <p:spPr>
          <a:xfrm>
            <a:off x="6675489" y="4156609"/>
            <a:ext cx="2468511" cy="2701390"/>
          </a:xfrm>
          <a:prstGeom prst="rect">
            <a:avLst/>
          </a:prstGeom>
        </p:spPr>
      </p:pic>
      <p:pic>
        <p:nvPicPr>
          <p:cNvPr id="4" name="Picture 3" descr="Janet Logo RGB.png"/>
          <p:cNvPicPr>
            <a:picLocks noChangeAspect="1"/>
          </p:cNvPicPr>
          <p:nvPr userDrawn="1"/>
        </p:nvPicPr>
        <p:blipFill>
          <a:blip r:embed="rId3"/>
          <a:stretch>
            <a:fillRect/>
          </a:stretch>
        </p:blipFill>
        <p:spPr>
          <a:xfrm>
            <a:off x="7632000" y="334658"/>
            <a:ext cx="1076833" cy="491598"/>
          </a:xfrm>
          <a:prstGeom prst="rect">
            <a:avLst/>
          </a:prstGeom>
        </p:spPr>
      </p:pic>
      <p:cxnSp>
        <p:nvCxnSpPr>
          <p:cNvPr id="5" name="Straight Connector 4"/>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6"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8"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6 (2-columns)">
    <p:spTree>
      <p:nvGrpSpPr>
        <p:cNvPr id="1" name=""/>
        <p:cNvGrpSpPr/>
        <p:nvPr/>
      </p:nvGrpSpPr>
      <p:grpSpPr>
        <a:xfrm>
          <a:off x="0" y="0"/>
          <a:ext cx="0" cy="0"/>
          <a:chOff x="0" y="0"/>
          <a:chExt cx="0" cy="0"/>
        </a:xfrm>
      </p:grpSpPr>
      <p:pic>
        <p:nvPicPr>
          <p:cNvPr id="3" name="Picture 2" descr="Janet Logo RGB.png"/>
          <p:cNvPicPr>
            <a:picLocks noChangeAspect="1"/>
          </p:cNvPicPr>
          <p:nvPr userDrawn="1"/>
        </p:nvPicPr>
        <p:blipFill>
          <a:blip r:embed="rId2"/>
          <a:stretch>
            <a:fillRect/>
          </a:stretch>
        </p:blipFill>
        <p:spPr>
          <a:xfrm>
            <a:off x="7632000" y="334658"/>
            <a:ext cx="1076833" cy="491598"/>
          </a:xfrm>
          <a:prstGeom prst="rect">
            <a:avLst/>
          </a:prstGeom>
        </p:spPr>
      </p:pic>
      <p:cxnSp>
        <p:nvCxnSpPr>
          <p:cNvPr id="4" name="Straight Connector 3"/>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6" name="Content Placeholder 5"/>
          <p:cNvSpPr>
            <a:spLocks noGrp="1"/>
          </p:cNvSpPr>
          <p:nvPr>
            <p:ph sz="quarter" idx="4" hasCustomPrompt="1"/>
          </p:nvPr>
        </p:nvSpPr>
        <p:spPr>
          <a:xfrm>
            <a:off x="5224600" y="1214370"/>
            <a:ext cx="3462200" cy="5174008"/>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Slide 6 (1-column)">
    <p:spTree>
      <p:nvGrpSpPr>
        <p:cNvPr id="1" name=""/>
        <p:cNvGrpSpPr/>
        <p:nvPr/>
      </p:nvGrpSpPr>
      <p:grpSpPr>
        <a:xfrm>
          <a:off x="0" y="0"/>
          <a:ext cx="0" cy="0"/>
          <a:chOff x="0" y="0"/>
          <a:chExt cx="0" cy="0"/>
        </a:xfrm>
      </p:grpSpPr>
      <p:pic>
        <p:nvPicPr>
          <p:cNvPr id="3" name="Picture 2" descr="Janet Logo RGB.png"/>
          <p:cNvPicPr>
            <a:picLocks noChangeAspect="1"/>
          </p:cNvPicPr>
          <p:nvPr userDrawn="1"/>
        </p:nvPicPr>
        <p:blipFill>
          <a:blip r:embed="rId2"/>
          <a:stretch>
            <a:fillRect/>
          </a:stretch>
        </p:blipFill>
        <p:spPr>
          <a:xfrm>
            <a:off x="7632000" y="334658"/>
            <a:ext cx="1076833" cy="491598"/>
          </a:xfrm>
          <a:prstGeom prst="rect">
            <a:avLst/>
          </a:prstGeom>
        </p:spPr>
      </p:pic>
      <p:cxnSp>
        <p:nvCxnSpPr>
          <p:cNvPr id="4" name="Straight Connector 3"/>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Slide 1">
    <p:spTree>
      <p:nvGrpSpPr>
        <p:cNvPr id="1" name=""/>
        <p:cNvGrpSpPr/>
        <p:nvPr/>
      </p:nvGrpSpPr>
      <p:grpSpPr>
        <a:xfrm>
          <a:off x="0" y="0"/>
          <a:ext cx="0" cy="0"/>
          <a:chOff x="0" y="0"/>
          <a:chExt cx="0" cy="0"/>
        </a:xfrm>
      </p:grpSpPr>
      <p:pic>
        <p:nvPicPr>
          <p:cNvPr id="10" name="Picture 9" descr="Janet-Powerpoint-Template1-8.jpg"/>
          <p:cNvPicPr>
            <a:picLocks noChangeAspect="1"/>
          </p:cNvPicPr>
          <p:nvPr userDrawn="1"/>
        </p:nvPicPr>
        <p:blipFill>
          <a:blip r:embed="rId2"/>
          <a:stretch>
            <a:fillRect/>
          </a:stretch>
        </p:blipFill>
        <p:spPr>
          <a:xfrm>
            <a:off x="0" y="0"/>
            <a:ext cx="2962656" cy="6858000"/>
          </a:xfrm>
          <a:prstGeom prst="rect">
            <a:avLst/>
          </a:prstGeom>
        </p:spPr>
      </p:pic>
      <p:pic>
        <p:nvPicPr>
          <p:cNvPr id="11" name="Picture 10" descr="Janet Logo RGB.png"/>
          <p:cNvPicPr>
            <a:picLocks noChangeAspect="1"/>
          </p:cNvPicPr>
          <p:nvPr userDrawn="1"/>
        </p:nvPicPr>
        <p:blipFill>
          <a:blip r:embed="rId3"/>
          <a:stretch>
            <a:fillRect/>
          </a:stretch>
        </p:blipFill>
        <p:spPr>
          <a:xfrm>
            <a:off x="7632000" y="334658"/>
            <a:ext cx="1076833" cy="491598"/>
          </a:xfrm>
          <a:prstGeom prst="rect">
            <a:avLst/>
          </a:prstGeom>
        </p:spPr>
      </p:pic>
      <p:sp>
        <p:nvSpPr>
          <p:cNvPr id="12" name="Title 1"/>
          <p:cNvSpPr>
            <a:spLocks noGrp="1"/>
          </p:cNvSpPr>
          <p:nvPr>
            <p:ph type="ctrTitle"/>
          </p:nvPr>
        </p:nvSpPr>
        <p:spPr>
          <a:xfrm>
            <a:off x="2631307" y="2433253"/>
            <a:ext cx="6158397"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sp>
        <p:nvSpPr>
          <p:cNvPr id="7" name="Content Placeholder 2"/>
          <p:cNvSpPr>
            <a:spLocks noGrp="1"/>
          </p:cNvSpPr>
          <p:nvPr>
            <p:ph idx="1"/>
          </p:nvPr>
        </p:nvSpPr>
        <p:spPr>
          <a:xfrm>
            <a:off x="2631307" y="3051008"/>
            <a:ext cx="6158397" cy="2173773"/>
          </a:xfrm>
          <a:prstGeom prst="rect">
            <a:avLst/>
          </a:prstGeom>
        </p:spPr>
        <p:txBody>
          <a:bodyPr lIns="108000" tIns="46800" bIns="46800">
            <a:normAutofit/>
          </a:bodyPr>
          <a:lstStyle>
            <a:lvl1pPr>
              <a:defRPr sz="2400" b="0" i="0">
                <a:solidFill>
                  <a:srgbClr val="000000"/>
                </a:solidFill>
                <a:latin typeface="Gill Sans MT"/>
                <a:cs typeface="Gill Sans MT"/>
              </a:defRPr>
            </a:lvl1pPr>
            <a:lvl2pPr>
              <a:defRPr sz="2000" b="0" i="0">
                <a:solidFill>
                  <a:srgbClr val="000000"/>
                </a:solidFill>
                <a:latin typeface="Gill Sans MT"/>
                <a:cs typeface="Gill Sans MT"/>
              </a:defRPr>
            </a:lvl2pPr>
            <a:lvl3pPr>
              <a:defRPr sz="1800" b="0" i="0">
                <a:solidFill>
                  <a:srgbClr val="000000"/>
                </a:solidFill>
                <a:latin typeface="Gill Sans MT"/>
                <a:cs typeface="Gill Sans MT"/>
              </a:defRPr>
            </a:lvl3pPr>
            <a:lvl4pPr>
              <a:defRPr sz="1500" b="0" i="0">
                <a:solidFill>
                  <a:srgbClr val="000000"/>
                </a:solidFill>
                <a:latin typeface="Gill Sans MT"/>
                <a:cs typeface="Gill Sans MT"/>
              </a:defRPr>
            </a:lvl4pPr>
            <a:lvl5pPr>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pic>
        <p:nvPicPr>
          <p:cNvPr id="9" name="Picture 8" descr="Janet-Powerpoint-Template1-9.jpg"/>
          <p:cNvPicPr>
            <a:picLocks noChangeAspect="1"/>
          </p:cNvPicPr>
          <p:nvPr userDrawn="1"/>
        </p:nvPicPr>
        <p:blipFill>
          <a:blip r:embed="rId2"/>
          <a:stretch>
            <a:fillRect/>
          </a:stretch>
        </p:blipFill>
        <p:spPr>
          <a:xfrm>
            <a:off x="0" y="0"/>
            <a:ext cx="2029968" cy="6858000"/>
          </a:xfrm>
          <a:prstGeom prst="rect">
            <a:avLst/>
          </a:prstGeom>
        </p:spPr>
      </p:pic>
      <p:pic>
        <p:nvPicPr>
          <p:cNvPr id="10" name="Picture 9" descr="Janet Logo RGB.png"/>
          <p:cNvPicPr>
            <a:picLocks noChangeAspect="1"/>
          </p:cNvPicPr>
          <p:nvPr userDrawn="1"/>
        </p:nvPicPr>
        <p:blipFill>
          <a:blip r:embed="rId3"/>
          <a:stretch>
            <a:fillRect/>
          </a:stretch>
        </p:blipFill>
        <p:spPr>
          <a:xfrm>
            <a:off x="7632000" y="334658"/>
            <a:ext cx="1076833" cy="491598"/>
          </a:xfrm>
          <a:prstGeom prst="rect">
            <a:avLst/>
          </a:prstGeom>
        </p:spPr>
      </p:pic>
      <p:sp>
        <p:nvSpPr>
          <p:cNvPr id="11" name="Title 1"/>
          <p:cNvSpPr>
            <a:spLocks noGrp="1"/>
          </p:cNvSpPr>
          <p:nvPr>
            <p:ph type="ctrTitle"/>
          </p:nvPr>
        </p:nvSpPr>
        <p:spPr>
          <a:xfrm>
            <a:off x="1817578" y="2433253"/>
            <a:ext cx="6158397" cy="493262"/>
          </a:xfrm>
          <a:prstGeom prst="rect">
            <a:avLst/>
          </a:prstGeom>
        </p:spPr>
        <p:txBody>
          <a:bodyPr wrap="square" lIns="0" tIns="0" rIns="0" bIns="0" anchor="t" anchorCtr="0">
            <a:normAutofit/>
          </a:bodyPr>
          <a:lstStyle>
            <a:lvl1pPr algn="l">
              <a:defRPr sz="2800" b="0" i="0">
                <a:solidFill>
                  <a:schemeClr val="tx2"/>
                </a:solidFill>
                <a:latin typeface="Gill Sans MT"/>
                <a:cs typeface="Gill Sans MT"/>
              </a:defRPr>
            </a:lvl1pPr>
          </a:lstStyle>
          <a:p>
            <a:r>
              <a:rPr lang="en-GB" smtClean="0"/>
              <a:t>Click to edit Master title style</a:t>
            </a:r>
            <a:endParaRPr lang="en-US" dirty="0"/>
          </a:p>
        </p:txBody>
      </p:sp>
      <p:sp>
        <p:nvSpPr>
          <p:cNvPr id="6" name="Content Placeholder 2"/>
          <p:cNvSpPr>
            <a:spLocks noGrp="1"/>
          </p:cNvSpPr>
          <p:nvPr>
            <p:ph idx="1"/>
          </p:nvPr>
        </p:nvSpPr>
        <p:spPr>
          <a:xfrm>
            <a:off x="1817578" y="3051008"/>
            <a:ext cx="6158397" cy="2173773"/>
          </a:xfrm>
          <a:prstGeom prst="rect">
            <a:avLst/>
          </a:prstGeom>
        </p:spPr>
        <p:txBody>
          <a:bodyPr lIns="108000" tIns="46800" bIns="46800">
            <a:normAutofit/>
          </a:bodyPr>
          <a:lstStyle>
            <a:lvl1pPr>
              <a:defRPr sz="2400" b="0" i="0">
                <a:solidFill>
                  <a:schemeClr val="tx1"/>
                </a:solidFill>
                <a:latin typeface="Gill Sans MT"/>
                <a:cs typeface="Gill Sans MT"/>
              </a:defRPr>
            </a:lvl1pPr>
            <a:lvl2pPr>
              <a:defRPr sz="2000" b="0" i="0">
                <a:solidFill>
                  <a:schemeClr val="tx1"/>
                </a:solidFill>
                <a:latin typeface="Gill Sans MT"/>
                <a:cs typeface="Gill Sans MT"/>
              </a:defRPr>
            </a:lvl2pPr>
            <a:lvl3pPr>
              <a:defRPr sz="1800" b="0" i="0">
                <a:solidFill>
                  <a:schemeClr val="tx1"/>
                </a:solidFill>
                <a:latin typeface="Gill Sans MT"/>
                <a:cs typeface="Gill Sans MT"/>
              </a:defRPr>
            </a:lvl3pPr>
            <a:lvl4pPr>
              <a:defRPr sz="1500" b="0" i="0">
                <a:solidFill>
                  <a:schemeClr val="tx1"/>
                </a:solidFill>
                <a:latin typeface="Gill Sans MT"/>
                <a:cs typeface="Gill Sans MT"/>
              </a:defRPr>
            </a:lvl4pPr>
            <a:lvl5pPr>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16" name="Picture 15" descr="Janet-Powerpoint-Template1-10.jpg"/>
          <p:cNvPicPr>
            <a:picLocks noChangeAspect="1"/>
          </p:cNvPicPr>
          <p:nvPr userDrawn="1"/>
        </p:nvPicPr>
        <p:blipFill>
          <a:blip r:embed="rId2"/>
          <a:stretch>
            <a:fillRect/>
          </a:stretch>
        </p:blipFill>
        <p:spPr>
          <a:xfrm>
            <a:off x="0" y="826256"/>
            <a:ext cx="8157910" cy="6031743"/>
          </a:xfrm>
          <a:prstGeom prst="rect">
            <a:avLst/>
          </a:prstGeom>
        </p:spPr>
      </p:pic>
      <p:pic>
        <p:nvPicPr>
          <p:cNvPr id="17" name="Picture 16" descr="Janet Logo RGB.png"/>
          <p:cNvPicPr>
            <a:picLocks noChangeAspect="1"/>
          </p:cNvPicPr>
          <p:nvPr userDrawn="1"/>
        </p:nvPicPr>
        <p:blipFill>
          <a:blip r:embed="rId3"/>
          <a:stretch>
            <a:fillRect/>
          </a:stretch>
        </p:blipFill>
        <p:spPr>
          <a:xfrm>
            <a:off x="7632000" y="334658"/>
            <a:ext cx="1076833" cy="491598"/>
          </a:xfrm>
          <a:prstGeom prst="rect">
            <a:avLst/>
          </a:prstGeom>
        </p:spPr>
      </p:pic>
      <p:sp>
        <p:nvSpPr>
          <p:cNvPr id="18" name="Title 1"/>
          <p:cNvSpPr>
            <a:spLocks noGrp="1"/>
          </p:cNvSpPr>
          <p:nvPr>
            <p:ph type="ctrTitle" hasCustomPrompt="1"/>
          </p:nvPr>
        </p:nvSpPr>
        <p:spPr>
          <a:xfrm>
            <a:off x="958219" y="3840630"/>
            <a:ext cx="5262629" cy="692074"/>
          </a:xfrm>
          <a:prstGeom prst="rect">
            <a:avLst/>
          </a:prstGeom>
        </p:spPr>
        <p:txBody>
          <a:bodyPr wrap="square" lIns="0" tIns="0" rIns="0" bIns="0" anchor="t" anchorCtr="0">
            <a:normAutofit/>
          </a:bodyPr>
          <a:lstStyle>
            <a:lvl1pPr algn="l">
              <a:defRPr sz="4400" b="0" i="0">
                <a:solidFill>
                  <a:srgbClr val="FFFFFF"/>
                </a:solidFill>
                <a:latin typeface="Gill Sans MT"/>
                <a:cs typeface="Gill Sans MT"/>
              </a:defRPr>
            </a:lvl1pPr>
          </a:lstStyle>
          <a:p>
            <a:r>
              <a:rPr lang="en-GB" dirty="0" smtClean="0"/>
              <a:t>THANK YOU</a:t>
            </a:r>
            <a:endParaRPr lang="en-US" dirty="0"/>
          </a:p>
        </p:txBody>
      </p:sp>
      <p:sp>
        <p:nvSpPr>
          <p:cNvPr id="19" name="Title 1"/>
          <p:cNvSpPr txBox="1">
            <a:spLocks/>
          </p:cNvSpPr>
          <p:nvPr userDrawn="1"/>
        </p:nvSpPr>
        <p:spPr>
          <a:xfrm>
            <a:off x="958219" y="4677201"/>
            <a:ext cx="5262629" cy="1641663"/>
          </a:xfrm>
          <a:prstGeom prst="rect">
            <a:avLst/>
          </a:prstGeom>
        </p:spPr>
        <p:txBody>
          <a:bodyPr wrap="square" lIns="0" tIns="0" rIns="0" bIns="0" anchor="t" anchorCtr="0">
            <a:normAutofit/>
          </a:bodyPr>
          <a:lstStyle>
            <a:lvl1pPr algn="l">
              <a:defRPr sz="2800" b="0" i="0">
                <a:solidFill>
                  <a:srgbClr val="FF6600"/>
                </a:solidFill>
                <a:latin typeface="Gill Sans"/>
                <a:cs typeface="Gill San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Janet, Lumen House</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Library Avenue, Harwell Oxford</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Didcot, Oxfordshire</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t:  +44 (0) 1235 822200</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f:  +44 (0) 1235 822399</a:t>
            </a:r>
            <a:b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br>
            <a:r>
              <a:rPr kumimoji="0" lang="en-GB" sz="1600" b="0" i="0" u="none" strike="noStrike" kern="1200" cap="none" spc="0" normalizeH="0" baseline="0" noProof="0" dirty="0" smtClean="0">
                <a:ln>
                  <a:noFill/>
                </a:ln>
                <a:solidFill>
                  <a:schemeClr val="bg1"/>
                </a:solidFill>
                <a:effectLst/>
                <a:uLnTx/>
                <a:uFillTx/>
                <a:latin typeface="Gill Sans MT"/>
                <a:ea typeface="+mj-ea"/>
                <a:cs typeface="Gill Sans MT"/>
              </a:rPr>
              <a:t>e: Service@ja.net</a:t>
            </a:r>
            <a:endParaRPr kumimoji="0" lang="en-US" sz="1600" b="0" i="0" u="none" strike="noStrike" kern="1200" cap="none" spc="0" normalizeH="0" baseline="0" noProof="0" dirty="0">
              <a:ln>
                <a:noFill/>
              </a:ln>
              <a:solidFill>
                <a:schemeClr val="bg1"/>
              </a:solidFill>
              <a:effectLst/>
              <a:uLnTx/>
              <a:uFillTx/>
              <a:latin typeface="Gill Sans MT"/>
              <a:ea typeface="+mj-ea"/>
              <a:cs typeface="Gill Sans M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7" name="Picture 6" descr="Janet-Powerpoint-Template1-2.jpg"/>
          <p:cNvPicPr>
            <a:picLocks noChangeAspect="1"/>
          </p:cNvPicPr>
          <p:nvPr userDrawn="1"/>
        </p:nvPicPr>
        <p:blipFill>
          <a:blip r:embed="rId2"/>
          <a:stretch>
            <a:fillRect/>
          </a:stretch>
        </p:blipFill>
        <p:spPr>
          <a:xfrm>
            <a:off x="0" y="182524"/>
            <a:ext cx="7499608" cy="6675475"/>
          </a:xfrm>
          <a:prstGeom prst="rect">
            <a:avLst/>
          </a:prstGeom>
        </p:spPr>
      </p:pic>
      <p:sp>
        <p:nvSpPr>
          <p:cNvPr id="8" name="Title 1"/>
          <p:cNvSpPr>
            <a:spLocks noGrp="1"/>
          </p:cNvSpPr>
          <p:nvPr>
            <p:ph type="ctrTitle" hasCustomPrompt="1"/>
          </p:nvPr>
        </p:nvSpPr>
        <p:spPr>
          <a:xfrm>
            <a:off x="468000" y="2880082"/>
            <a:ext cx="5059165" cy="1340812"/>
          </a:xfrm>
          <a:prstGeom prst="rect">
            <a:avLst/>
          </a:prstGeom>
        </p:spPr>
        <p:txBody>
          <a:bodyPr wrap="square" lIns="0" tIns="0" rIns="0" bIns="0" anchor="t" anchorCtr="0">
            <a:normAutofit/>
          </a:bodyPr>
          <a:lstStyle>
            <a:lvl1pPr algn="l">
              <a:defRPr b="0" i="0">
                <a:solidFill>
                  <a:schemeClr val="bg1"/>
                </a:solidFill>
                <a:latin typeface="Gill Sans MT"/>
                <a:cs typeface="Gill Sans MT"/>
              </a:defRPr>
            </a:lvl1pPr>
          </a:lstStyle>
          <a:p>
            <a:r>
              <a:rPr lang="en-GB" dirty="0" smtClean="0"/>
              <a:t>Click to edit </a:t>
            </a:r>
            <a:br>
              <a:rPr lang="en-GB" dirty="0" smtClean="0"/>
            </a:br>
            <a:r>
              <a:rPr lang="en-GB" dirty="0" smtClean="0"/>
              <a:t>Master title style</a:t>
            </a:r>
            <a:endParaRPr lang="en-US" dirty="0"/>
          </a:p>
        </p:txBody>
      </p:sp>
      <p:sp>
        <p:nvSpPr>
          <p:cNvPr id="9" name="Subtitle 2"/>
          <p:cNvSpPr>
            <a:spLocks noGrp="1"/>
          </p:cNvSpPr>
          <p:nvPr>
            <p:ph type="subTitle" idx="1"/>
          </p:nvPr>
        </p:nvSpPr>
        <p:spPr>
          <a:xfrm>
            <a:off x="468000" y="4395736"/>
            <a:ext cx="5059165" cy="441179"/>
          </a:xfrm>
          <a:prstGeom prst="rect">
            <a:avLst/>
          </a:prstGeom>
        </p:spPr>
        <p:txBody>
          <a:bodyPr lIns="0" tIns="0" rIns="0" bIns="0">
            <a:normAutofit/>
          </a:bodyPr>
          <a:lstStyle>
            <a:lvl1pPr marL="0" indent="0" algn="l">
              <a:buNone/>
              <a:defRPr sz="2500" b="0" i="0">
                <a:solidFill>
                  <a:srgbClr val="FFFFFF"/>
                </a:solidFill>
                <a:latin typeface="Gill Sans MT"/>
                <a:cs typeface="Gill Sans M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pic>
        <p:nvPicPr>
          <p:cNvPr id="10" name="Picture 9" descr="Janet Logo RGB.png"/>
          <p:cNvPicPr>
            <a:picLocks noChangeAspect="1"/>
          </p:cNvPicPr>
          <p:nvPr userDrawn="1"/>
        </p:nvPicPr>
        <p:blipFill>
          <a:blip r:embed="rId3"/>
          <a:stretch>
            <a:fillRect/>
          </a:stretch>
        </p:blipFill>
        <p:spPr>
          <a:xfrm>
            <a:off x="6998400" y="540000"/>
            <a:ext cx="1682552" cy="7681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pic>
        <p:nvPicPr>
          <p:cNvPr id="18" name="Picture 17" descr="Janet-Powerpoint-Template1-3.jpg"/>
          <p:cNvPicPr>
            <a:picLocks noChangeAspect="1"/>
          </p:cNvPicPr>
          <p:nvPr userDrawn="1"/>
        </p:nvPicPr>
        <p:blipFill>
          <a:blip r:embed="rId2"/>
          <a:stretch>
            <a:fillRect/>
          </a:stretch>
        </p:blipFill>
        <p:spPr>
          <a:xfrm>
            <a:off x="0" y="2660904"/>
            <a:ext cx="9144000" cy="4197096"/>
          </a:xfrm>
          <a:prstGeom prst="rect">
            <a:avLst/>
          </a:prstGeom>
        </p:spPr>
      </p:pic>
      <p:pic>
        <p:nvPicPr>
          <p:cNvPr id="19" name="Picture 18" descr="Janet Logo RGB.png"/>
          <p:cNvPicPr>
            <a:picLocks noChangeAspect="1"/>
          </p:cNvPicPr>
          <p:nvPr userDrawn="1"/>
        </p:nvPicPr>
        <p:blipFill>
          <a:blip r:embed="rId3"/>
          <a:stretch>
            <a:fillRect/>
          </a:stretch>
        </p:blipFill>
        <p:spPr>
          <a:xfrm>
            <a:off x="6998400" y="540000"/>
            <a:ext cx="1682552" cy="768122"/>
          </a:xfrm>
          <a:prstGeom prst="rect">
            <a:avLst/>
          </a:prstGeom>
        </p:spPr>
      </p:pic>
      <p:sp>
        <p:nvSpPr>
          <p:cNvPr id="20" name="Title 1"/>
          <p:cNvSpPr>
            <a:spLocks noGrp="1"/>
          </p:cNvSpPr>
          <p:nvPr>
            <p:ph type="ctrTitle"/>
          </p:nvPr>
        </p:nvSpPr>
        <p:spPr>
          <a:xfrm>
            <a:off x="486000" y="2139210"/>
            <a:ext cx="8194952" cy="697534"/>
          </a:xfrm>
          <a:prstGeom prst="rect">
            <a:avLst/>
          </a:prstGeom>
        </p:spPr>
        <p:txBody>
          <a:bodyPr wrap="square" lIns="0" tIns="0" rIns="0" bIns="0" anchor="t" anchorCtr="0">
            <a:normAutofit/>
          </a:bodyPr>
          <a:lstStyle>
            <a:lvl1pPr algn="ctr">
              <a:defRPr b="0" i="0">
                <a:solidFill>
                  <a:srgbClr val="E98300"/>
                </a:solidFill>
                <a:latin typeface="Gill Sans MT"/>
                <a:cs typeface="Gill Sans MT"/>
              </a:defRPr>
            </a:lvl1pPr>
          </a:lstStyle>
          <a:p>
            <a:r>
              <a:rPr lang="en-GB" smtClean="0"/>
              <a:t>Click to edit Master title style</a:t>
            </a:r>
            <a:endParaRPr lang="en-US" dirty="0"/>
          </a:p>
        </p:txBody>
      </p:sp>
      <p:sp>
        <p:nvSpPr>
          <p:cNvPr id="21" name="Subtitle 2"/>
          <p:cNvSpPr>
            <a:spLocks noGrp="1"/>
          </p:cNvSpPr>
          <p:nvPr>
            <p:ph type="subTitle" idx="1"/>
          </p:nvPr>
        </p:nvSpPr>
        <p:spPr>
          <a:xfrm>
            <a:off x="486000" y="2921463"/>
            <a:ext cx="8194952" cy="455251"/>
          </a:xfrm>
          <a:prstGeom prst="rect">
            <a:avLst/>
          </a:prstGeom>
        </p:spPr>
        <p:txBody>
          <a:bodyPr lIns="0" rIns="0" bIns="0">
            <a:normAutofit/>
          </a:bodyPr>
          <a:lstStyle>
            <a:lvl1pPr marL="0" indent="0" algn="ctr">
              <a:buNone/>
              <a:defRPr sz="2400" b="0" i="0">
                <a:solidFill>
                  <a:schemeClr val="tx1"/>
                </a:solidFill>
                <a:latin typeface="Gill Sans MT"/>
                <a:cs typeface="Gill Sans M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1 (2-columns)">
    <p:spTree>
      <p:nvGrpSpPr>
        <p:cNvPr id="1" name=""/>
        <p:cNvGrpSpPr/>
        <p:nvPr/>
      </p:nvGrpSpPr>
      <p:grpSpPr>
        <a:xfrm>
          <a:off x="0" y="0"/>
          <a:ext cx="0" cy="0"/>
          <a:chOff x="0" y="0"/>
          <a:chExt cx="0" cy="0"/>
        </a:xfrm>
      </p:grpSpPr>
      <p:pic>
        <p:nvPicPr>
          <p:cNvPr id="9" name="Picture 8" descr="Janet-Powerpoint-Template1-4.jpg"/>
          <p:cNvPicPr>
            <a:picLocks noChangeAspect="1"/>
          </p:cNvPicPr>
          <p:nvPr userDrawn="1"/>
        </p:nvPicPr>
        <p:blipFill>
          <a:blip r:embed="rId2"/>
          <a:stretch>
            <a:fillRect/>
          </a:stretch>
        </p:blipFill>
        <p:spPr>
          <a:xfrm>
            <a:off x="5369094" y="4833776"/>
            <a:ext cx="3774905" cy="2024224"/>
          </a:xfrm>
          <a:prstGeom prst="rect">
            <a:avLst/>
          </a:prstGeom>
        </p:spPr>
      </p:pic>
      <p:sp>
        <p:nvSpPr>
          <p:cNvPr id="11"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lnSpc>
                <a:spcPct val="100000"/>
              </a:lnSpc>
              <a:spcBef>
                <a:spcPts val="200"/>
              </a:spcBef>
              <a:spcAft>
                <a:spcPts val="0"/>
              </a:spcAft>
              <a:defRPr sz="2400" b="0" i="0">
                <a:solidFill>
                  <a:srgbClr val="000000"/>
                </a:solidFill>
                <a:latin typeface="Gill Sans MT"/>
                <a:cs typeface="Gill Sans MT"/>
              </a:defRPr>
            </a:lvl1pPr>
            <a:lvl2pPr>
              <a:lnSpc>
                <a:spcPct val="100000"/>
              </a:lnSpc>
              <a:spcBef>
                <a:spcPts val="200"/>
              </a:spcBef>
              <a:spcAft>
                <a:spcPts val="0"/>
              </a:spcAft>
              <a:defRPr sz="2000" b="0" i="0">
                <a:solidFill>
                  <a:srgbClr val="000000"/>
                </a:solidFill>
                <a:latin typeface="Gill Sans MT"/>
                <a:cs typeface="Gill Sans MT"/>
              </a:defRPr>
            </a:lvl2pPr>
            <a:lvl3pPr>
              <a:lnSpc>
                <a:spcPct val="100000"/>
              </a:lnSpc>
              <a:spcBef>
                <a:spcPts val="200"/>
              </a:spcBef>
              <a:spcAft>
                <a:spcPts val="0"/>
              </a:spcAft>
              <a:defRPr sz="1800" b="0" i="0">
                <a:solidFill>
                  <a:srgbClr val="000000"/>
                </a:solidFill>
                <a:latin typeface="Gill Sans MT"/>
                <a:cs typeface="Gill Sans MT"/>
              </a:defRPr>
            </a:lvl3pPr>
            <a:lvl4pPr>
              <a:lnSpc>
                <a:spcPct val="100000"/>
              </a:lnSpc>
              <a:spcBef>
                <a:spcPts val="200"/>
              </a:spcBef>
              <a:spcAft>
                <a:spcPts val="0"/>
              </a:spcAft>
              <a:defRPr sz="1500" b="0" i="0">
                <a:solidFill>
                  <a:srgbClr val="000000"/>
                </a:solidFill>
                <a:latin typeface="Gill Sans MT"/>
                <a:cs typeface="Gill Sans MT"/>
              </a:defRPr>
            </a:lvl4pPr>
            <a:lvl5pPr>
              <a:lnSpc>
                <a:spcPct val="100000"/>
              </a:lnSpc>
              <a:spcBef>
                <a:spcPts val="200"/>
              </a:spcBef>
              <a:spcAft>
                <a:spcPts val="0"/>
              </a:spcAft>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11" descr="Janet Logo RGB.png"/>
          <p:cNvPicPr>
            <a:picLocks noChangeAspect="1"/>
          </p:cNvPicPr>
          <p:nvPr userDrawn="1"/>
        </p:nvPicPr>
        <p:blipFill>
          <a:blip r:embed="rId3"/>
          <a:stretch>
            <a:fillRect/>
          </a:stretch>
        </p:blipFill>
        <p:spPr>
          <a:xfrm>
            <a:off x="7632000" y="334658"/>
            <a:ext cx="1076833" cy="491598"/>
          </a:xfrm>
          <a:prstGeom prst="rect">
            <a:avLst/>
          </a:prstGeom>
        </p:spPr>
      </p:pic>
      <p:cxnSp>
        <p:nvCxnSpPr>
          <p:cNvPr id="14" name="Straight Connector 13"/>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sp>
        <p:nvSpPr>
          <p:cNvPr id="7" name="Content Placeholder 5"/>
          <p:cNvSpPr>
            <a:spLocks noGrp="1"/>
          </p:cNvSpPr>
          <p:nvPr>
            <p:ph sz="quarter" idx="4" hasCustomPrompt="1"/>
          </p:nvPr>
        </p:nvSpPr>
        <p:spPr>
          <a:xfrm>
            <a:off x="5224600" y="1214370"/>
            <a:ext cx="3462200" cy="3318336"/>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smtClean="0"/>
          </a:p>
          <a:p>
            <a:pPr lvl="0"/>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Slide 1 (1-column)">
    <p:spTree>
      <p:nvGrpSpPr>
        <p:cNvPr id="1" name=""/>
        <p:cNvGrpSpPr/>
        <p:nvPr/>
      </p:nvGrpSpPr>
      <p:grpSpPr>
        <a:xfrm>
          <a:off x="0" y="0"/>
          <a:ext cx="0" cy="0"/>
          <a:chOff x="0" y="0"/>
          <a:chExt cx="0" cy="0"/>
        </a:xfrm>
      </p:grpSpPr>
      <p:pic>
        <p:nvPicPr>
          <p:cNvPr id="3" name="Picture 2" descr="Janet-Powerpoint-Template1-4.jpg"/>
          <p:cNvPicPr>
            <a:picLocks noChangeAspect="1"/>
          </p:cNvPicPr>
          <p:nvPr userDrawn="1"/>
        </p:nvPicPr>
        <p:blipFill>
          <a:blip r:embed="rId2"/>
          <a:stretch>
            <a:fillRect/>
          </a:stretch>
        </p:blipFill>
        <p:spPr>
          <a:xfrm>
            <a:off x="5369094" y="4833776"/>
            <a:ext cx="3774905" cy="2024224"/>
          </a:xfrm>
          <a:prstGeom prst="rect">
            <a:avLst/>
          </a:prstGeom>
        </p:spPr>
      </p:pic>
      <p:sp>
        <p:nvSpPr>
          <p:cNvPr id="4"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5" name="Picture 4" descr="Janet Logo RGB.png"/>
          <p:cNvPicPr>
            <a:picLocks noChangeAspect="1"/>
          </p:cNvPicPr>
          <p:nvPr userDrawn="1"/>
        </p:nvPicPr>
        <p:blipFill>
          <a:blip r:embed="rId3"/>
          <a:stretch>
            <a:fillRect/>
          </a:stretch>
        </p:blipFill>
        <p:spPr>
          <a:xfrm>
            <a:off x="7632000" y="334658"/>
            <a:ext cx="1076833" cy="491598"/>
          </a:xfrm>
          <a:prstGeom prst="rect">
            <a:avLst/>
          </a:prstGeom>
        </p:spPr>
      </p:pic>
      <p:cxnSp>
        <p:nvCxnSpPr>
          <p:cNvPr id="6" name="Straight Connector 5"/>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Slide 2 (2-columns) ">
    <p:spTree>
      <p:nvGrpSpPr>
        <p:cNvPr id="1" name=""/>
        <p:cNvGrpSpPr/>
        <p:nvPr/>
      </p:nvGrpSpPr>
      <p:grpSpPr>
        <a:xfrm>
          <a:off x="0" y="0"/>
          <a:ext cx="0" cy="0"/>
          <a:chOff x="0" y="0"/>
          <a:chExt cx="0" cy="0"/>
        </a:xfrm>
      </p:grpSpPr>
      <p:pic>
        <p:nvPicPr>
          <p:cNvPr id="18" name="Picture 17" descr="Janet-Powerpoint-Template1-5.jpg"/>
          <p:cNvPicPr>
            <a:picLocks noChangeAspect="1"/>
          </p:cNvPicPr>
          <p:nvPr userDrawn="1"/>
        </p:nvPicPr>
        <p:blipFill>
          <a:blip r:embed="rId2"/>
          <a:stretch>
            <a:fillRect/>
          </a:stretch>
        </p:blipFill>
        <p:spPr>
          <a:xfrm>
            <a:off x="5696106" y="0"/>
            <a:ext cx="3447894" cy="1696437"/>
          </a:xfrm>
          <a:prstGeom prst="rect">
            <a:avLst/>
          </a:prstGeom>
        </p:spPr>
      </p:pic>
      <p:pic>
        <p:nvPicPr>
          <p:cNvPr id="20" name="Picture 19" descr="Janet Logo RGB.png"/>
          <p:cNvPicPr>
            <a:picLocks noChangeAspect="1"/>
          </p:cNvPicPr>
          <p:nvPr userDrawn="1"/>
        </p:nvPicPr>
        <p:blipFill>
          <a:blip r:embed="rId3"/>
          <a:stretch>
            <a:fillRect/>
          </a:stretch>
        </p:blipFill>
        <p:spPr>
          <a:xfrm>
            <a:off x="7632000" y="334658"/>
            <a:ext cx="1076833" cy="491597"/>
          </a:xfrm>
          <a:prstGeom prst="rect">
            <a:avLst/>
          </a:prstGeom>
        </p:spPr>
      </p:pic>
      <p:cxnSp>
        <p:nvCxnSpPr>
          <p:cNvPr id="22" name="Straight Connector 21"/>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8" name="Content Placeholder 5"/>
          <p:cNvSpPr>
            <a:spLocks noGrp="1"/>
          </p:cNvSpPr>
          <p:nvPr>
            <p:ph sz="quarter" idx="4" hasCustomPrompt="1"/>
          </p:nvPr>
        </p:nvSpPr>
        <p:spPr>
          <a:xfrm>
            <a:off x="5224600" y="1832856"/>
            <a:ext cx="3462200" cy="4555522"/>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smtClean="0"/>
          </a:p>
          <a:p>
            <a:pPr lvl="0"/>
            <a:endParaRPr lang="en-US" dirty="0"/>
          </a:p>
        </p:txBody>
      </p:sp>
      <p:sp>
        <p:nvSpPr>
          <p:cNvPr id="10" name="Title 1"/>
          <p:cNvSpPr>
            <a:spLocks noGrp="1"/>
          </p:cNvSpPr>
          <p:nvPr>
            <p:ph type="ctrTitle"/>
          </p:nvPr>
        </p:nvSpPr>
        <p:spPr>
          <a:xfrm>
            <a:off x="468000" y="332994"/>
            <a:ext cx="5844108"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Side 2 (1-column)">
    <p:spTree>
      <p:nvGrpSpPr>
        <p:cNvPr id="1" name=""/>
        <p:cNvGrpSpPr/>
        <p:nvPr/>
      </p:nvGrpSpPr>
      <p:grpSpPr>
        <a:xfrm>
          <a:off x="0" y="0"/>
          <a:ext cx="0" cy="0"/>
          <a:chOff x="0" y="0"/>
          <a:chExt cx="0" cy="0"/>
        </a:xfrm>
      </p:grpSpPr>
      <p:pic>
        <p:nvPicPr>
          <p:cNvPr id="3" name="Picture 2" descr="Janet-Powerpoint-Template1-5.jpg"/>
          <p:cNvPicPr>
            <a:picLocks noChangeAspect="1"/>
          </p:cNvPicPr>
          <p:nvPr userDrawn="1"/>
        </p:nvPicPr>
        <p:blipFill>
          <a:blip r:embed="rId2"/>
          <a:stretch>
            <a:fillRect/>
          </a:stretch>
        </p:blipFill>
        <p:spPr>
          <a:xfrm>
            <a:off x="5696106" y="0"/>
            <a:ext cx="3447894" cy="1696437"/>
          </a:xfrm>
          <a:prstGeom prst="rect">
            <a:avLst/>
          </a:prstGeom>
        </p:spPr>
      </p:pic>
      <p:pic>
        <p:nvPicPr>
          <p:cNvPr id="4" name="Picture 3" descr="Janet Logo RGB.png"/>
          <p:cNvPicPr>
            <a:picLocks noChangeAspect="1"/>
          </p:cNvPicPr>
          <p:nvPr userDrawn="1"/>
        </p:nvPicPr>
        <p:blipFill>
          <a:blip r:embed="rId3"/>
          <a:stretch>
            <a:fillRect/>
          </a:stretch>
        </p:blipFill>
        <p:spPr>
          <a:xfrm>
            <a:off x="7632000" y="334658"/>
            <a:ext cx="1076833" cy="491597"/>
          </a:xfrm>
          <a:prstGeom prst="rect">
            <a:avLst/>
          </a:prstGeom>
        </p:spPr>
      </p:pic>
      <p:cxnSp>
        <p:nvCxnSpPr>
          <p:cNvPr id="5" name="Straight Connector 4"/>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6"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chemeClr val="tx1"/>
                </a:solidFill>
                <a:latin typeface="Gill Sans MT"/>
                <a:cs typeface="Gill Sans MT"/>
              </a:defRPr>
            </a:lvl1pPr>
            <a:lvl2pPr>
              <a:spcBef>
                <a:spcPts val="200"/>
              </a:spcBef>
              <a:defRPr sz="2000" b="0" i="0">
                <a:solidFill>
                  <a:schemeClr val="tx1"/>
                </a:solidFill>
                <a:latin typeface="Gill Sans MT"/>
                <a:cs typeface="Gill Sans MT"/>
              </a:defRPr>
            </a:lvl2pPr>
            <a:lvl3pPr>
              <a:spcBef>
                <a:spcPts val="200"/>
              </a:spcBef>
              <a:defRPr sz="1800" b="0" i="0">
                <a:solidFill>
                  <a:schemeClr val="tx1"/>
                </a:solidFill>
                <a:latin typeface="Gill Sans MT"/>
                <a:cs typeface="Gill Sans MT"/>
              </a:defRPr>
            </a:lvl3pPr>
            <a:lvl4pPr>
              <a:spcBef>
                <a:spcPts val="200"/>
              </a:spcBef>
              <a:defRPr sz="1500" b="0" i="0">
                <a:solidFill>
                  <a:schemeClr val="tx1"/>
                </a:solidFill>
                <a:latin typeface="Gill Sans MT"/>
                <a:cs typeface="Gill Sans MT"/>
              </a:defRPr>
            </a:lvl4pPr>
            <a:lvl5pPr>
              <a:spcBef>
                <a:spcPts val="200"/>
              </a:spcBef>
              <a:defRPr sz="1500" b="0" i="0">
                <a:solidFill>
                  <a:schemeClr val="tx1"/>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8" name="Title 1"/>
          <p:cNvSpPr>
            <a:spLocks noGrp="1"/>
          </p:cNvSpPr>
          <p:nvPr>
            <p:ph type="ctrTitle"/>
          </p:nvPr>
        </p:nvSpPr>
        <p:spPr>
          <a:xfrm>
            <a:off x="468000" y="332994"/>
            <a:ext cx="5844108" cy="493262"/>
          </a:xfrm>
          <a:prstGeom prst="rect">
            <a:avLst/>
          </a:prstGeom>
        </p:spPr>
        <p:txBody>
          <a:bodyPr wrap="square" lIns="0" tIns="0" rIns="0" bIns="0" anchor="t" anchorCtr="0">
            <a:normAutofit/>
          </a:bodyPr>
          <a:lstStyle>
            <a:lvl1pPr algn="l">
              <a:defRPr sz="2800" b="0" i="0">
                <a:solidFill>
                  <a:srgbClr val="E98300"/>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3 (2-columns)">
    <p:spTree>
      <p:nvGrpSpPr>
        <p:cNvPr id="1" name=""/>
        <p:cNvGrpSpPr/>
        <p:nvPr/>
      </p:nvGrpSpPr>
      <p:grpSpPr>
        <a:xfrm>
          <a:off x="0" y="0"/>
          <a:ext cx="0" cy="0"/>
          <a:chOff x="0" y="0"/>
          <a:chExt cx="0" cy="0"/>
        </a:xfrm>
      </p:grpSpPr>
      <p:pic>
        <p:nvPicPr>
          <p:cNvPr id="13" name="Picture 12" descr="Janet-Powerpoint-Template1-6.jpg"/>
          <p:cNvPicPr>
            <a:picLocks noChangeAspect="1"/>
          </p:cNvPicPr>
          <p:nvPr userDrawn="1"/>
        </p:nvPicPr>
        <p:blipFill>
          <a:blip r:embed="rId2"/>
          <a:stretch>
            <a:fillRect/>
          </a:stretch>
        </p:blipFill>
        <p:spPr>
          <a:xfrm>
            <a:off x="3794868" y="5490898"/>
            <a:ext cx="5349131" cy="1367102"/>
          </a:xfrm>
          <a:prstGeom prst="rect">
            <a:avLst/>
          </a:prstGeom>
        </p:spPr>
      </p:pic>
      <p:pic>
        <p:nvPicPr>
          <p:cNvPr id="15" name="Picture 14" descr="Janet Logo RGB.png"/>
          <p:cNvPicPr>
            <a:picLocks noChangeAspect="1"/>
          </p:cNvPicPr>
          <p:nvPr userDrawn="1"/>
        </p:nvPicPr>
        <p:blipFill>
          <a:blip r:embed="rId3"/>
          <a:stretch>
            <a:fillRect/>
          </a:stretch>
        </p:blipFill>
        <p:spPr>
          <a:xfrm>
            <a:off x="7632000" y="334658"/>
            <a:ext cx="1076833" cy="491598"/>
          </a:xfrm>
          <a:prstGeom prst="rect">
            <a:avLst/>
          </a:prstGeom>
        </p:spPr>
      </p:pic>
      <p:cxnSp>
        <p:nvCxnSpPr>
          <p:cNvPr id="17" name="Straight Connector 16"/>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78058" y="1214370"/>
            <a:ext cx="4411923" cy="5174008"/>
          </a:xfrm>
          <a:prstGeom prst="rect">
            <a:avLst/>
          </a:prstGeom>
        </p:spPr>
        <p:txBody>
          <a:bodyPr lIns="108000" tIns="46800" bIns="46800">
            <a:normAutofit/>
          </a:bodyPr>
          <a:lstStyle>
            <a:lvl1pPr>
              <a:spcBef>
                <a:spcPts val="200"/>
              </a:spcBef>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8" name="Content Placeholder 5"/>
          <p:cNvSpPr>
            <a:spLocks noGrp="1"/>
          </p:cNvSpPr>
          <p:nvPr>
            <p:ph sz="quarter" idx="4" hasCustomPrompt="1"/>
          </p:nvPr>
        </p:nvSpPr>
        <p:spPr>
          <a:xfrm>
            <a:off x="5224600" y="1214370"/>
            <a:ext cx="3462200" cy="3318336"/>
          </a:xfrm>
          <a:prstGeom prst="rect">
            <a:avLst/>
          </a:prstGeom>
        </p:spPr>
        <p:txBody>
          <a:bodyPr>
            <a:normAutofit/>
          </a:bodyPr>
          <a:lstStyle>
            <a:lvl1pPr>
              <a:spcBef>
                <a:spcPts val="200"/>
              </a:spcBef>
              <a:buNone/>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vl6pPr>
              <a:defRPr sz="1600"/>
            </a:lvl6pPr>
            <a:lvl7pPr>
              <a:defRPr sz="1600"/>
            </a:lvl7pPr>
            <a:lvl8pPr>
              <a:defRPr sz="1600"/>
            </a:lvl8pPr>
            <a:lvl9pPr>
              <a:defRPr sz="1600"/>
            </a:lvl9pPr>
          </a:lstStyle>
          <a:p>
            <a:pPr lvl="0"/>
            <a:r>
              <a:rPr lang="en-GB" dirty="0" smtClean="0"/>
              <a:t>Click to edit </a:t>
            </a:r>
            <a:br>
              <a:rPr lang="en-GB" dirty="0" smtClean="0"/>
            </a:br>
            <a:r>
              <a:rPr lang="en-GB" dirty="0" smtClean="0"/>
              <a:t>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smtClean="0"/>
          </a:p>
          <a:p>
            <a:pPr lvl="0"/>
            <a:endParaRPr lang="en-US" dirty="0"/>
          </a:p>
        </p:txBody>
      </p:sp>
      <p:sp>
        <p:nvSpPr>
          <p:cNvPr id="10"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3 (1-column)">
    <p:spTree>
      <p:nvGrpSpPr>
        <p:cNvPr id="1" name=""/>
        <p:cNvGrpSpPr/>
        <p:nvPr/>
      </p:nvGrpSpPr>
      <p:grpSpPr>
        <a:xfrm>
          <a:off x="0" y="0"/>
          <a:ext cx="0" cy="0"/>
          <a:chOff x="0" y="0"/>
          <a:chExt cx="0" cy="0"/>
        </a:xfrm>
      </p:grpSpPr>
      <p:pic>
        <p:nvPicPr>
          <p:cNvPr id="3" name="Picture 2" descr="Janet Logo RGB.png"/>
          <p:cNvPicPr>
            <a:picLocks noChangeAspect="1"/>
          </p:cNvPicPr>
          <p:nvPr userDrawn="1"/>
        </p:nvPicPr>
        <p:blipFill>
          <a:blip r:embed="rId2"/>
          <a:stretch>
            <a:fillRect/>
          </a:stretch>
        </p:blipFill>
        <p:spPr>
          <a:xfrm>
            <a:off x="7632000" y="334658"/>
            <a:ext cx="1076833" cy="491598"/>
          </a:xfrm>
          <a:prstGeom prst="rect">
            <a:avLst/>
          </a:prstGeom>
        </p:spPr>
      </p:pic>
      <p:cxnSp>
        <p:nvCxnSpPr>
          <p:cNvPr id="4" name="Straight Connector 3"/>
          <p:cNvCxnSpPr/>
          <p:nvPr userDrawn="1"/>
        </p:nvCxnSpPr>
        <p:spPr>
          <a:xfrm>
            <a:off x="468000" y="988678"/>
            <a:ext cx="8240833" cy="1588"/>
          </a:xfrm>
          <a:prstGeom prst="line">
            <a:avLst/>
          </a:prstGeom>
          <a:ln w="1270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2"/>
          <p:cNvSpPr>
            <a:spLocks noGrp="1"/>
          </p:cNvSpPr>
          <p:nvPr>
            <p:ph idx="1"/>
          </p:nvPr>
        </p:nvSpPr>
        <p:spPr>
          <a:xfrm>
            <a:off x="478058" y="1214370"/>
            <a:ext cx="8230775" cy="5174008"/>
          </a:xfrm>
          <a:prstGeom prst="rect">
            <a:avLst/>
          </a:prstGeom>
        </p:spPr>
        <p:txBody>
          <a:bodyPr lIns="108000" tIns="46800" bIns="46800">
            <a:normAutofit/>
          </a:bodyPr>
          <a:lstStyle>
            <a:lvl1pPr>
              <a:spcBef>
                <a:spcPts val="200"/>
              </a:spcBef>
              <a:defRPr sz="2400" b="0" i="0">
                <a:solidFill>
                  <a:srgbClr val="000000"/>
                </a:solidFill>
                <a:latin typeface="Gill Sans MT"/>
                <a:cs typeface="Gill Sans MT"/>
              </a:defRPr>
            </a:lvl1pPr>
            <a:lvl2pPr>
              <a:spcBef>
                <a:spcPts val="200"/>
              </a:spcBef>
              <a:defRPr sz="2000" b="0" i="0">
                <a:solidFill>
                  <a:srgbClr val="000000"/>
                </a:solidFill>
                <a:latin typeface="Gill Sans MT"/>
                <a:cs typeface="Gill Sans MT"/>
              </a:defRPr>
            </a:lvl2pPr>
            <a:lvl3pPr>
              <a:spcBef>
                <a:spcPts val="200"/>
              </a:spcBef>
              <a:defRPr sz="1800" b="0" i="0">
                <a:solidFill>
                  <a:srgbClr val="000000"/>
                </a:solidFill>
                <a:latin typeface="Gill Sans MT"/>
                <a:cs typeface="Gill Sans MT"/>
              </a:defRPr>
            </a:lvl3pPr>
            <a:lvl4pPr>
              <a:spcBef>
                <a:spcPts val="200"/>
              </a:spcBef>
              <a:defRPr sz="1500" b="0" i="0">
                <a:solidFill>
                  <a:srgbClr val="000000"/>
                </a:solidFill>
                <a:latin typeface="Gill Sans MT"/>
                <a:cs typeface="Gill Sans MT"/>
              </a:defRPr>
            </a:lvl4pPr>
            <a:lvl5pPr>
              <a:spcBef>
                <a:spcPts val="200"/>
              </a:spcBef>
              <a:defRPr sz="1500" b="0" i="0">
                <a:solidFill>
                  <a:srgbClr val="000000"/>
                </a:solidFill>
                <a:latin typeface="Gill Sans MT"/>
                <a:cs typeface="Gill Sans MT"/>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itle 1"/>
          <p:cNvSpPr>
            <a:spLocks noGrp="1"/>
          </p:cNvSpPr>
          <p:nvPr>
            <p:ph type="ctrTitle"/>
          </p:nvPr>
        </p:nvSpPr>
        <p:spPr>
          <a:xfrm>
            <a:off x="467999" y="332994"/>
            <a:ext cx="6878381" cy="493262"/>
          </a:xfrm>
          <a:prstGeom prst="rect">
            <a:avLst/>
          </a:prstGeom>
        </p:spPr>
        <p:txBody>
          <a:bodyPr wrap="square" lIns="0" tIns="0" rIns="0" bIns="0" anchor="t" anchorCtr="0">
            <a:normAutofit/>
          </a:bodyPr>
          <a:lstStyle>
            <a:lvl1pPr algn="l">
              <a:defRPr sz="2800" b="0" i="0">
                <a:solidFill>
                  <a:schemeClr val="accent1"/>
                </a:solidFill>
                <a:latin typeface="Gill Sans MT"/>
                <a:cs typeface="Gill Sans MT"/>
              </a:defRPr>
            </a:lvl1pPr>
          </a:lstStyle>
          <a:p>
            <a:r>
              <a:rPr lang="en-GB" smtClean="0"/>
              <a:t>Click to edit Master title style</a:t>
            </a:r>
            <a:endParaRPr lang="en-US" dirty="0"/>
          </a:p>
        </p:txBody>
      </p:sp>
      <p:pic>
        <p:nvPicPr>
          <p:cNvPr id="8" name="Picture 7" descr="Janet-Powerpoint-Template1-6.jpg"/>
          <p:cNvPicPr>
            <a:picLocks noChangeAspect="1"/>
          </p:cNvPicPr>
          <p:nvPr userDrawn="1"/>
        </p:nvPicPr>
        <p:blipFill>
          <a:blip r:embed="rId3"/>
          <a:stretch>
            <a:fillRect/>
          </a:stretch>
        </p:blipFill>
        <p:spPr>
          <a:xfrm>
            <a:off x="3794868" y="5490898"/>
            <a:ext cx="5349131" cy="136710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51" r:id="rId6"/>
    <p:sldLayoutId id="2147483663" r:id="rId7"/>
    <p:sldLayoutId id="2147483652" r:id="rId8"/>
    <p:sldLayoutId id="2147483664" r:id="rId9"/>
    <p:sldLayoutId id="2147483668" r:id="rId10"/>
    <p:sldLayoutId id="2147483669" r:id="rId11"/>
    <p:sldLayoutId id="2147483653" r:id="rId12"/>
    <p:sldLayoutId id="2147483665" r:id="rId13"/>
    <p:sldLayoutId id="2147483666" r:id="rId14"/>
    <p:sldLayoutId id="2147483667" r:id="rId15"/>
    <p:sldLayoutId id="2147483654" r:id="rId16"/>
    <p:sldLayoutId id="2147483655" r:id="rId17"/>
    <p:sldLayoutId id="2147483656" r:id="rId1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Frances.neilson@ja..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000" y="2880082"/>
            <a:ext cx="6881450" cy="1340812"/>
          </a:xfrm>
        </p:spPr>
        <p:txBody>
          <a:bodyPr>
            <a:normAutofit fontScale="90000"/>
          </a:bodyPr>
          <a:lstStyle/>
          <a:p>
            <a:r>
              <a:rPr lang="en-US" dirty="0" smtClean="0"/>
              <a:t>Joint Meeting of Janet Aberdeen and Fife and </a:t>
            </a:r>
            <a:r>
              <a:rPr lang="en-US" dirty="0" err="1" smtClean="0"/>
              <a:t>Tayside</a:t>
            </a:r>
            <a:endParaRPr lang="en-US" dirty="0"/>
          </a:p>
        </p:txBody>
      </p:sp>
      <p:sp>
        <p:nvSpPr>
          <p:cNvPr id="3" name="Subtitle 2"/>
          <p:cNvSpPr>
            <a:spLocks noGrp="1"/>
          </p:cNvSpPr>
          <p:nvPr>
            <p:ph type="subTitle" idx="1"/>
          </p:nvPr>
        </p:nvSpPr>
        <p:spPr/>
        <p:txBody>
          <a:bodyPr/>
          <a:lstStyle/>
          <a:p>
            <a:r>
              <a:rPr lang="en-US" dirty="0" smtClean="0"/>
              <a:t>Frances Neilson</a:t>
            </a:r>
            <a:endParaRPr lang="en-US" dirty="0"/>
          </a:p>
        </p:txBody>
      </p:sp>
    </p:spTree>
    <p:extLst>
      <p:ext uri="{BB962C8B-B14F-4D97-AF65-F5344CB8AC3E}">
        <p14:creationId xmlns:p14="http://schemas.microsoft.com/office/powerpoint/2010/main" val="89236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Janet Service and Performance – John </a:t>
            </a:r>
            <a:r>
              <a:rPr lang="en-US" dirty="0" err="1" smtClean="0"/>
              <a:t>Littledale</a:t>
            </a:r>
            <a:r>
              <a:rPr lang="en-US" dirty="0" smtClean="0"/>
              <a:t>, Janet</a:t>
            </a:r>
          </a:p>
          <a:p>
            <a:r>
              <a:rPr lang="en-US" dirty="0" smtClean="0"/>
              <a:t>Janet Update – Frances Neilson, Janet</a:t>
            </a:r>
          </a:p>
          <a:p>
            <a:r>
              <a:rPr lang="en-US" dirty="0" smtClean="0"/>
              <a:t>Institutions Update</a:t>
            </a:r>
          </a:p>
          <a:p>
            <a:r>
              <a:rPr lang="en-US" dirty="0" smtClean="0"/>
              <a:t>Discussion on if and how this group should proceed in future</a:t>
            </a:r>
            <a:endParaRPr lang="en-US" dirty="0"/>
          </a:p>
          <a:p>
            <a:r>
              <a:rPr lang="en-US" dirty="0" smtClean="0"/>
              <a:t>AOCB</a:t>
            </a:r>
          </a:p>
        </p:txBody>
      </p:sp>
      <p:sp>
        <p:nvSpPr>
          <p:cNvPr id="2" name="Title 1"/>
          <p:cNvSpPr>
            <a:spLocks noGrp="1"/>
          </p:cNvSpPr>
          <p:nvPr>
            <p:ph type="ctrTitle"/>
          </p:nvPr>
        </p:nvSpPr>
        <p:spPr/>
        <p:txBody>
          <a:bodyPr/>
          <a:lstStyle/>
          <a:p>
            <a:r>
              <a:rPr lang="en-US" dirty="0" smtClean="0"/>
              <a:t>Agenda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New services</a:t>
            </a:r>
          </a:p>
          <a:p>
            <a:r>
              <a:rPr lang="en-US" dirty="0" smtClean="0"/>
              <a:t>Upcoming Events</a:t>
            </a:r>
          </a:p>
          <a:p>
            <a:r>
              <a:rPr lang="en-US" dirty="0" smtClean="0"/>
              <a:t>Upcoming Training</a:t>
            </a:r>
          </a:p>
          <a:p>
            <a:r>
              <a:rPr lang="en-US" dirty="0" smtClean="0"/>
              <a:t>General </a:t>
            </a:r>
            <a:endParaRPr lang="en-US" dirty="0"/>
          </a:p>
        </p:txBody>
      </p:sp>
      <p:sp>
        <p:nvSpPr>
          <p:cNvPr id="3" name="Title 2"/>
          <p:cNvSpPr>
            <a:spLocks noGrp="1"/>
          </p:cNvSpPr>
          <p:nvPr>
            <p:ph type="ctrTitle"/>
          </p:nvPr>
        </p:nvSpPr>
        <p:spPr/>
        <p:txBody>
          <a:bodyPr/>
          <a:lstStyle/>
          <a:p>
            <a:r>
              <a:rPr lang="en-US" dirty="0" smtClean="0"/>
              <a:t>Janet Update</a:t>
            </a:r>
            <a:endParaRPr lang="en-US" dirty="0"/>
          </a:p>
        </p:txBody>
      </p:sp>
    </p:spTree>
    <p:extLst>
      <p:ext uri="{BB962C8B-B14F-4D97-AF65-F5344CB8AC3E}">
        <p14:creationId xmlns:p14="http://schemas.microsoft.com/office/powerpoint/2010/main" val="856389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Transnational Education</a:t>
            </a:r>
          </a:p>
          <a:p>
            <a:r>
              <a:rPr lang="en-US" dirty="0" smtClean="0"/>
              <a:t>Public Access</a:t>
            </a:r>
          </a:p>
          <a:p>
            <a:r>
              <a:rPr lang="en-US" dirty="0" smtClean="0"/>
              <a:t>ESISS </a:t>
            </a:r>
          </a:p>
          <a:p>
            <a:r>
              <a:rPr lang="en-US" dirty="0"/>
              <a:t>Janet Telephony Framework</a:t>
            </a:r>
          </a:p>
          <a:p>
            <a:r>
              <a:rPr lang="en-US" dirty="0"/>
              <a:t>V-Scene</a:t>
            </a:r>
          </a:p>
          <a:p>
            <a:pPr marL="0" indent="0">
              <a:buNone/>
            </a:pPr>
            <a:endParaRPr lang="en-US" dirty="0" smtClean="0"/>
          </a:p>
        </p:txBody>
      </p:sp>
      <p:sp>
        <p:nvSpPr>
          <p:cNvPr id="3" name="Title 2"/>
          <p:cNvSpPr>
            <a:spLocks noGrp="1"/>
          </p:cNvSpPr>
          <p:nvPr>
            <p:ph type="ctrTitle"/>
          </p:nvPr>
        </p:nvSpPr>
        <p:spPr/>
        <p:txBody>
          <a:bodyPr/>
          <a:lstStyle/>
          <a:p>
            <a:r>
              <a:rPr lang="en-US" dirty="0" smtClean="0"/>
              <a:t>New Services	</a:t>
            </a:r>
            <a:endParaRPr lang="en-US" dirty="0"/>
          </a:p>
        </p:txBody>
      </p:sp>
    </p:spTree>
    <p:extLst>
      <p:ext uri="{BB962C8B-B14F-4D97-AF65-F5344CB8AC3E}">
        <p14:creationId xmlns:p14="http://schemas.microsoft.com/office/powerpoint/2010/main" val="3210743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File Sync and Share Purchasing Service</a:t>
            </a:r>
          </a:p>
          <a:p>
            <a:r>
              <a:rPr lang="en-US" dirty="0"/>
              <a:t>Janet Cloud Services</a:t>
            </a:r>
          </a:p>
          <a:p>
            <a:r>
              <a:rPr lang="en-US" dirty="0"/>
              <a:t>Financial X-Ray</a:t>
            </a:r>
          </a:p>
          <a:p>
            <a:r>
              <a:rPr lang="en-US" dirty="0"/>
              <a:t>Tape Archiving – </a:t>
            </a:r>
            <a:r>
              <a:rPr lang="en-US" dirty="0" err="1"/>
              <a:t>Arkivum</a:t>
            </a:r>
            <a:endParaRPr lang="en-US" dirty="0"/>
          </a:p>
          <a:p>
            <a:r>
              <a:rPr lang="en-US" dirty="0"/>
              <a:t>Specific Sector Agreements: MS Office 365, Google Apps for Education, AWS</a:t>
            </a:r>
          </a:p>
          <a:p>
            <a:pPr marL="0" indent="0">
              <a:buNone/>
            </a:pPr>
            <a:endParaRPr lang="en-US" dirty="0"/>
          </a:p>
        </p:txBody>
      </p:sp>
      <p:sp>
        <p:nvSpPr>
          <p:cNvPr id="3" name="Title 2"/>
          <p:cNvSpPr>
            <a:spLocks noGrp="1"/>
          </p:cNvSpPr>
          <p:nvPr>
            <p:ph type="ctrTitle"/>
          </p:nvPr>
        </p:nvSpPr>
        <p:spPr/>
        <p:txBody>
          <a:bodyPr/>
          <a:lstStyle/>
          <a:p>
            <a:r>
              <a:rPr lang="en-US" dirty="0" smtClean="0"/>
              <a:t>New Services</a:t>
            </a:r>
            <a:endParaRPr lang="en-US" dirty="0"/>
          </a:p>
        </p:txBody>
      </p:sp>
    </p:spTree>
    <p:extLst>
      <p:ext uri="{BB962C8B-B14F-4D97-AF65-F5344CB8AC3E}">
        <p14:creationId xmlns:p14="http://schemas.microsoft.com/office/powerpoint/2010/main" val="359918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Janet Strategic and Technical Day on 10</a:t>
            </a:r>
            <a:r>
              <a:rPr lang="en-US" baseline="30000" dirty="0" smtClean="0"/>
              <a:t>th</a:t>
            </a:r>
            <a:r>
              <a:rPr lang="en-US" dirty="0" smtClean="0"/>
              <a:t> July 2014 at Royal College of Surgeons in Edinburgh</a:t>
            </a:r>
          </a:p>
          <a:p>
            <a:r>
              <a:rPr lang="en-US" dirty="0" smtClean="0"/>
              <a:t>Possible Security day in October</a:t>
            </a:r>
            <a:endParaRPr lang="en-US" dirty="0"/>
          </a:p>
        </p:txBody>
      </p:sp>
      <p:sp>
        <p:nvSpPr>
          <p:cNvPr id="3" name="Title 2"/>
          <p:cNvSpPr>
            <a:spLocks noGrp="1"/>
          </p:cNvSpPr>
          <p:nvPr>
            <p:ph type="ctrTitle"/>
          </p:nvPr>
        </p:nvSpPr>
        <p:spPr/>
        <p:txBody>
          <a:bodyPr/>
          <a:lstStyle/>
          <a:p>
            <a:r>
              <a:rPr lang="en-US" dirty="0" smtClean="0"/>
              <a:t>Upcoming Events	</a:t>
            </a:r>
            <a:endParaRPr lang="en-US" dirty="0"/>
          </a:p>
        </p:txBody>
      </p:sp>
    </p:spTree>
    <p:extLst>
      <p:ext uri="{BB962C8B-B14F-4D97-AF65-F5344CB8AC3E}">
        <p14:creationId xmlns:p14="http://schemas.microsoft.com/office/powerpoint/2010/main" val="419213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Information Security Policies – Live online course on 27</a:t>
            </a:r>
            <a:r>
              <a:rPr lang="en-US" baseline="30000" dirty="0" smtClean="0"/>
              <a:t>th</a:t>
            </a:r>
            <a:r>
              <a:rPr lang="en-US" dirty="0" smtClean="0"/>
              <a:t> May 2014</a:t>
            </a:r>
          </a:p>
          <a:p>
            <a:r>
              <a:rPr lang="en-US" dirty="0" smtClean="0"/>
              <a:t>Introduction to Videoconferencing – Edinburgh on 29</a:t>
            </a:r>
            <a:r>
              <a:rPr lang="en-US" baseline="30000" dirty="0" smtClean="0"/>
              <a:t>th</a:t>
            </a:r>
            <a:r>
              <a:rPr lang="en-US" dirty="0" smtClean="0"/>
              <a:t> May 2014</a:t>
            </a:r>
          </a:p>
          <a:p>
            <a:r>
              <a:rPr lang="en-US" dirty="0" smtClean="0"/>
              <a:t>Technical Support for Videoconferencing – Edinburgh on 20</a:t>
            </a:r>
            <a:r>
              <a:rPr lang="en-US" baseline="30000" dirty="0" smtClean="0"/>
              <a:t>th</a:t>
            </a:r>
            <a:r>
              <a:rPr lang="en-US" dirty="0" smtClean="0"/>
              <a:t> May 2014</a:t>
            </a:r>
          </a:p>
          <a:p>
            <a:r>
              <a:rPr lang="en-US" dirty="0" smtClean="0"/>
              <a:t>Hands-on Digital Forensics – Newcastle on 5 June 2014</a:t>
            </a:r>
            <a:endParaRPr lang="en-US" dirty="0"/>
          </a:p>
        </p:txBody>
      </p:sp>
      <p:sp>
        <p:nvSpPr>
          <p:cNvPr id="3" name="Title 2"/>
          <p:cNvSpPr>
            <a:spLocks noGrp="1"/>
          </p:cNvSpPr>
          <p:nvPr>
            <p:ph type="ctrTitle"/>
          </p:nvPr>
        </p:nvSpPr>
        <p:spPr/>
        <p:txBody>
          <a:bodyPr/>
          <a:lstStyle/>
          <a:p>
            <a:r>
              <a:rPr lang="en-US" dirty="0" smtClean="0"/>
              <a:t>Upcoming Training</a:t>
            </a:r>
            <a:endParaRPr lang="en-US" dirty="0"/>
          </a:p>
        </p:txBody>
      </p:sp>
    </p:spTree>
    <p:extLst>
      <p:ext uri="{BB962C8B-B14F-4D97-AF65-F5344CB8AC3E}">
        <p14:creationId xmlns:p14="http://schemas.microsoft.com/office/powerpoint/2010/main" val="75292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SWAN</a:t>
            </a:r>
          </a:p>
          <a:p>
            <a:r>
              <a:rPr lang="en-US" dirty="0" err="1" smtClean="0"/>
              <a:t>Jisc</a:t>
            </a:r>
            <a:r>
              <a:rPr lang="en-US" dirty="0" smtClean="0"/>
              <a:t> and Janet</a:t>
            </a:r>
          </a:p>
          <a:p>
            <a:r>
              <a:rPr lang="en-US" dirty="0" err="1" smtClean="0"/>
              <a:t>Jisc</a:t>
            </a:r>
            <a:r>
              <a:rPr lang="en-US" dirty="0" smtClean="0"/>
              <a:t> Scotland</a:t>
            </a:r>
            <a:endParaRPr lang="en-US" dirty="0"/>
          </a:p>
        </p:txBody>
      </p:sp>
      <p:sp>
        <p:nvSpPr>
          <p:cNvPr id="3" name="Title 2"/>
          <p:cNvSpPr>
            <a:spLocks noGrp="1"/>
          </p:cNvSpPr>
          <p:nvPr>
            <p:ph type="ctrTitle"/>
          </p:nvPr>
        </p:nvSpPr>
        <p:spPr/>
        <p:txBody>
          <a:bodyPr/>
          <a:lstStyle/>
          <a:p>
            <a:r>
              <a:rPr lang="en-US" dirty="0" smtClean="0"/>
              <a:t>General	</a:t>
            </a:r>
            <a:endParaRPr lang="en-US" dirty="0"/>
          </a:p>
        </p:txBody>
      </p:sp>
    </p:spTree>
    <p:extLst>
      <p:ext uri="{BB962C8B-B14F-4D97-AF65-F5344CB8AC3E}">
        <p14:creationId xmlns:p14="http://schemas.microsoft.com/office/powerpoint/2010/main" val="178694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
        <p:nvSpPr>
          <p:cNvPr id="3" name="Subtitle 2"/>
          <p:cNvSpPr>
            <a:spLocks noGrp="1"/>
          </p:cNvSpPr>
          <p:nvPr>
            <p:ph type="subTitle" idx="1"/>
          </p:nvPr>
        </p:nvSpPr>
        <p:spPr/>
        <p:txBody>
          <a:bodyPr/>
          <a:lstStyle/>
          <a:p>
            <a:r>
              <a:rPr lang="en-US" dirty="0" smtClean="0">
                <a:hlinkClick r:id="rId2"/>
              </a:rPr>
              <a:t>Frances.neilson@ja..net</a:t>
            </a:r>
            <a:endParaRPr lang="en-US" dirty="0" smtClean="0"/>
          </a:p>
          <a:p>
            <a:endParaRPr lang="en-US" dirty="0"/>
          </a:p>
        </p:txBody>
      </p:sp>
    </p:spTree>
    <p:extLst>
      <p:ext uri="{BB962C8B-B14F-4D97-AF65-F5344CB8AC3E}">
        <p14:creationId xmlns:p14="http://schemas.microsoft.com/office/powerpoint/2010/main" val="1202139157"/>
      </p:ext>
    </p:extLst>
  </p:cSld>
  <p:clrMapOvr>
    <a:masterClrMapping/>
  </p:clrMapOvr>
</p:sld>
</file>

<file path=ppt/theme/theme1.xml><?xml version="1.0" encoding="utf-8"?>
<a:theme xmlns:a="http://schemas.openxmlformats.org/drawingml/2006/main" name="Janet Powerpoint_v4-1">
  <a:themeElements>
    <a:clrScheme name="Janet RBG Colours">
      <a:dk1>
        <a:sysClr val="windowText" lastClr="000000"/>
      </a:dk1>
      <a:lt1>
        <a:sysClr val="window" lastClr="FFFFFF"/>
      </a:lt1>
      <a:dk2>
        <a:srgbClr val="E98300"/>
      </a:dk2>
      <a:lt2>
        <a:srgbClr val="FFFFFF"/>
      </a:lt2>
      <a:accent1>
        <a:srgbClr val="E98300"/>
      </a:accent1>
      <a:accent2>
        <a:srgbClr val="D92231"/>
      </a:accent2>
      <a:accent3>
        <a:srgbClr val="4A2683"/>
      </a:accent3>
      <a:accent4>
        <a:srgbClr val="0099D8"/>
      </a:accent4>
      <a:accent5>
        <a:srgbClr val="43B649"/>
      </a:accent5>
      <a:accent6>
        <a:srgbClr val="D40E8C"/>
      </a:accent6>
      <a:hlink>
        <a:srgbClr val="747678"/>
      </a:hlink>
      <a:folHlink>
        <a:srgbClr val="1E1E1E"/>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Janet Powerpoint_v4-1.potx</Template>
  <TotalTime>398</TotalTime>
  <Words>271</Words>
  <Application>Microsoft Macintosh PowerPoint</Application>
  <PresentationFormat>On-screen Show (4:3)</PresentationFormat>
  <Paragraphs>60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Janet Powerpoint_v4-1</vt:lpstr>
      <vt:lpstr>Joint Meeting of Janet Aberdeen and Fife and Tayside</vt:lpstr>
      <vt:lpstr>Agenda</vt:lpstr>
      <vt:lpstr>Janet Update</vt:lpstr>
      <vt:lpstr>New Services </vt:lpstr>
      <vt:lpstr>New Services</vt:lpstr>
      <vt:lpstr>Upcoming Events </vt:lpstr>
      <vt:lpstr>Upcoming Training</vt:lpstr>
      <vt:lpstr>General </vt:lpstr>
      <vt:lpstr>Any Questions</vt:lpstr>
    </vt:vector>
  </TitlesOfParts>
  <Company>RS leasing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Inglis</dc:creator>
  <cp:lastModifiedBy>Frances Neilson</cp:lastModifiedBy>
  <cp:revision>60</cp:revision>
  <dcterms:created xsi:type="dcterms:W3CDTF">2012-05-25T10:07:06Z</dcterms:created>
  <dcterms:modified xsi:type="dcterms:W3CDTF">2014-05-20T10:48:00Z</dcterms:modified>
</cp:coreProperties>
</file>