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77" r:id="rId2"/>
    <p:sldId id="276" r:id="rId3"/>
    <p:sldId id="278" r:id="rId4"/>
    <p:sldId id="256" r:id="rId5"/>
    <p:sldId id="261" r:id="rId6"/>
    <p:sldId id="274" r:id="rId7"/>
    <p:sldId id="262" r:id="rId8"/>
    <p:sldId id="266" r:id="rId9"/>
    <p:sldId id="268" r:id="rId10"/>
    <p:sldId id="269" r:id="rId11"/>
    <p:sldId id="270" r:id="rId12"/>
    <p:sldId id="271" r:id="rId13"/>
    <p:sldId id="275" r:id="rId14"/>
    <p:sldId id="272" r:id="rId15"/>
    <p:sldId id="273" r:id="rId16"/>
    <p:sldId id="257" r:id="rId17"/>
    <p:sldId id="258" r:id="rId18"/>
    <p:sldId id="259" r:id="rId19"/>
    <p:sldId id="260"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2" d="100"/>
          <a:sy n="92" d="100"/>
        </p:scale>
        <p:origin x="-112" y="-2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5A619D-FBB2-314F-8165-CD8DF8718025}" type="datetimeFigureOut">
              <a:rPr lang="en-US" smtClean="0"/>
              <a:t>12/03/2013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0DFD4B-00CD-C74D-8C6E-3A4ECD3D7AAD}" type="slidenum">
              <a:rPr lang="en-US" smtClean="0"/>
              <a:t>‹#›</a:t>
            </a:fld>
            <a:endParaRPr lang="en-US"/>
          </a:p>
        </p:txBody>
      </p:sp>
    </p:spTree>
    <p:extLst>
      <p:ext uri="{BB962C8B-B14F-4D97-AF65-F5344CB8AC3E}">
        <p14:creationId xmlns:p14="http://schemas.microsoft.com/office/powerpoint/2010/main" val="191326665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0DFD4B-00CD-C74D-8C6E-3A4ECD3D7AAD}" type="slidenum">
              <a:rPr lang="en-US" smtClean="0"/>
              <a:t>9</a:t>
            </a:fld>
            <a:endParaRPr lang="en-US"/>
          </a:p>
        </p:txBody>
      </p:sp>
    </p:spTree>
    <p:extLst>
      <p:ext uri="{BB962C8B-B14F-4D97-AF65-F5344CB8AC3E}">
        <p14:creationId xmlns:p14="http://schemas.microsoft.com/office/powerpoint/2010/main" val="3441312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AEB648-F52A-DC43-AB2D-067C15DE41B9}" type="datetimeFigureOut">
              <a:rPr lang="en-US" smtClean="0"/>
              <a:t>12/03/2013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0C52D-C90B-1349-BDE2-344035151721}" type="slidenum">
              <a:rPr lang="en-US" smtClean="0"/>
              <a:t>‹#›</a:t>
            </a:fld>
            <a:endParaRPr lang="en-US"/>
          </a:p>
        </p:txBody>
      </p:sp>
    </p:spTree>
    <p:extLst>
      <p:ext uri="{BB962C8B-B14F-4D97-AF65-F5344CB8AC3E}">
        <p14:creationId xmlns:p14="http://schemas.microsoft.com/office/powerpoint/2010/main" val="725577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EAEB648-F52A-DC43-AB2D-067C15DE41B9}" type="datetimeFigureOut">
              <a:rPr lang="en-US" smtClean="0"/>
              <a:t>12/03/2013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0C52D-C90B-1349-BDE2-344035151721}" type="slidenum">
              <a:rPr lang="en-US" smtClean="0"/>
              <a:t>‹#›</a:t>
            </a:fld>
            <a:endParaRPr lang="en-US"/>
          </a:p>
        </p:txBody>
      </p:sp>
    </p:spTree>
    <p:extLst>
      <p:ext uri="{BB962C8B-B14F-4D97-AF65-F5344CB8AC3E}">
        <p14:creationId xmlns:p14="http://schemas.microsoft.com/office/powerpoint/2010/main" val="1372511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EAEB648-F52A-DC43-AB2D-067C15DE41B9}" type="datetimeFigureOut">
              <a:rPr lang="en-US" smtClean="0"/>
              <a:t>12/03/2013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0C52D-C90B-1349-BDE2-344035151721}" type="slidenum">
              <a:rPr lang="en-US" smtClean="0"/>
              <a:t>‹#›</a:t>
            </a:fld>
            <a:endParaRPr lang="en-US"/>
          </a:p>
        </p:txBody>
      </p:sp>
    </p:spTree>
    <p:extLst>
      <p:ext uri="{BB962C8B-B14F-4D97-AF65-F5344CB8AC3E}">
        <p14:creationId xmlns:p14="http://schemas.microsoft.com/office/powerpoint/2010/main" val="2036236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EAEB648-F52A-DC43-AB2D-067C15DE41B9}" type="datetimeFigureOut">
              <a:rPr lang="en-US" smtClean="0"/>
              <a:t>12/03/2013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0C52D-C90B-1349-BDE2-344035151721}" type="slidenum">
              <a:rPr lang="en-US" smtClean="0"/>
              <a:t>‹#›</a:t>
            </a:fld>
            <a:endParaRPr lang="en-US"/>
          </a:p>
        </p:txBody>
      </p:sp>
    </p:spTree>
    <p:extLst>
      <p:ext uri="{BB962C8B-B14F-4D97-AF65-F5344CB8AC3E}">
        <p14:creationId xmlns:p14="http://schemas.microsoft.com/office/powerpoint/2010/main" val="2785331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0EAEB648-F52A-DC43-AB2D-067C15DE41B9}" type="datetimeFigureOut">
              <a:rPr lang="en-US" smtClean="0"/>
              <a:t>12/03/2013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0C52D-C90B-1349-BDE2-344035151721}" type="slidenum">
              <a:rPr lang="en-US" smtClean="0"/>
              <a:t>‹#›</a:t>
            </a:fld>
            <a:endParaRPr lang="en-US"/>
          </a:p>
        </p:txBody>
      </p:sp>
    </p:spTree>
    <p:extLst>
      <p:ext uri="{BB962C8B-B14F-4D97-AF65-F5344CB8AC3E}">
        <p14:creationId xmlns:p14="http://schemas.microsoft.com/office/powerpoint/2010/main" val="2853974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0EAEB648-F52A-DC43-AB2D-067C15DE41B9}" type="datetimeFigureOut">
              <a:rPr lang="en-US" smtClean="0"/>
              <a:t>12/03/2013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60C52D-C90B-1349-BDE2-344035151721}" type="slidenum">
              <a:rPr lang="en-US" smtClean="0"/>
              <a:t>‹#›</a:t>
            </a:fld>
            <a:endParaRPr lang="en-US"/>
          </a:p>
        </p:txBody>
      </p:sp>
    </p:spTree>
    <p:extLst>
      <p:ext uri="{BB962C8B-B14F-4D97-AF65-F5344CB8AC3E}">
        <p14:creationId xmlns:p14="http://schemas.microsoft.com/office/powerpoint/2010/main" val="3357863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0EAEB648-F52A-DC43-AB2D-067C15DE41B9}" type="datetimeFigureOut">
              <a:rPr lang="en-US" smtClean="0"/>
              <a:t>12/03/2013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60C52D-C90B-1349-BDE2-344035151721}" type="slidenum">
              <a:rPr lang="en-US" smtClean="0"/>
              <a:t>‹#›</a:t>
            </a:fld>
            <a:endParaRPr lang="en-US"/>
          </a:p>
        </p:txBody>
      </p:sp>
    </p:spTree>
    <p:extLst>
      <p:ext uri="{BB962C8B-B14F-4D97-AF65-F5344CB8AC3E}">
        <p14:creationId xmlns:p14="http://schemas.microsoft.com/office/powerpoint/2010/main" val="2062280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0EAEB648-F52A-DC43-AB2D-067C15DE41B9}" type="datetimeFigureOut">
              <a:rPr lang="en-US" smtClean="0"/>
              <a:t>12/03/2013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60C52D-C90B-1349-BDE2-344035151721}" type="slidenum">
              <a:rPr lang="en-US" smtClean="0"/>
              <a:t>‹#›</a:t>
            </a:fld>
            <a:endParaRPr lang="en-US"/>
          </a:p>
        </p:txBody>
      </p:sp>
    </p:spTree>
    <p:extLst>
      <p:ext uri="{BB962C8B-B14F-4D97-AF65-F5344CB8AC3E}">
        <p14:creationId xmlns:p14="http://schemas.microsoft.com/office/powerpoint/2010/main" val="3112146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EB648-F52A-DC43-AB2D-067C15DE41B9}" type="datetimeFigureOut">
              <a:rPr lang="en-US" smtClean="0"/>
              <a:t>12/03/2013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60C52D-C90B-1349-BDE2-344035151721}" type="slidenum">
              <a:rPr lang="en-US" smtClean="0"/>
              <a:t>‹#›</a:t>
            </a:fld>
            <a:endParaRPr lang="en-US"/>
          </a:p>
        </p:txBody>
      </p:sp>
    </p:spTree>
    <p:extLst>
      <p:ext uri="{BB962C8B-B14F-4D97-AF65-F5344CB8AC3E}">
        <p14:creationId xmlns:p14="http://schemas.microsoft.com/office/powerpoint/2010/main" val="2765448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EAEB648-F52A-DC43-AB2D-067C15DE41B9}" type="datetimeFigureOut">
              <a:rPr lang="en-US" smtClean="0"/>
              <a:t>12/03/2013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60C52D-C90B-1349-BDE2-344035151721}" type="slidenum">
              <a:rPr lang="en-US" smtClean="0"/>
              <a:t>‹#›</a:t>
            </a:fld>
            <a:endParaRPr lang="en-US"/>
          </a:p>
        </p:txBody>
      </p:sp>
    </p:spTree>
    <p:extLst>
      <p:ext uri="{BB962C8B-B14F-4D97-AF65-F5344CB8AC3E}">
        <p14:creationId xmlns:p14="http://schemas.microsoft.com/office/powerpoint/2010/main" val="547185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EAEB648-F52A-DC43-AB2D-067C15DE41B9}" type="datetimeFigureOut">
              <a:rPr lang="en-US" smtClean="0"/>
              <a:t>12/03/2013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60C52D-C90B-1349-BDE2-344035151721}" type="slidenum">
              <a:rPr lang="en-US" smtClean="0"/>
              <a:t>‹#›</a:t>
            </a:fld>
            <a:endParaRPr lang="en-US"/>
          </a:p>
        </p:txBody>
      </p:sp>
    </p:spTree>
    <p:extLst>
      <p:ext uri="{BB962C8B-B14F-4D97-AF65-F5344CB8AC3E}">
        <p14:creationId xmlns:p14="http://schemas.microsoft.com/office/powerpoint/2010/main" val="83253251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EB648-F52A-DC43-AB2D-067C15DE41B9}" type="datetimeFigureOut">
              <a:rPr lang="en-US" smtClean="0"/>
              <a:t>12/03/2013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60C52D-C90B-1349-BDE2-344035151721}" type="slidenum">
              <a:rPr lang="en-US" smtClean="0"/>
              <a:t>‹#›</a:t>
            </a:fld>
            <a:endParaRPr lang="en-US"/>
          </a:p>
        </p:txBody>
      </p:sp>
    </p:spTree>
    <p:extLst>
      <p:ext uri="{BB962C8B-B14F-4D97-AF65-F5344CB8AC3E}">
        <p14:creationId xmlns:p14="http://schemas.microsoft.com/office/powerpoint/2010/main" val="2455568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Trust </a:t>
            </a:r>
            <a:r>
              <a:rPr lang="en-US" dirty="0" smtClean="0"/>
              <a:t>Router</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75006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Conflation of Communities</a:t>
            </a:r>
            <a:endParaRPr lang="en-US" dirty="0"/>
          </a:p>
        </p:txBody>
      </p:sp>
      <p:sp>
        <p:nvSpPr>
          <p:cNvPr id="3" name="Content Placeholder 2"/>
          <p:cNvSpPr>
            <a:spLocks noGrp="1"/>
          </p:cNvSpPr>
          <p:nvPr>
            <p:ph idx="1"/>
          </p:nvPr>
        </p:nvSpPr>
        <p:spPr/>
        <p:txBody>
          <a:bodyPr/>
          <a:lstStyle/>
          <a:p>
            <a:r>
              <a:rPr lang="en-US" dirty="0" smtClean="0"/>
              <a:t>These two are often </a:t>
            </a:r>
            <a:r>
              <a:rPr lang="en-US" dirty="0" smtClean="0"/>
              <a:t>conflated because trust communities are usually set up with:</a:t>
            </a:r>
          </a:p>
          <a:p>
            <a:pPr lvl="1"/>
            <a:r>
              <a:rPr lang="en-US" dirty="0" smtClean="0"/>
              <a:t>A specific purpose</a:t>
            </a:r>
          </a:p>
          <a:p>
            <a:pPr lvl="1"/>
            <a:r>
              <a:rPr lang="en-US" dirty="0" smtClean="0"/>
              <a:t>And a specific “registrar” (Advisor/Arbitrator)</a:t>
            </a:r>
          </a:p>
          <a:p>
            <a:r>
              <a:rPr lang="en-US" dirty="0" smtClean="0"/>
              <a:t>So</a:t>
            </a:r>
          </a:p>
          <a:p>
            <a:pPr lvl="1"/>
            <a:r>
              <a:rPr lang="en-US" dirty="0" smtClean="0"/>
              <a:t>The communities are the </a:t>
            </a:r>
            <a:r>
              <a:rPr lang="en-US" dirty="0" smtClean="0"/>
              <a:t>same (have the same membership).</a:t>
            </a:r>
          </a:p>
        </p:txBody>
      </p:sp>
    </p:spTree>
    <p:extLst>
      <p:ext uri="{BB962C8B-B14F-4D97-AF65-F5344CB8AC3E}">
        <p14:creationId xmlns:p14="http://schemas.microsoft.com/office/powerpoint/2010/main" val="4291297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 a problem</a:t>
            </a:r>
            <a:endParaRPr lang="en-US" dirty="0"/>
          </a:p>
        </p:txBody>
      </p:sp>
      <p:sp>
        <p:nvSpPr>
          <p:cNvPr id="3" name="Content Placeholder 2"/>
          <p:cNvSpPr>
            <a:spLocks noGrp="1"/>
          </p:cNvSpPr>
          <p:nvPr>
            <p:ph idx="1"/>
          </p:nvPr>
        </p:nvSpPr>
        <p:spPr/>
        <p:txBody>
          <a:bodyPr/>
          <a:lstStyle/>
          <a:p>
            <a:r>
              <a:rPr lang="en-US" dirty="0" smtClean="0"/>
              <a:t>Where Communities of </a:t>
            </a:r>
            <a:r>
              <a:rPr lang="en-US" dirty="0" smtClean="0"/>
              <a:t>Interest want to span multiple “Registrars” (APCs)</a:t>
            </a:r>
          </a:p>
          <a:p>
            <a:pPr lvl="1"/>
            <a:r>
              <a:rPr lang="en-US" dirty="0" smtClean="0"/>
              <a:t>E.g. research groups spread across SAML federations</a:t>
            </a:r>
          </a:p>
          <a:p>
            <a:r>
              <a:rPr lang="en-US" dirty="0" smtClean="0"/>
              <a:t>Where different Communities of Interest want to have different requirements about </a:t>
            </a:r>
            <a:r>
              <a:rPr lang="en-US" dirty="0" err="1" smtClean="0"/>
              <a:t>behavioural</a:t>
            </a:r>
            <a:r>
              <a:rPr lang="en-US" dirty="0" smtClean="0"/>
              <a:t> trust</a:t>
            </a:r>
          </a:p>
          <a:p>
            <a:pPr lvl="1"/>
            <a:r>
              <a:rPr lang="en-US" dirty="0" smtClean="0"/>
              <a:t>E.g. everyone!</a:t>
            </a:r>
            <a:endParaRPr lang="en-US" dirty="0"/>
          </a:p>
        </p:txBody>
      </p:sp>
    </p:spTree>
    <p:extLst>
      <p:ext uri="{BB962C8B-B14F-4D97-AF65-F5344CB8AC3E}">
        <p14:creationId xmlns:p14="http://schemas.microsoft.com/office/powerpoint/2010/main" val="3925004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Solutions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Entities join multiple communities.</a:t>
            </a:r>
          </a:p>
          <a:p>
            <a:pPr lvl="1"/>
            <a:r>
              <a:rPr lang="en-US" dirty="0" smtClean="0"/>
              <a:t>Lots of effort per </a:t>
            </a:r>
            <a:r>
              <a:rPr lang="en-US" dirty="0" err="1" smtClean="0"/>
              <a:t>organisation</a:t>
            </a:r>
            <a:r>
              <a:rPr lang="en-US" dirty="0" smtClean="0"/>
              <a:t> - doesn’t scale</a:t>
            </a:r>
          </a:p>
          <a:p>
            <a:r>
              <a:rPr lang="en-US" dirty="0" smtClean="0"/>
              <a:t>Trust Bridges between APCs</a:t>
            </a:r>
          </a:p>
          <a:p>
            <a:pPr lvl="1"/>
            <a:r>
              <a:rPr lang="en-US" dirty="0" smtClean="0"/>
              <a:t>Lots of effort in ensuring rules of registration are compatible – doesn’t scale well</a:t>
            </a:r>
          </a:p>
          <a:p>
            <a:r>
              <a:rPr lang="en-US" dirty="0" smtClean="0"/>
              <a:t>Trust Arbitrators/Advisors manage trust for multiple </a:t>
            </a:r>
            <a:r>
              <a:rPr lang="en-US" dirty="0" err="1" smtClean="0"/>
              <a:t>communites</a:t>
            </a:r>
            <a:endParaRPr lang="en-US" dirty="0" smtClean="0"/>
          </a:p>
          <a:p>
            <a:pPr lvl="1"/>
            <a:r>
              <a:rPr lang="en-US" dirty="0" smtClean="0"/>
              <a:t>Either relaxes rules so much that assurances are worth very little, or</a:t>
            </a:r>
          </a:p>
          <a:p>
            <a:pPr lvl="1"/>
            <a:r>
              <a:rPr lang="en-US" dirty="0" smtClean="0"/>
              <a:t>Creates standards too high for some communities</a:t>
            </a:r>
            <a:endParaRPr lang="en-US" dirty="0"/>
          </a:p>
        </p:txBody>
      </p:sp>
    </p:spTree>
    <p:extLst>
      <p:ext uri="{BB962C8B-B14F-4D97-AF65-F5344CB8AC3E}">
        <p14:creationId xmlns:p14="http://schemas.microsoft.com/office/powerpoint/2010/main" val="243552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a nutshell</a:t>
            </a:r>
            <a:endParaRPr lang="en-US" dirty="0"/>
          </a:p>
        </p:txBody>
      </p:sp>
      <p:sp>
        <p:nvSpPr>
          <p:cNvPr id="3" name="Content Placeholder 2"/>
          <p:cNvSpPr>
            <a:spLocks noGrp="1"/>
          </p:cNvSpPr>
          <p:nvPr>
            <p:ph idx="1"/>
          </p:nvPr>
        </p:nvSpPr>
        <p:spPr/>
        <p:txBody>
          <a:bodyPr/>
          <a:lstStyle/>
          <a:p>
            <a:r>
              <a:rPr lang="en-US" dirty="0" smtClean="0"/>
              <a:t>Federations need</a:t>
            </a:r>
          </a:p>
          <a:p>
            <a:pPr lvl="1"/>
            <a:r>
              <a:rPr lang="en-US" dirty="0" smtClean="0"/>
              <a:t>Good scaling</a:t>
            </a:r>
          </a:p>
          <a:p>
            <a:pPr lvl="1"/>
            <a:r>
              <a:rPr lang="en-US" dirty="0" smtClean="0"/>
              <a:t>Flexibility</a:t>
            </a:r>
          </a:p>
          <a:p>
            <a:r>
              <a:rPr lang="en-US" dirty="0" smtClean="0"/>
              <a:t>That doesn’t really exist yet.</a:t>
            </a:r>
            <a:endParaRPr lang="en-US" dirty="0"/>
          </a:p>
        </p:txBody>
      </p:sp>
    </p:spTree>
    <p:extLst>
      <p:ext uri="{BB962C8B-B14F-4D97-AF65-F5344CB8AC3E}">
        <p14:creationId xmlns:p14="http://schemas.microsoft.com/office/powerpoint/2010/main" val="2616895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need?</a:t>
            </a:r>
            <a:endParaRPr lang="en-US" dirty="0"/>
          </a:p>
        </p:txBody>
      </p:sp>
      <p:sp>
        <p:nvSpPr>
          <p:cNvPr id="3" name="Content Placeholder 2"/>
          <p:cNvSpPr>
            <a:spLocks noGrp="1"/>
          </p:cNvSpPr>
          <p:nvPr>
            <p:ph idx="1"/>
          </p:nvPr>
        </p:nvSpPr>
        <p:spPr/>
        <p:txBody>
          <a:bodyPr/>
          <a:lstStyle/>
          <a:p>
            <a:r>
              <a:rPr lang="en-US" dirty="0" smtClean="0"/>
              <a:t>Trust brokering that</a:t>
            </a:r>
          </a:p>
          <a:p>
            <a:pPr lvl="1"/>
            <a:r>
              <a:rPr lang="en-US" dirty="0" smtClean="0"/>
              <a:t>Separates “registration” from “use”</a:t>
            </a:r>
          </a:p>
          <a:p>
            <a:pPr lvl="1"/>
            <a:r>
              <a:rPr lang="en-US" dirty="0" smtClean="0"/>
              <a:t>Allows “use” to natively be a part of the trust brokering but not be the same as “registration”</a:t>
            </a:r>
          </a:p>
          <a:p>
            <a:pPr lvl="1"/>
            <a:r>
              <a:rPr lang="en-US" dirty="0" smtClean="0"/>
              <a:t>Allowing federations to scale massively with:</a:t>
            </a:r>
          </a:p>
          <a:p>
            <a:pPr lvl="2"/>
            <a:r>
              <a:rPr lang="en-US" dirty="0" smtClean="0"/>
              <a:t>Minimal work for </a:t>
            </a:r>
            <a:r>
              <a:rPr lang="en-US" dirty="0" err="1" smtClean="0"/>
              <a:t>organisations</a:t>
            </a:r>
            <a:r>
              <a:rPr lang="en-US" dirty="0" smtClean="0"/>
              <a:t> involved</a:t>
            </a:r>
          </a:p>
          <a:p>
            <a:pPr lvl="2"/>
            <a:r>
              <a:rPr lang="en-US" dirty="0" smtClean="0"/>
              <a:t>new communities to be created easily and cheaply</a:t>
            </a:r>
            <a:endParaRPr lang="en-US" dirty="0"/>
          </a:p>
        </p:txBody>
      </p:sp>
    </p:spTree>
    <p:extLst>
      <p:ext uri="{BB962C8B-B14F-4D97-AF65-F5344CB8AC3E}">
        <p14:creationId xmlns:p14="http://schemas.microsoft.com/office/powerpoint/2010/main" val="17423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specifically</a:t>
            </a:r>
            <a:endParaRPr lang="en-US" dirty="0"/>
          </a:p>
        </p:txBody>
      </p:sp>
      <p:sp>
        <p:nvSpPr>
          <p:cNvPr id="3" name="Content Placeholder 2"/>
          <p:cNvSpPr>
            <a:spLocks noGrp="1"/>
          </p:cNvSpPr>
          <p:nvPr>
            <p:ph idx="1"/>
          </p:nvPr>
        </p:nvSpPr>
        <p:spPr/>
        <p:txBody>
          <a:bodyPr/>
          <a:lstStyle/>
          <a:p>
            <a:r>
              <a:rPr lang="en-US" dirty="0" smtClean="0"/>
              <a:t>(See draft for full list of </a:t>
            </a:r>
            <a:r>
              <a:rPr lang="en-US" dirty="0" err="1" smtClean="0"/>
              <a:t>demands^W</a:t>
            </a:r>
            <a:r>
              <a:rPr lang="en-US" dirty="0" smtClean="0"/>
              <a:t> requirements)</a:t>
            </a:r>
          </a:p>
          <a:p>
            <a:r>
              <a:rPr lang="en-US" dirty="0" smtClean="0"/>
              <a:t>draft</a:t>
            </a:r>
            <a:r>
              <a:rPr lang="en-US" dirty="0"/>
              <a:t>-howlett-abfab-trust-router-ps-03</a:t>
            </a:r>
          </a:p>
        </p:txBody>
      </p:sp>
    </p:spTree>
    <p:extLst>
      <p:ext uri="{BB962C8B-B14F-4D97-AF65-F5344CB8AC3E}">
        <p14:creationId xmlns:p14="http://schemas.microsoft.com/office/powerpoint/2010/main" val="1669965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requirements</a:t>
            </a:r>
            <a:endParaRPr lang="en-US" dirty="0"/>
          </a:p>
        </p:txBody>
      </p:sp>
      <p:sp>
        <p:nvSpPr>
          <p:cNvPr id="3" name="Content Placeholder 2"/>
          <p:cNvSpPr>
            <a:spLocks noGrp="1"/>
          </p:cNvSpPr>
          <p:nvPr>
            <p:ph idx="1"/>
          </p:nvPr>
        </p:nvSpPr>
        <p:spPr/>
        <p:txBody>
          <a:bodyPr/>
          <a:lstStyle/>
          <a:p>
            <a:r>
              <a:rPr lang="en-US" dirty="0" smtClean="0"/>
              <a:t>Identifying </a:t>
            </a:r>
            <a:r>
              <a:rPr lang="en-US" dirty="0" smtClean="0"/>
              <a:t>Partners</a:t>
            </a:r>
          </a:p>
          <a:p>
            <a:pPr lvl="1"/>
            <a:r>
              <a:rPr lang="en-US" dirty="0" smtClean="0"/>
              <a:t>Must allow entities to have confidence in the identity of the entity they’re communicating with</a:t>
            </a:r>
          </a:p>
          <a:p>
            <a:pPr lvl="1"/>
            <a:r>
              <a:rPr lang="en-US" dirty="0" smtClean="0"/>
              <a:t>(vetting of </a:t>
            </a:r>
            <a:r>
              <a:rPr lang="en-US" dirty="0" err="1" smtClean="0"/>
              <a:t>organisation</a:t>
            </a:r>
            <a:r>
              <a:rPr lang="en-US" dirty="0" smtClean="0"/>
              <a:t>)</a:t>
            </a:r>
            <a:endParaRPr lang="en-US" dirty="0" smtClean="0"/>
          </a:p>
          <a:p>
            <a:pPr lvl="1"/>
            <a:endParaRPr lang="en-US" dirty="0"/>
          </a:p>
        </p:txBody>
      </p:sp>
    </p:spTree>
    <p:extLst>
      <p:ext uri="{BB962C8B-B14F-4D97-AF65-F5344CB8AC3E}">
        <p14:creationId xmlns:p14="http://schemas.microsoft.com/office/powerpoint/2010/main" val="393111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requirements</a:t>
            </a:r>
            <a:endParaRPr lang="en-US" dirty="0"/>
          </a:p>
        </p:txBody>
      </p:sp>
      <p:sp>
        <p:nvSpPr>
          <p:cNvPr id="3" name="Content Placeholder 2"/>
          <p:cNvSpPr>
            <a:spLocks noGrp="1"/>
          </p:cNvSpPr>
          <p:nvPr>
            <p:ph idx="1"/>
          </p:nvPr>
        </p:nvSpPr>
        <p:spPr/>
        <p:txBody>
          <a:bodyPr/>
          <a:lstStyle/>
          <a:p>
            <a:r>
              <a:rPr lang="en-US" dirty="0" smtClean="0"/>
              <a:t>Connecting to </a:t>
            </a:r>
            <a:r>
              <a:rPr lang="en-US" dirty="0" smtClean="0"/>
              <a:t>Partners</a:t>
            </a:r>
          </a:p>
          <a:p>
            <a:pPr lvl="1"/>
            <a:r>
              <a:rPr lang="en-US" dirty="0" smtClean="0"/>
              <a:t>Must be able to establish technical trust between entities</a:t>
            </a:r>
          </a:p>
          <a:p>
            <a:pPr lvl="1"/>
            <a:r>
              <a:rPr lang="en-US" dirty="0" smtClean="0"/>
              <a:t>Must enable policy to control flow of information</a:t>
            </a:r>
            <a:endParaRPr lang="en-US" dirty="0" smtClean="0"/>
          </a:p>
          <a:p>
            <a:pPr lvl="1"/>
            <a:endParaRPr lang="en-US" dirty="0"/>
          </a:p>
        </p:txBody>
      </p:sp>
    </p:spTree>
    <p:extLst>
      <p:ext uri="{BB962C8B-B14F-4D97-AF65-F5344CB8AC3E}">
        <p14:creationId xmlns:p14="http://schemas.microsoft.com/office/powerpoint/2010/main" val="22063111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requirements</a:t>
            </a:r>
            <a:endParaRPr lang="en-US" dirty="0"/>
          </a:p>
        </p:txBody>
      </p:sp>
      <p:sp>
        <p:nvSpPr>
          <p:cNvPr id="3" name="Content Placeholder 2"/>
          <p:cNvSpPr>
            <a:spLocks noGrp="1"/>
          </p:cNvSpPr>
          <p:nvPr>
            <p:ph idx="1"/>
          </p:nvPr>
        </p:nvSpPr>
        <p:spPr/>
        <p:txBody>
          <a:bodyPr/>
          <a:lstStyle/>
          <a:p>
            <a:r>
              <a:rPr lang="en-US" dirty="0" smtClean="0"/>
              <a:t>Delineate Registration from </a:t>
            </a:r>
            <a:r>
              <a:rPr lang="en-US" dirty="0" smtClean="0"/>
              <a:t>Usage</a:t>
            </a:r>
          </a:p>
          <a:p>
            <a:pPr lvl="1"/>
            <a:r>
              <a:rPr lang="en-US" dirty="0" smtClean="0"/>
              <a:t>APC(s) provide technical trust</a:t>
            </a:r>
          </a:p>
          <a:p>
            <a:pPr lvl="1"/>
            <a:r>
              <a:rPr lang="en-US" dirty="0" err="1" smtClean="0"/>
              <a:t>CoIs</a:t>
            </a:r>
            <a:r>
              <a:rPr lang="en-US" dirty="0" smtClean="0"/>
              <a:t> overlain on top of APC(s) with </a:t>
            </a:r>
            <a:r>
              <a:rPr lang="en-US" dirty="0" err="1" smtClean="0"/>
              <a:t>behaviour</a:t>
            </a:r>
            <a:r>
              <a:rPr lang="en-US" dirty="0" err="1" smtClean="0"/>
              <a:t>al</a:t>
            </a:r>
            <a:r>
              <a:rPr lang="en-US" dirty="0" smtClean="0"/>
              <a:t> trust</a:t>
            </a:r>
            <a:endParaRPr lang="en-US" dirty="0" smtClean="0"/>
          </a:p>
          <a:p>
            <a:pPr lvl="1"/>
            <a:endParaRPr lang="en-US" dirty="0"/>
          </a:p>
        </p:txBody>
      </p:sp>
    </p:spTree>
    <p:extLst>
      <p:ext uri="{BB962C8B-B14F-4D97-AF65-F5344CB8AC3E}">
        <p14:creationId xmlns:p14="http://schemas.microsoft.com/office/powerpoint/2010/main" val="2612047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Requirements</a:t>
            </a:r>
            <a:endParaRPr lang="en-US" dirty="0"/>
          </a:p>
        </p:txBody>
      </p:sp>
      <p:sp>
        <p:nvSpPr>
          <p:cNvPr id="3" name="Content Placeholder 2"/>
          <p:cNvSpPr>
            <a:spLocks noGrp="1"/>
          </p:cNvSpPr>
          <p:nvPr>
            <p:ph idx="1"/>
          </p:nvPr>
        </p:nvSpPr>
        <p:spPr/>
        <p:txBody>
          <a:bodyPr/>
          <a:lstStyle/>
          <a:p>
            <a:r>
              <a:rPr lang="en-US" dirty="0" smtClean="0"/>
              <a:t>Many entities – scaling</a:t>
            </a:r>
          </a:p>
          <a:p>
            <a:r>
              <a:rPr lang="en-US" dirty="0" smtClean="0"/>
              <a:t>Frequent changes in membership</a:t>
            </a:r>
          </a:p>
          <a:p>
            <a:r>
              <a:rPr lang="en-US" dirty="0" smtClean="0"/>
              <a:t>Flexibility about incurred costs</a:t>
            </a:r>
          </a:p>
          <a:p>
            <a:r>
              <a:rPr lang="en-US" dirty="0" smtClean="0"/>
              <a:t>Easy/cheap to form new communities</a:t>
            </a:r>
          </a:p>
          <a:p>
            <a:r>
              <a:rPr lang="en-US" dirty="0" smtClean="0"/>
              <a:t>Flexibility of communities</a:t>
            </a:r>
          </a:p>
          <a:p>
            <a:r>
              <a:rPr lang="en-US" dirty="0" smtClean="0"/>
              <a:t>Multi-Role entities</a:t>
            </a:r>
          </a:p>
          <a:p>
            <a:r>
              <a:rPr lang="en-US" dirty="0" smtClean="0"/>
              <a:t>Multi-purpose </a:t>
            </a:r>
            <a:r>
              <a:rPr lang="en-US" dirty="0" smtClean="0"/>
              <a:t>communities (APC = or != </a:t>
            </a:r>
            <a:r>
              <a:rPr lang="en-US" dirty="0" err="1" smtClean="0"/>
              <a:t>CoI</a:t>
            </a:r>
            <a:r>
              <a:rPr lang="en-US" dirty="0" smtClean="0"/>
              <a:t>)</a:t>
            </a:r>
            <a:endParaRPr lang="en-US" dirty="0"/>
          </a:p>
        </p:txBody>
      </p:sp>
    </p:spTree>
    <p:extLst>
      <p:ext uri="{BB962C8B-B14F-4D97-AF65-F5344CB8AC3E}">
        <p14:creationId xmlns:p14="http://schemas.microsoft.com/office/powerpoint/2010/main" val="3232047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3340"/>
            <a:ext cx="8229600" cy="1143000"/>
          </a:xfrm>
        </p:spPr>
        <p:txBody>
          <a:bodyPr/>
          <a:lstStyle/>
          <a:p>
            <a:r>
              <a:rPr lang="en-US" dirty="0" smtClean="0"/>
              <a:t>Note Well</a:t>
            </a:r>
            <a:endParaRPr lang="en-US" dirty="0"/>
          </a:p>
        </p:txBody>
      </p:sp>
      <p:sp>
        <p:nvSpPr>
          <p:cNvPr id="3" name="Content Placeholder 2"/>
          <p:cNvSpPr>
            <a:spLocks noGrp="1"/>
          </p:cNvSpPr>
          <p:nvPr>
            <p:ph idx="1"/>
          </p:nvPr>
        </p:nvSpPr>
        <p:spPr>
          <a:xfrm>
            <a:off x="234683" y="883567"/>
            <a:ext cx="8724677" cy="5743187"/>
          </a:xfrm>
        </p:spPr>
        <p:txBody>
          <a:bodyPr>
            <a:normAutofit fontScale="47500" lnSpcReduction="20000"/>
          </a:bodyPr>
          <a:lstStyle/>
          <a:p>
            <a:pPr marL="0" indent="0">
              <a:buNone/>
            </a:pPr>
            <a:r>
              <a:rPr lang="en-US" dirty="0"/>
              <a:t>Any submission to the IETF intended by the Contributor for publication as all or part of an IETF Internet-Draft or RFC and any statement made within the context of an IETF activity is considered an "IETF Contribution". Such statements include oral statements in IETF sessions, as well as written and electronic communications made at any time or place, which are addressed to:</a:t>
            </a:r>
          </a:p>
          <a:p>
            <a:pPr marL="0" indent="0">
              <a:buNone/>
            </a:pPr>
            <a:endParaRPr lang="en-US" dirty="0"/>
          </a:p>
          <a:p>
            <a:pPr marL="0" indent="0">
              <a:buNone/>
            </a:pPr>
            <a:r>
              <a:rPr lang="en-US" dirty="0"/>
              <a:t>The IETF plenary session</a:t>
            </a:r>
          </a:p>
          <a:p>
            <a:pPr marL="0" indent="0">
              <a:buNone/>
            </a:pPr>
            <a:r>
              <a:rPr lang="en-US" dirty="0"/>
              <a:t>The IESG, or any member thereof on behalf of the IESG</a:t>
            </a:r>
          </a:p>
          <a:p>
            <a:pPr marL="0" indent="0">
              <a:buNone/>
            </a:pPr>
            <a:r>
              <a:rPr lang="en-US" dirty="0"/>
              <a:t>Any IETF mailing list, including the IETF list itself, any working group or design team list, or any other list functioning under IETF auspices</a:t>
            </a:r>
          </a:p>
          <a:p>
            <a:pPr marL="0" indent="0">
              <a:buNone/>
            </a:pPr>
            <a:r>
              <a:rPr lang="en-US" dirty="0"/>
              <a:t>Any IETF working group or portion thereof</a:t>
            </a:r>
          </a:p>
          <a:p>
            <a:pPr marL="0" indent="0">
              <a:buNone/>
            </a:pPr>
            <a:r>
              <a:rPr lang="en-US" dirty="0"/>
              <a:t>Any Birds of a Feather (BOF) session</a:t>
            </a:r>
          </a:p>
          <a:p>
            <a:pPr marL="0" indent="0">
              <a:buNone/>
            </a:pPr>
            <a:r>
              <a:rPr lang="en-US" dirty="0"/>
              <a:t>The IAB or any member thereof on behalf of the IAB</a:t>
            </a:r>
          </a:p>
          <a:p>
            <a:pPr marL="0" indent="0">
              <a:buNone/>
            </a:pPr>
            <a:r>
              <a:rPr lang="en-US" dirty="0"/>
              <a:t>The RFC Editor or the Internet-Drafts function</a:t>
            </a:r>
          </a:p>
          <a:p>
            <a:pPr marL="0" indent="0">
              <a:buNone/>
            </a:pPr>
            <a:r>
              <a:rPr lang="en-US" dirty="0"/>
              <a:t>All IETF Contributions are subject to the rules of RFC 5378 and RFC 3979 (updated by RFC 4879).</a:t>
            </a:r>
          </a:p>
          <a:p>
            <a:pPr marL="0" indent="0">
              <a:buNone/>
            </a:pPr>
            <a:endParaRPr lang="en-US" dirty="0"/>
          </a:p>
          <a:p>
            <a:pPr marL="0" indent="0">
              <a:buNone/>
            </a:pPr>
            <a:r>
              <a:rPr lang="en-US" dirty="0"/>
              <a:t>Statements made outside of an IETF session, mailing list or other function, that are clearly not intended to be input to an IETF activity, group or function, are not IETF Contributions in the context of this notice.</a:t>
            </a:r>
          </a:p>
          <a:p>
            <a:pPr marL="0" indent="0">
              <a:buNone/>
            </a:pPr>
            <a:endParaRPr lang="en-US" dirty="0"/>
          </a:p>
          <a:p>
            <a:pPr marL="0" indent="0">
              <a:buNone/>
            </a:pPr>
            <a:r>
              <a:rPr lang="en-US" dirty="0"/>
              <a:t>Please consult RFC 5378 and RFC 3979 for details.</a:t>
            </a:r>
          </a:p>
          <a:p>
            <a:pPr marL="0" indent="0">
              <a:buNone/>
            </a:pPr>
            <a:endParaRPr lang="en-US" dirty="0"/>
          </a:p>
          <a:p>
            <a:pPr marL="0" indent="0">
              <a:buNone/>
            </a:pPr>
            <a:r>
              <a:rPr lang="en-US" dirty="0"/>
              <a:t>A participant in any IETF activity is deemed to accept all IETF rules of process, as documented in Best Current Practices RFCs and IESG Statements.</a:t>
            </a:r>
          </a:p>
          <a:p>
            <a:pPr marL="0" indent="0">
              <a:buNone/>
            </a:pPr>
            <a:endParaRPr lang="en-US" dirty="0"/>
          </a:p>
          <a:p>
            <a:pPr marL="0" indent="0">
              <a:buNone/>
            </a:pPr>
            <a:r>
              <a:rPr lang="en-US" dirty="0"/>
              <a:t>A participant in any IETF activity acknowledges that written, audio and video records of meetings may be made and may be available to the public.</a:t>
            </a:r>
          </a:p>
        </p:txBody>
      </p:sp>
    </p:spTree>
    <p:extLst>
      <p:ext uri="{BB962C8B-B14F-4D97-AF65-F5344CB8AC3E}">
        <p14:creationId xmlns:p14="http://schemas.microsoft.com/office/powerpoint/2010/main" val="447138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The Problem</a:t>
            </a:r>
          </a:p>
          <a:p>
            <a:r>
              <a:rPr lang="en-US" dirty="0" smtClean="0"/>
              <a:t>Trust Router – The Solution</a:t>
            </a:r>
            <a:endParaRPr lang="en-US" dirty="0"/>
          </a:p>
        </p:txBody>
      </p:sp>
    </p:spTree>
    <p:extLst>
      <p:ext uri="{BB962C8B-B14F-4D97-AF65-F5344CB8AC3E}">
        <p14:creationId xmlns:p14="http://schemas.microsoft.com/office/powerpoint/2010/main" val="109242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Trust Router – The Problem</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3781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trust? (in general)</a:t>
            </a:r>
            <a:endParaRPr lang="en-US" dirty="0"/>
          </a:p>
        </p:txBody>
      </p:sp>
      <p:sp>
        <p:nvSpPr>
          <p:cNvPr id="3" name="Content Placeholder 2"/>
          <p:cNvSpPr>
            <a:spLocks noGrp="1"/>
          </p:cNvSpPr>
          <p:nvPr>
            <p:ph idx="1"/>
          </p:nvPr>
        </p:nvSpPr>
        <p:spPr/>
        <p:txBody>
          <a:bodyPr/>
          <a:lstStyle/>
          <a:p>
            <a:r>
              <a:rPr lang="en-US" dirty="0" smtClean="0"/>
              <a:t>Two entities (people/</a:t>
            </a:r>
            <a:r>
              <a:rPr lang="en-US" dirty="0" err="1" smtClean="0"/>
              <a:t>organisations</a:t>
            </a:r>
            <a:r>
              <a:rPr lang="en-US" dirty="0" smtClean="0"/>
              <a:t>/</a:t>
            </a:r>
            <a:r>
              <a:rPr lang="en-US" dirty="0" err="1" smtClean="0"/>
              <a:t>etc</a:t>
            </a:r>
            <a:r>
              <a:rPr lang="en-US" dirty="0" smtClean="0"/>
              <a:t>) have confidence and faith in:</a:t>
            </a:r>
          </a:p>
          <a:p>
            <a:pPr lvl="1"/>
            <a:r>
              <a:rPr lang="en-US" dirty="0" smtClean="0"/>
              <a:t>Reliability</a:t>
            </a:r>
          </a:p>
          <a:p>
            <a:pPr lvl="1"/>
            <a:r>
              <a:rPr lang="en-US" dirty="0" smtClean="0"/>
              <a:t>Truth</a:t>
            </a:r>
          </a:p>
          <a:p>
            <a:pPr lvl="1"/>
            <a:r>
              <a:rPr lang="en-US" dirty="0" smtClean="0"/>
              <a:t>Abilities</a:t>
            </a:r>
          </a:p>
          <a:p>
            <a:pPr marL="0" indent="0">
              <a:buNone/>
            </a:pPr>
            <a:r>
              <a:rPr lang="en-US" dirty="0" smtClean="0"/>
              <a:t>…of each other</a:t>
            </a:r>
            <a:endParaRPr lang="en-US" dirty="0"/>
          </a:p>
        </p:txBody>
      </p:sp>
    </p:spTree>
    <p:extLst>
      <p:ext uri="{BB962C8B-B14F-4D97-AF65-F5344CB8AC3E}">
        <p14:creationId xmlns:p14="http://schemas.microsoft.com/office/powerpoint/2010/main" val="2141123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models </a:t>
            </a:r>
            <a:r>
              <a:rPr lang="en-US" dirty="0" smtClean="0"/>
              <a:t>of technical </a:t>
            </a:r>
            <a:r>
              <a:rPr lang="en-US" dirty="0" smtClean="0"/>
              <a:t>trust establishment</a:t>
            </a:r>
            <a:endParaRPr lang="en-US" dirty="0"/>
          </a:p>
        </p:txBody>
      </p:sp>
      <p:sp>
        <p:nvSpPr>
          <p:cNvPr id="3" name="Content Placeholder 2"/>
          <p:cNvSpPr>
            <a:spLocks noGrp="1"/>
          </p:cNvSpPr>
          <p:nvPr>
            <p:ph idx="1"/>
          </p:nvPr>
        </p:nvSpPr>
        <p:spPr/>
        <p:txBody>
          <a:bodyPr>
            <a:normAutofit lnSpcReduction="10000"/>
          </a:bodyPr>
          <a:lstStyle/>
          <a:p>
            <a:r>
              <a:rPr lang="en-US" dirty="0" smtClean="0"/>
              <a:t>Web of trust</a:t>
            </a:r>
          </a:p>
          <a:p>
            <a:pPr lvl="1"/>
            <a:r>
              <a:rPr lang="en-US" dirty="0" smtClean="0"/>
              <a:t>Transitive establishment with bilateral links</a:t>
            </a:r>
          </a:p>
          <a:p>
            <a:pPr lvl="2"/>
            <a:r>
              <a:rPr lang="en-US" dirty="0" smtClean="0"/>
              <a:t>E.g. PGP web of trust</a:t>
            </a:r>
          </a:p>
          <a:p>
            <a:r>
              <a:rPr lang="en-US" dirty="0" smtClean="0"/>
              <a:t>Using a Trust Arbitrator</a:t>
            </a:r>
          </a:p>
          <a:p>
            <a:pPr lvl="1"/>
            <a:r>
              <a:rPr lang="en-US" dirty="0" smtClean="0"/>
              <a:t>Arbitrates community-provided trust information</a:t>
            </a:r>
          </a:p>
          <a:p>
            <a:pPr lvl="2"/>
            <a:r>
              <a:rPr lang="en-US" dirty="0" smtClean="0"/>
              <a:t>E.g. eBay</a:t>
            </a:r>
          </a:p>
          <a:p>
            <a:r>
              <a:rPr lang="en-US" dirty="0" smtClean="0"/>
              <a:t>Using a Trust Advisor</a:t>
            </a:r>
          </a:p>
          <a:p>
            <a:pPr lvl="1"/>
            <a:r>
              <a:rPr lang="en-US" dirty="0" smtClean="0"/>
              <a:t>Establishes trust information directly</a:t>
            </a:r>
          </a:p>
          <a:p>
            <a:pPr lvl="2"/>
            <a:r>
              <a:rPr lang="en-US" dirty="0" smtClean="0"/>
              <a:t>E.g. X509 CAs</a:t>
            </a:r>
            <a:endParaRPr lang="en-US" dirty="0"/>
          </a:p>
        </p:txBody>
      </p:sp>
    </p:spTree>
    <p:extLst>
      <p:ext uri="{BB962C8B-B14F-4D97-AF65-F5344CB8AC3E}">
        <p14:creationId xmlns:p14="http://schemas.microsoft.com/office/powerpoint/2010/main" val="969773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trust? (in federation)</a:t>
            </a:r>
            <a:endParaRPr lang="en-US" dirty="0"/>
          </a:p>
        </p:txBody>
      </p:sp>
      <p:sp>
        <p:nvSpPr>
          <p:cNvPr id="3" name="Content Placeholder 2"/>
          <p:cNvSpPr>
            <a:spLocks noGrp="1"/>
          </p:cNvSpPr>
          <p:nvPr>
            <p:ph idx="1"/>
          </p:nvPr>
        </p:nvSpPr>
        <p:spPr/>
        <p:txBody>
          <a:bodyPr/>
          <a:lstStyle/>
          <a:p>
            <a:r>
              <a:rPr lang="en-US" dirty="0" smtClean="0"/>
              <a:t>Two </a:t>
            </a:r>
            <a:r>
              <a:rPr lang="en-US" dirty="0" smtClean="0"/>
              <a:t>entities (</a:t>
            </a:r>
            <a:r>
              <a:rPr lang="en-US" dirty="0" err="1" smtClean="0"/>
              <a:t>IdPs</a:t>
            </a:r>
            <a:r>
              <a:rPr lang="en-US" dirty="0" smtClean="0"/>
              <a:t>/RPs) </a:t>
            </a:r>
            <a:r>
              <a:rPr lang="en-US" dirty="0" smtClean="0"/>
              <a:t>can:</a:t>
            </a:r>
          </a:p>
          <a:p>
            <a:pPr lvl="1"/>
            <a:r>
              <a:rPr lang="en-US" dirty="0" smtClean="0"/>
              <a:t>Verify each other’s identity</a:t>
            </a:r>
          </a:p>
          <a:p>
            <a:pPr lvl="1"/>
            <a:r>
              <a:rPr lang="en-US" dirty="0" smtClean="0"/>
              <a:t>Verify the entity represents a particular partner</a:t>
            </a:r>
          </a:p>
          <a:p>
            <a:pPr lvl="1"/>
            <a:r>
              <a:rPr lang="en-US" dirty="0" smtClean="0"/>
              <a:t>Communicate </a:t>
            </a:r>
            <a:r>
              <a:rPr lang="en-US" dirty="0" smtClean="0"/>
              <a:t>securely</a:t>
            </a:r>
          </a:p>
          <a:p>
            <a:pPr lvl="1"/>
            <a:r>
              <a:rPr lang="en-US" dirty="0" smtClean="0"/>
              <a:t>Have certain guarantees about </a:t>
            </a:r>
            <a:r>
              <a:rPr lang="en-US" dirty="0" err="1" smtClean="0"/>
              <a:t>behaviour</a:t>
            </a:r>
            <a:r>
              <a:rPr lang="en-US" dirty="0" smtClean="0"/>
              <a:t> (e.g. user registration practices)</a:t>
            </a:r>
            <a:endParaRPr lang="en-US" dirty="0"/>
          </a:p>
        </p:txBody>
      </p:sp>
    </p:spTree>
    <p:extLst>
      <p:ext uri="{BB962C8B-B14F-4D97-AF65-F5344CB8AC3E}">
        <p14:creationId xmlns:p14="http://schemas.microsoft.com/office/powerpoint/2010/main" val="1489380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types of trust (in federation)</a:t>
            </a:r>
            <a:endParaRPr lang="en-US" dirty="0"/>
          </a:p>
        </p:txBody>
      </p:sp>
      <p:sp>
        <p:nvSpPr>
          <p:cNvPr id="3" name="Content Placeholder 2"/>
          <p:cNvSpPr>
            <a:spLocks noGrp="1"/>
          </p:cNvSpPr>
          <p:nvPr>
            <p:ph idx="1"/>
          </p:nvPr>
        </p:nvSpPr>
        <p:spPr/>
        <p:txBody>
          <a:bodyPr/>
          <a:lstStyle/>
          <a:p>
            <a:r>
              <a:rPr lang="en-US" dirty="0" smtClean="0"/>
              <a:t>Technical Trust</a:t>
            </a:r>
          </a:p>
          <a:p>
            <a:pPr lvl="1"/>
            <a:r>
              <a:rPr lang="en-US" dirty="0" smtClean="0"/>
              <a:t>Is that the server I think it is?</a:t>
            </a:r>
          </a:p>
          <a:p>
            <a:pPr lvl="1"/>
            <a:r>
              <a:rPr lang="en-US" dirty="0" smtClean="0"/>
              <a:t>Are </a:t>
            </a:r>
            <a:r>
              <a:rPr lang="en-US" dirty="0" err="1" smtClean="0"/>
              <a:t>comms</a:t>
            </a:r>
            <a:r>
              <a:rPr lang="en-US" dirty="0" smtClean="0"/>
              <a:t> secured?</a:t>
            </a:r>
          </a:p>
          <a:p>
            <a:r>
              <a:rPr lang="en-US" dirty="0" smtClean="0"/>
              <a:t>Behavioral Trust</a:t>
            </a:r>
          </a:p>
          <a:p>
            <a:pPr lvl="1"/>
            <a:r>
              <a:rPr lang="en-US" dirty="0" smtClean="0"/>
              <a:t>Does this server represent a particular </a:t>
            </a:r>
            <a:r>
              <a:rPr lang="en-US" dirty="0" err="1" smtClean="0"/>
              <a:t>organisation</a:t>
            </a:r>
            <a:r>
              <a:rPr lang="en-US" dirty="0" smtClean="0"/>
              <a:t>?</a:t>
            </a:r>
          </a:p>
          <a:p>
            <a:pPr lvl="1"/>
            <a:r>
              <a:rPr lang="en-US" dirty="0" smtClean="0"/>
              <a:t>What guarantees are in place? (e.g. </a:t>
            </a:r>
            <a:r>
              <a:rPr lang="en-US" dirty="0" err="1" smtClean="0"/>
              <a:t>LoA</a:t>
            </a:r>
            <a:r>
              <a:rPr lang="en-US" dirty="0" smtClean="0"/>
              <a:t>)</a:t>
            </a:r>
            <a:endParaRPr lang="en-US" dirty="0"/>
          </a:p>
        </p:txBody>
      </p:sp>
    </p:spTree>
    <p:extLst>
      <p:ext uri="{BB962C8B-B14F-4D97-AF65-F5344CB8AC3E}">
        <p14:creationId xmlns:p14="http://schemas.microsoft.com/office/powerpoint/2010/main" val="1013918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Federation - Two Types of Communities</a:t>
            </a:r>
            <a:endParaRPr lang="en-US" dirty="0"/>
          </a:p>
        </p:txBody>
      </p:sp>
      <p:sp>
        <p:nvSpPr>
          <p:cNvPr id="3" name="Content Placeholder 2"/>
          <p:cNvSpPr>
            <a:spLocks noGrp="1"/>
          </p:cNvSpPr>
          <p:nvPr>
            <p:ph idx="1"/>
          </p:nvPr>
        </p:nvSpPr>
        <p:spPr/>
        <p:txBody>
          <a:bodyPr/>
          <a:lstStyle/>
          <a:p>
            <a:r>
              <a:rPr lang="en-US" dirty="0" smtClean="0"/>
              <a:t>Collection of </a:t>
            </a:r>
            <a:r>
              <a:rPr lang="en-US" dirty="0" err="1" smtClean="0"/>
              <a:t>organisations</a:t>
            </a:r>
            <a:r>
              <a:rPr lang="en-US" dirty="0" smtClean="0"/>
              <a:t> “registered” by a particular Trust Advisor/</a:t>
            </a:r>
            <a:r>
              <a:rPr lang="en-US" dirty="0" smtClean="0"/>
              <a:t>Arbitrator (“Authentication Policy Community”)</a:t>
            </a:r>
            <a:endParaRPr lang="en-US" dirty="0" smtClean="0"/>
          </a:p>
          <a:p>
            <a:pPr marL="0" indent="0" algn="ctr">
              <a:buNone/>
            </a:pPr>
            <a:r>
              <a:rPr lang="en-US" dirty="0" err="1" smtClean="0"/>
              <a:t>Vs</a:t>
            </a:r>
            <a:endParaRPr lang="en-US" dirty="0" smtClean="0"/>
          </a:p>
          <a:p>
            <a:r>
              <a:rPr lang="en-US" dirty="0" smtClean="0"/>
              <a:t>Community of </a:t>
            </a:r>
            <a:r>
              <a:rPr lang="en-US" dirty="0" err="1" smtClean="0"/>
              <a:t>organisations</a:t>
            </a:r>
            <a:r>
              <a:rPr lang="en-US" dirty="0" smtClean="0"/>
              <a:t> that want to interact for some purpose (“</a:t>
            </a:r>
            <a:r>
              <a:rPr lang="en-US" dirty="0" smtClean="0"/>
              <a:t>Community </a:t>
            </a:r>
            <a:r>
              <a:rPr lang="en-US" dirty="0" smtClean="0"/>
              <a:t>of Interest”)</a:t>
            </a:r>
          </a:p>
        </p:txBody>
      </p:sp>
    </p:spTree>
    <p:extLst>
      <p:ext uri="{BB962C8B-B14F-4D97-AF65-F5344CB8AC3E}">
        <p14:creationId xmlns:p14="http://schemas.microsoft.com/office/powerpoint/2010/main" val="4550843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3870</TotalTime>
  <Words>858</Words>
  <Application>Microsoft Macintosh PowerPoint</Application>
  <PresentationFormat>On-screen Show (4:3)</PresentationFormat>
  <Paragraphs>112</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Trust Router</vt:lpstr>
      <vt:lpstr>Note Well</vt:lpstr>
      <vt:lpstr>Agenda</vt:lpstr>
      <vt:lpstr>Trust Router – The Problem</vt:lpstr>
      <vt:lpstr>What is trust? (in general)</vt:lpstr>
      <vt:lpstr>Three models of technical trust establishment</vt:lpstr>
      <vt:lpstr>What is trust? (in federation)</vt:lpstr>
      <vt:lpstr>Two types of trust (in federation)</vt:lpstr>
      <vt:lpstr>Federation - Two Types of Communities</vt:lpstr>
      <vt:lpstr>Conflation of Communities</vt:lpstr>
      <vt:lpstr>This is a problem</vt:lpstr>
      <vt:lpstr>Current Solutions</vt:lpstr>
      <vt:lpstr>In a nutshell</vt:lpstr>
      <vt:lpstr>What do we need?</vt:lpstr>
      <vt:lpstr>More specifically</vt:lpstr>
      <vt:lpstr>General requirements</vt:lpstr>
      <vt:lpstr>General requirements</vt:lpstr>
      <vt:lpstr>General requirements</vt:lpstr>
      <vt:lpstr>Specific Requirements</vt:lpstr>
    </vt:vector>
  </TitlesOfParts>
  <Company>Cardiff University / Janet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Rhys Smith</dc:creator>
  <cp:lastModifiedBy>Rhys Smith</cp:lastModifiedBy>
  <cp:revision>21</cp:revision>
  <dcterms:created xsi:type="dcterms:W3CDTF">2013-03-11T22:28:13Z</dcterms:created>
  <dcterms:modified xsi:type="dcterms:W3CDTF">2013-03-14T14:59:50Z</dcterms:modified>
</cp:coreProperties>
</file>