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1" r:id="rId2"/>
    <p:sldId id="308" r:id="rId3"/>
    <p:sldId id="320" r:id="rId4"/>
    <p:sldId id="321" r:id="rId5"/>
    <p:sldId id="322" r:id="rId6"/>
    <p:sldId id="323" r:id="rId7"/>
    <p:sldId id="332" r:id="rId8"/>
    <p:sldId id="260" r:id="rId9"/>
    <p:sldId id="263" r:id="rId10"/>
    <p:sldId id="265" r:id="rId11"/>
    <p:sldId id="264" r:id="rId12"/>
    <p:sldId id="327" r:id="rId13"/>
    <p:sldId id="328" r:id="rId14"/>
    <p:sldId id="300" r:id="rId15"/>
    <p:sldId id="301" r:id="rId16"/>
    <p:sldId id="267" r:id="rId17"/>
    <p:sldId id="329" r:id="rId18"/>
    <p:sldId id="330" r:id="rId19"/>
    <p:sldId id="306" r:id="rId20"/>
    <p:sldId id="333" r:id="rId21"/>
    <p:sldId id="307" r:id="rId22"/>
    <p:sldId id="270" r:id="rId23"/>
    <p:sldId id="331" r:id="rId24"/>
    <p:sldId id="285" r:id="rId25"/>
    <p:sldId id="288" r:id="rId26"/>
    <p:sldId id="289" r:id="rId27"/>
    <p:sldId id="290" r:id="rId28"/>
    <p:sldId id="291" r:id="rId29"/>
    <p:sldId id="292" r:id="rId30"/>
    <p:sldId id="294" r:id="rId31"/>
    <p:sldId id="257" r:id="rId32"/>
  </p:sldIdLst>
  <p:sldSz cx="9144000" cy="6858000" type="screen4x3"/>
  <p:notesSz cx="7086600" cy="93726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35" autoAdjust="0"/>
  </p:normalViewPr>
  <p:slideViewPr>
    <p:cSldViewPr snapToGrid="0" snapToObjects="1">
      <p:cViewPr>
        <p:scale>
          <a:sx n="77" d="100"/>
          <a:sy n="77" d="100"/>
        </p:scale>
        <p:origin x="-7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30" d="100"/>
          <a:sy n="130" d="100"/>
        </p:scale>
        <p:origin x="-702" y="3234"/>
      </p:cViewPr>
      <p:guideLst>
        <p:guide orient="horz" pos="2952"/>
        <p:guide pos="22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5D7D0-AFD5-AA4E-8133-A758BE506EE1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7F583-C82A-2146-9782-F7A245B2775B}">
      <dgm:prSet phldrT="[Text]"/>
      <dgm:spPr/>
      <dgm:t>
        <a:bodyPr/>
        <a:lstStyle/>
        <a:p>
          <a:r>
            <a:rPr lang="en-US" b="1" dirty="0" smtClean="0"/>
            <a:t>Janet</a:t>
          </a:r>
          <a:r>
            <a:rPr lang="en-US" dirty="0" smtClean="0"/>
            <a:t> Community of Registration</a:t>
          </a:r>
          <a:endParaRPr lang="en-US" dirty="0"/>
        </a:p>
      </dgm:t>
    </dgm:pt>
    <dgm:pt modelId="{2C301603-242A-B541-8686-F2F8ECE6DE53}" type="parTrans" cxnId="{BCCBD5B9-1929-9043-84CD-82887BACB655}">
      <dgm:prSet/>
      <dgm:spPr/>
      <dgm:t>
        <a:bodyPr/>
        <a:lstStyle/>
        <a:p>
          <a:endParaRPr lang="en-US"/>
        </a:p>
      </dgm:t>
    </dgm:pt>
    <dgm:pt modelId="{21B8155B-9A9E-9A4C-AF15-8242F1C775BE}" type="sibTrans" cxnId="{BCCBD5B9-1929-9043-84CD-82887BACB655}">
      <dgm:prSet/>
      <dgm:spPr/>
      <dgm:t>
        <a:bodyPr/>
        <a:lstStyle/>
        <a:p>
          <a:endParaRPr lang="en-US"/>
        </a:p>
      </dgm:t>
    </dgm:pt>
    <dgm:pt modelId="{F008CD4F-1550-714D-B34D-C1CDD507B60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“Janet customer” </a:t>
          </a:r>
          <a:r>
            <a:rPr lang="en-US" dirty="0" smtClean="0"/>
            <a:t>Community of Interest</a:t>
          </a:r>
          <a:endParaRPr lang="en-US" dirty="0"/>
        </a:p>
      </dgm:t>
    </dgm:pt>
    <dgm:pt modelId="{9591C2E9-561E-B445-95E6-C3F657A16630}" type="parTrans" cxnId="{01F04BE8-FCA5-A649-8418-6186D9D50A54}">
      <dgm:prSet/>
      <dgm:spPr/>
      <dgm:t>
        <a:bodyPr/>
        <a:lstStyle/>
        <a:p>
          <a:endParaRPr lang="en-US"/>
        </a:p>
      </dgm:t>
    </dgm:pt>
    <dgm:pt modelId="{8C4B50E9-F39D-CB4C-87D6-24606B5328A3}" type="sibTrans" cxnId="{01F04BE8-FCA5-A649-8418-6186D9D50A54}">
      <dgm:prSet/>
      <dgm:spPr/>
      <dgm:t>
        <a:bodyPr/>
        <a:lstStyle/>
        <a:p>
          <a:endParaRPr lang="en-US"/>
        </a:p>
      </dgm:t>
    </dgm:pt>
    <dgm:pt modelId="{86330D53-E704-CC49-8913-367CFE5D01B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“Local government” </a:t>
          </a:r>
          <a:r>
            <a:rPr lang="en-US" dirty="0" smtClean="0"/>
            <a:t>Community of Interest</a:t>
          </a:r>
          <a:endParaRPr lang="en-US" dirty="0"/>
        </a:p>
      </dgm:t>
    </dgm:pt>
    <dgm:pt modelId="{72943641-98DE-BA47-AD3E-B5D2EB0EE232}" type="parTrans" cxnId="{6D9F1D99-EB4F-3845-AD2B-61A3F61269B0}">
      <dgm:prSet/>
      <dgm:spPr/>
      <dgm:t>
        <a:bodyPr/>
        <a:lstStyle/>
        <a:p>
          <a:endParaRPr lang="en-US"/>
        </a:p>
      </dgm:t>
    </dgm:pt>
    <dgm:pt modelId="{097272C3-3E4C-EB4D-ACBB-78083E165BE3}" type="sibTrans" cxnId="{6D9F1D99-EB4F-3845-AD2B-61A3F61269B0}">
      <dgm:prSet/>
      <dgm:spPr/>
      <dgm:t>
        <a:bodyPr/>
        <a:lstStyle/>
        <a:p>
          <a:endParaRPr lang="en-US"/>
        </a:p>
      </dgm:t>
    </dgm:pt>
    <dgm:pt modelId="{E48E5B44-2D5C-BF4E-B85F-81EF8598AEC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/>
            <a:t>“Health services” </a:t>
          </a:r>
          <a:r>
            <a:rPr lang="en-US" dirty="0" smtClean="0"/>
            <a:t>Community of Interest</a:t>
          </a:r>
          <a:endParaRPr lang="en-US" dirty="0"/>
        </a:p>
      </dgm:t>
    </dgm:pt>
    <dgm:pt modelId="{8B26107C-15C7-5843-B692-AE2354DD1A56}" type="parTrans" cxnId="{F6AC106B-723F-DF4B-B2E9-18ABAB09A804}">
      <dgm:prSet/>
      <dgm:spPr/>
      <dgm:t>
        <a:bodyPr/>
        <a:lstStyle/>
        <a:p>
          <a:endParaRPr lang="en-US"/>
        </a:p>
      </dgm:t>
    </dgm:pt>
    <dgm:pt modelId="{49A2F9B8-DC6C-984C-9733-DE00D7D1FF9B}" type="sibTrans" cxnId="{F6AC106B-723F-DF4B-B2E9-18ABAB09A804}">
      <dgm:prSet/>
      <dgm:spPr/>
      <dgm:t>
        <a:bodyPr/>
        <a:lstStyle/>
        <a:p>
          <a:endParaRPr lang="en-US"/>
        </a:p>
      </dgm:t>
    </dgm:pt>
    <dgm:pt modelId="{5323D69B-C867-984C-9DBA-420027592FE1}" type="pres">
      <dgm:prSet presAssocID="{41D5D7D0-AFD5-AA4E-8133-A758BE506E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30FC06-0BA5-DD40-8C54-1AAE379CA4C5}" type="pres">
      <dgm:prSet presAssocID="{9F37F583-C82A-2146-9782-F7A245B2775B}" presName="centerShape" presStyleLbl="node0" presStyleIdx="0" presStyleCnt="1"/>
      <dgm:spPr/>
      <dgm:t>
        <a:bodyPr/>
        <a:lstStyle/>
        <a:p>
          <a:endParaRPr lang="en-US"/>
        </a:p>
      </dgm:t>
    </dgm:pt>
    <dgm:pt modelId="{080D8B37-A20B-3948-9857-9B3552DA4BD2}" type="pres">
      <dgm:prSet presAssocID="{9591C2E9-561E-B445-95E6-C3F657A16630}" presName="Name9" presStyleLbl="parChTrans1D2" presStyleIdx="0" presStyleCnt="3"/>
      <dgm:spPr/>
      <dgm:t>
        <a:bodyPr/>
        <a:lstStyle/>
        <a:p>
          <a:endParaRPr lang="en-GB"/>
        </a:p>
      </dgm:t>
    </dgm:pt>
    <dgm:pt modelId="{799B3D12-8DD3-5E42-AB27-A64A5942A9E5}" type="pres">
      <dgm:prSet presAssocID="{9591C2E9-561E-B445-95E6-C3F657A16630}" presName="connTx" presStyleLbl="parChTrans1D2" presStyleIdx="0" presStyleCnt="3"/>
      <dgm:spPr/>
      <dgm:t>
        <a:bodyPr/>
        <a:lstStyle/>
        <a:p>
          <a:endParaRPr lang="en-GB"/>
        </a:p>
      </dgm:t>
    </dgm:pt>
    <dgm:pt modelId="{76153BF6-215B-C243-81B8-C7C8BD51ADC3}" type="pres">
      <dgm:prSet presAssocID="{F008CD4F-1550-714D-B34D-C1CDD507B6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3BF75-1096-3E42-806F-3D12ADBB0152}" type="pres">
      <dgm:prSet presAssocID="{72943641-98DE-BA47-AD3E-B5D2EB0EE232}" presName="Name9" presStyleLbl="parChTrans1D2" presStyleIdx="1" presStyleCnt="3"/>
      <dgm:spPr/>
      <dgm:t>
        <a:bodyPr/>
        <a:lstStyle/>
        <a:p>
          <a:endParaRPr lang="en-GB"/>
        </a:p>
      </dgm:t>
    </dgm:pt>
    <dgm:pt modelId="{DFF6CB48-ED63-5C45-A5F5-9A7E59C2F9D2}" type="pres">
      <dgm:prSet presAssocID="{72943641-98DE-BA47-AD3E-B5D2EB0EE232}" presName="connTx" presStyleLbl="parChTrans1D2" presStyleIdx="1" presStyleCnt="3"/>
      <dgm:spPr/>
      <dgm:t>
        <a:bodyPr/>
        <a:lstStyle/>
        <a:p>
          <a:endParaRPr lang="en-GB"/>
        </a:p>
      </dgm:t>
    </dgm:pt>
    <dgm:pt modelId="{E868A0FB-E874-9E4B-8511-79C731F4A57A}" type="pres">
      <dgm:prSet presAssocID="{86330D53-E704-CC49-8913-367CFE5D01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13A9D-721B-AA43-8005-98B81511D70A}" type="pres">
      <dgm:prSet presAssocID="{8B26107C-15C7-5843-B692-AE2354DD1A56}" presName="Name9" presStyleLbl="parChTrans1D2" presStyleIdx="2" presStyleCnt="3"/>
      <dgm:spPr/>
      <dgm:t>
        <a:bodyPr/>
        <a:lstStyle/>
        <a:p>
          <a:endParaRPr lang="en-GB"/>
        </a:p>
      </dgm:t>
    </dgm:pt>
    <dgm:pt modelId="{38C659B8-A2B9-F44B-9B40-F376F2AA7DDF}" type="pres">
      <dgm:prSet presAssocID="{8B26107C-15C7-5843-B692-AE2354DD1A56}" presName="connTx" presStyleLbl="parChTrans1D2" presStyleIdx="2" presStyleCnt="3"/>
      <dgm:spPr/>
      <dgm:t>
        <a:bodyPr/>
        <a:lstStyle/>
        <a:p>
          <a:endParaRPr lang="en-GB"/>
        </a:p>
      </dgm:t>
    </dgm:pt>
    <dgm:pt modelId="{469A40F6-45C2-584C-8170-1352DFBF9AE9}" type="pres">
      <dgm:prSet presAssocID="{E48E5B44-2D5C-BF4E-B85F-81EF8598AE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3FA2D-013A-4ABE-AE7B-2A78E2178318}" type="presOf" srcId="{41D5D7D0-AFD5-AA4E-8133-A758BE506EE1}" destId="{5323D69B-C867-984C-9DBA-420027592FE1}" srcOrd="0" destOrd="0" presId="urn:microsoft.com/office/officeart/2005/8/layout/radial1"/>
    <dgm:cxn modelId="{F6AC106B-723F-DF4B-B2E9-18ABAB09A804}" srcId="{9F37F583-C82A-2146-9782-F7A245B2775B}" destId="{E48E5B44-2D5C-BF4E-B85F-81EF8598AEC2}" srcOrd="2" destOrd="0" parTransId="{8B26107C-15C7-5843-B692-AE2354DD1A56}" sibTransId="{49A2F9B8-DC6C-984C-9733-DE00D7D1FF9B}"/>
    <dgm:cxn modelId="{EE11803D-27EF-44BD-BCF0-B9DA6C11837A}" type="presOf" srcId="{9591C2E9-561E-B445-95E6-C3F657A16630}" destId="{080D8B37-A20B-3948-9857-9B3552DA4BD2}" srcOrd="0" destOrd="0" presId="urn:microsoft.com/office/officeart/2005/8/layout/radial1"/>
    <dgm:cxn modelId="{6D9F1D99-EB4F-3845-AD2B-61A3F61269B0}" srcId="{9F37F583-C82A-2146-9782-F7A245B2775B}" destId="{86330D53-E704-CC49-8913-367CFE5D01B7}" srcOrd="1" destOrd="0" parTransId="{72943641-98DE-BA47-AD3E-B5D2EB0EE232}" sibTransId="{097272C3-3E4C-EB4D-ACBB-78083E165BE3}"/>
    <dgm:cxn modelId="{9D22B19C-70E2-4C73-B423-2F4829D4BB42}" type="presOf" srcId="{72943641-98DE-BA47-AD3E-B5D2EB0EE232}" destId="{DFF6CB48-ED63-5C45-A5F5-9A7E59C2F9D2}" srcOrd="1" destOrd="0" presId="urn:microsoft.com/office/officeart/2005/8/layout/radial1"/>
    <dgm:cxn modelId="{EB3A9EBA-3B4F-4ADE-8BD0-209231CD6E7C}" type="presOf" srcId="{E48E5B44-2D5C-BF4E-B85F-81EF8598AEC2}" destId="{469A40F6-45C2-584C-8170-1352DFBF9AE9}" srcOrd="0" destOrd="0" presId="urn:microsoft.com/office/officeart/2005/8/layout/radial1"/>
    <dgm:cxn modelId="{B555B1D2-EDD3-440B-9F96-6E37EE88D2B9}" type="presOf" srcId="{8B26107C-15C7-5843-B692-AE2354DD1A56}" destId="{5F313A9D-721B-AA43-8005-98B81511D70A}" srcOrd="0" destOrd="0" presId="urn:microsoft.com/office/officeart/2005/8/layout/radial1"/>
    <dgm:cxn modelId="{FA0222E7-05B4-4104-A896-E54C4241B388}" type="presOf" srcId="{9591C2E9-561E-B445-95E6-C3F657A16630}" destId="{799B3D12-8DD3-5E42-AB27-A64A5942A9E5}" srcOrd="1" destOrd="0" presId="urn:microsoft.com/office/officeart/2005/8/layout/radial1"/>
    <dgm:cxn modelId="{657FF60B-6B40-4AE7-9726-5F4C310B53D1}" type="presOf" srcId="{86330D53-E704-CC49-8913-367CFE5D01B7}" destId="{E868A0FB-E874-9E4B-8511-79C731F4A57A}" srcOrd="0" destOrd="0" presId="urn:microsoft.com/office/officeart/2005/8/layout/radial1"/>
    <dgm:cxn modelId="{39E8E60C-FE7B-459E-9D53-B97E112D5F17}" type="presOf" srcId="{72943641-98DE-BA47-AD3E-B5D2EB0EE232}" destId="{21F3BF75-1096-3E42-806F-3D12ADBB0152}" srcOrd="0" destOrd="0" presId="urn:microsoft.com/office/officeart/2005/8/layout/radial1"/>
    <dgm:cxn modelId="{B14A240F-654A-4F5A-9216-823D8421EEBD}" type="presOf" srcId="{F008CD4F-1550-714D-B34D-C1CDD507B602}" destId="{76153BF6-215B-C243-81B8-C7C8BD51ADC3}" srcOrd="0" destOrd="0" presId="urn:microsoft.com/office/officeart/2005/8/layout/radial1"/>
    <dgm:cxn modelId="{01F04BE8-FCA5-A649-8418-6186D9D50A54}" srcId="{9F37F583-C82A-2146-9782-F7A245B2775B}" destId="{F008CD4F-1550-714D-B34D-C1CDD507B602}" srcOrd="0" destOrd="0" parTransId="{9591C2E9-561E-B445-95E6-C3F657A16630}" sibTransId="{8C4B50E9-F39D-CB4C-87D6-24606B5328A3}"/>
    <dgm:cxn modelId="{AD408800-7BC2-412F-BAB2-C499DE43BF89}" type="presOf" srcId="{8B26107C-15C7-5843-B692-AE2354DD1A56}" destId="{38C659B8-A2B9-F44B-9B40-F376F2AA7DDF}" srcOrd="1" destOrd="0" presId="urn:microsoft.com/office/officeart/2005/8/layout/radial1"/>
    <dgm:cxn modelId="{944A9E7C-168B-4B71-8366-60719C4B2DDF}" type="presOf" srcId="{9F37F583-C82A-2146-9782-F7A245B2775B}" destId="{AC30FC06-0BA5-DD40-8C54-1AAE379CA4C5}" srcOrd="0" destOrd="0" presId="urn:microsoft.com/office/officeart/2005/8/layout/radial1"/>
    <dgm:cxn modelId="{BCCBD5B9-1929-9043-84CD-82887BACB655}" srcId="{41D5D7D0-AFD5-AA4E-8133-A758BE506EE1}" destId="{9F37F583-C82A-2146-9782-F7A245B2775B}" srcOrd="0" destOrd="0" parTransId="{2C301603-242A-B541-8686-F2F8ECE6DE53}" sibTransId="{21B8155B-9A9E-9A4C-AF15-8242F1C775BE}"/>
    <dgm:cxn modelId="{E1ED5811-58FF-49FD-88B3-16E794918976}" type="presParOf" srcId="{5323D69B-C867-984C-9DBA-420027592FE1}" destId="{AC30FC06-0BA5-DD40-8C54-1AAE379CA4C5}" srcOrd="0" destOrd="0" presId="urn:microsoft.com/office/officeart/2005/8/layout/radial1"/>
    <dgm:cxn modelId="{4B8829DE-7694-4B83-8529-689DF8DE6584}" type="presParOf" srcId="{5323D69B-C867-984C-9DBA-420027592FE1}" destId="{080D8B37-A20B-3948-9857-9B3552DA4BD2}" srcOrd="1" destOrd="0" presId="urn:microsoft.com/office/officeart/2005/8/layout/radial1"/>
    <dgm:cxn modelId="{094EB39D-64AE-4058-A1E3-8AE14EB7A8B3}" type="presParOf" srcId="{080D8B37-A20B-3948-9857-9B3552DA4BD2}" destId="{799B3D12-8DD3-5E42-AB27-A64A5942A9E5}" srcOrd="0" destOrd="0" presId="urn:microsoft.com/office/officeart/2005/8/layout/radial1"/>
    <dgm:cxn modelId="{298FC072-7758-42A1-9398-897BEC36503E}" type="presParOf" srcId="{5323D69B-C867-984C-9DBA-420027592FE1}" destId="{76153BF6-215B-C243-81B8-C7C8BD51ADC3}" srcOrd="2" destOrd="0" presId="urn:microsoft.com/office/officeart/2005/8/layout/radial1"/>
    <dgm:cxn modelId="{3AD2AB13-0829-4385-B4F0-5F04B0D2CEEB}" type="presParOf" srcId="{5323D69B-C867-984C-9DBA-420027592FE1}" destId="{21F3BF75-1096-3E42-806F-3D12ADBB0152}" srcOrd="3" destOrd="0" presId="urn:microsoft.com/office/officeart/2005/8/layout/radial1"/>
    <dgm:cxn modelId="{0777840E-184C-40AC-B775-5AA4F70B1533}" type="presParOf" srcId="{21F3BF75-1096-3E42-806F-3D12ADBB0152}" destId="{DFF6CB48-ED63-5C45-A5F5-9A7E59C2F9D2}" srcOrd="0" destOrd="0" presId="urn:microsoft.com/office/officeart/2005/8/layout/radial1"/>
    <dgm:cxn modelId="{9C1E4836-F5BE-47C1-976A-B8E3676A5808}" type="presParOf" srcId="{5323D69B-C867-984C-9DBA-420027592FE1}" destId="{E868A0FB-E874-9E4B-8511-79C731F4A57A}" srcOrd="4" destOrd="0" presId="urn:microsoft.com/office/officeart/2005/8/layout/radial1"/>
    <dgm:cxn modelId="{12F80A87-EB08-41D9-9EFE-DD3BBE4777BD}" type="presParOf" srcId="{5323D69B-C867-984C-9DBA-420027592FE1}" destId="{5F313A9D-721B-AA43-8005-98B81511D70A}" srcOrd="5" destOrd="0" presId="urn:microsoft.com/office/officeart/2005/8/layout/radial1"/>
    <dgm:cxn modelId="{AEDFACAA-4BB1-4B83-A2FC-6AEA9B324766}" type="presParOf" srcId="{5F313A9D-721B-AA43-8005-98B81511D70A}" destId="{38C659B8-A2B9-F44B-9B40-F376F2AA7DDF}" srcOrd="0" destOrd="0" presId="urn:microsoft.com/office/officeart/2005/8/layout/radial1"/>
    <dgm:cxn modelId="{F365AEF6-50FE-4867-8993-54EDBD1DF699}" type="presParOf" srcId="{5323D69B-C867-984C-9DBA-420027592FE1}" destId="{469A40F6-45C2-584C-8170-1352DFBF9AE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30FC06-0BA5-DD40-8C54-1AAE379CA4C5}">
      <dsp:nvSpPr>
        <dsp:cNvPr id="0" name=""/>
        <dsp:cNvSpPr/>
      </dsp:nvSpPr>
      <dsp:spPr>
        <a:xfrm>
          <a:off x="3349302" y="1995680"/>
          <a:ext cx="1530994" cy="15309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Janet</a:t>
          </a:r>
          <a:r>
            <a:rPr lang="en-US" sz="1700" kern="1200" dirty="0" smtClean="0"/>
            <a:t> Community of Registration</a:t>
          </a:r>
          <a:endParaRPr lang="en-US" sz="1700" kern="1200" dirty="0"/>
        </a:p>
      </dsp:txBody>
      <dsp:txXfrm>
        <a:off x="3349302" y="1995680"/>
        <a:ext cx="1530994" cy="1530994"/>
      </dsp:txXfrm>
    </dsp:sp>
    <dsp:sp modelId="{080D8B37-A20B-3948-9857-9B3552DA4BD2}">
      <dsp:nvSpPr>
        <dsp:cNvPr id="0" name=""/>
        <dsp:cNvSpPr/>
      </dsp:nvSpPr>
      <dsp:spPr>
        <a:xfrm rot="16200000">
          <a:off x="3883904" y="1748042"/>
          <a:ext cx="461790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461790" y="1674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103255" y="1753240"/>
        <a:ext cx="23089" cy="23089"/>
      </dsp:txXfrm>
    </dsp:sp>
    <dsp:sp modelId="{76153BF6-215B-C243-81B8-C7C8BD51ADC3}">
      <dsp:nvSpPr>
        <dsp:cNvPr id="0" name=""/>
        <dsp:cNvSpPr/>
      </dsp:nvSpPr>
      <dsp:spPr>
        <a:xfrm>
          <a:off x="3349302" y="2895"/>
          <a:ext cx="1530994" cy="153099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“Janet customer” </a:t>
          </a:r>
          <a:r>
            <a:rPr lang="en-US" sz="1300" kern="1200" dirty="0" smtClean="0"/>
            <a:t>Community of Interest</a:t>
          </a:r>
          <a:endParaRPr lang="en-US" sz="1300" kern="1200" dirty="0"/>
        </a:p>
      </dsp:txBody>
      <dsp:txXfrm>
        <a:off x="3349302" y="2895"/>
        <a:ext cx="1530994" cy="1530994"/>
      </dsp:txXfrm>
    </dsp:sp>
    <dsp:sp modelId="{21F3BF75-1096-3E42-806F-3D12ADBB0152}">
      <dsp:nvSpPr>
        <dsp:cNvPr id="0" name=""/>
        <dsp:cNvSpPr/>
      </dsp:nvSpPr>
      <dsp:spPr>
        <a:xfrm rot="1800000">
          <a:off x="4746806" y="3242630"/>
          <a:ext cx="461790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461790" y="1674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">
        <a:off x="4966156" y="3247829"/>
        <a:ext cx="23089" cy="23089"/>
      </dsp:txXfrm>
    </dsp:sp>
    <dsp:sp modelId="{E868A0FB-E874-9E4B-8511-79C731F4A57A}">
      <dsp:nvSpPr>
        <dsp:cNvPr id="0" name=""/>
        <dsp:cNvSpPr/>
      </dsp:nvSpPr>
      <dsp:spPr>
        <a:xfrm>
          <a:off x="5075104" y="2992072"/>
          <a:ext cx="1530994" cy="153099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“Local government” </a:t>
          </a:r>
          <a:r>
            <a:rPr lang="en-US" sz="1300" kern="1200" dirty="0" smtClean="0"/>
            <a:t>Community of Interest</a:t>
          </a:r>
          <a:endParaRPr lang="en-US" sz="1300" kern="1200" dirty="0"/>
        </a:p>
      </dsp:txBody>
      <dsp:txXfrm>
        <a:off x="5075104" y="2992072"/>
        <a:ext cx="1530994" cy="1530994"/>
      </dsp:txXfrm>
    </dsp:sp>
    <dsp:sp modelId="{5F313A9D-721B-AA43-8005-98B81511D70A}">
      <dsp:nvSpPr>
        <dsp:cNvPr id="0" name=""/>
        <dsp:cNvSpPr/>
      </dsp:nvSpPr>
      <dsp:spPr>
        <a:xfrm rot="9000000">
          <a:off x="3021003" y="3242630"/>
          <a:ext cx="461790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461790" y="1674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000000">
        <a:off x="3240354" y="3247829"/>
        <a:ext cx="23089" cy="23089"/>
      </dsp:txXfrm>
    </dsp:sp>
    <dsp:sp modelId="{469A40F6-45C2-584C-8170-1352DFBF9AE9}">
      <dsp:nvSpPr>
        <dsp:cNvPr id="0" name=""/>
        <dsp:cNvSpPr/>
      </dsp:nvSpPr>
      <dsp:spPr>
        <a:xfrm>
          <a:off x="1623500" y="2992072"/>
          <a:ext cx="1530994" cy="153099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“Health services” </a:t>
          </a:r>
          <a:r>
            <a:rPr lang="en-US" sz="1300" kern="1200" dirty="0" smtClean="0"/>
            <a:t>Community of Interest</a:t>
          </a:r>
          <a:endParaRPr lang="en-US" sz="1300" kern="1200" dirty="0"/>
        </a:p>
      </dsp:txBody>
      <dsp:txXfrm>
        <a:off x="1623500" y="2992072"/>
        <a:ext cx="1530994" cy="1530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A542E-CEAE-4624-838B-182F4DA14447}" type="datetimeFigureOut">
              <a:rPr lang="en-GB" smtClean="0"/>
              <a:t>03/10/2012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69E6-239D-4D21-A102-823518E67EC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0860" cy="468630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1"/>
            <a:ext cx="3070860" cy="468630"/>
          </a:xfrm>
          <a:prstGeom prst="rect">
            <a:avLst/>
          </a:prstGeom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8023782-2CD8-43C7-BD8A-E535F4E9BAC0}" type="datetimeFigureOut">
              <a:rPr lang="en-US"/>
              <a:pPr>
                <a:defRPr/>
              </a:pPr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6"/>
            <a:ext cx="5669280" cy="4217670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02343"/>
            <a:ext cx="3070860" cy="468630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902343"/>
            <a:ext cx="3070860" cy="468630"/>
          </a:xfrm>
          <a:prstGeom prst="rect">
            <a:avLst/>
          </a:prstGeom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7AA411B-010C-45FD-A64E-66F600695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32AE2-7330-4FCD-892D-65A59542AAE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E65803-9CCB-430F-AFB8-43D7EDF2AD8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7EC589-CB64-4422-8526-83B46DDD4AF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6F095A-DB39-4BDD-B7E4-488742B2FDA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E91DE0-BB2D-40A8-903D-BF8C09D590A4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D6D959-26F3-4661-937D-CC25CEB3A3F3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en-GB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D6D959-26F3-4661-937D-CC25CEB3A3F3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434F45-5CEC-4A20-91C8-0E0F619B212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220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241104" indent="-241104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A411B-010C-45FD-A64E-66F600695E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576DA7-174B-4A50-B6E2-A7BD43CF3D8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GB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602E1-BD96-40E8-8659-70913C473D2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Janet Logo 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5775" y="539750"/>
            <a:ext cx="16827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anet-Powerpoint-Template1-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27588" y="0"/>
            <a:ext cx="4316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8000" y="4114351"/>
            <a:ext cx="5059165" cy="45638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5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86000" y="2401455"/>
            <a:ext cx="5059165" cy="134081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b="0" i="0">
                <a:solidFill>
                  <a:srgbClr val="E98300"/>
                </a:solidFill>
                <a:latin typeface="Gill Sans MT"/>
                <a:cs typeface="Gill Sans M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Janet Logo 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468313" y="989013"/>
            <a:ext cx="82407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Janet-Powerpoint-Template1-1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5795963"/>
            <a:ext cx="53498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4411923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5224600" y="1214370"/>
            <a:ext cx="3462200" cy="4573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"/>
              </a:spcBef>
              <a:buNone/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4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Janet Logo 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468313" y="989013"/>
            <a:ext cx="82407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Janet-Powerpoint-Template1-1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5795963"/>
            <a:ext cx="53498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8230775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Janet-Powerpoint-Template1-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75438" y="4156075"/>
            <a:ext cx="2468562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anet Logo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68313" y="989013"/>
            <a:ext cx="82407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4411923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chemeClr val="tx1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5224600" y="1214370"/>
            <a:ext cx="3462200" cy="33183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"/>
              </a:spcBef>
              <a:buNone/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rgbClr val="E98300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5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Janet-Powerpoint-Template1-7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75438" y="4156075"/>
            <a:ext cx="2468562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anet Logo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468313" y="989013"/>
            <a:ext cx="82407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8230775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chemeClr val="tx1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rgbClr val="E98300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Janet Logo 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68313" y="989013"/>
            <a:ext cx="82407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4411923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chemeClr val="tx1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4600" y="1214370"/>
            <a:ext cx="3462200" cy="51740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"/>
              </a:spcBef>
              <a:buNone/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rgbClr val="E98300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6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Janet Logo 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468313" y="989013"/>
            <a:ext cx="82407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8230775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chemeClr val="tx1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rgbClr val="E98300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Janet-Powerpoint-Template1-8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6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anet Logo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631307" y="2433253"/>
            <a:ext cx="6158397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31307" y="3051008"/>
            <a:ext cx="6158397" cy="2173773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Janet-Powerpoint-Template1-9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30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anet Logo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17578" y="2433253"/>
            <a:ext cx="6158397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chemeClr val="tx2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17578" y="3051008"/>
            <a:ext cx="6158397" cy="2173773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>
              <a:defRPr sz="2000" b="0" i="0">
                <a:solidFill>
                  <a:schemeClr val="tx1"/>
                </a:solidFill>
                <a:latin typeface="Gill Sans MT"/>
                <a:cs typeface="Gill Sans MT"/>
              </a:defRPr>
            </a:lvl2pPr>
            <a:lvl3pPr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3pPr>
            <a:lvl4pPr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4pPr>
            <a:lvl5pPr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Janet-Powerpoint-Template1-10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825500"/>
            <a:ext cx="8158163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Janet Logo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>
          <a:xfrm>
            <a:off x="958850" y="4676775"/>
            <a:ext cx="5262563" cy="16414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800" b="0" i="0">
                <a:solidFill>
                  <a:srgbClr val="FF6600"/>
                </a:solidFill>
                <a:latin typeface="Gill Sans"/>
                <a:cs typeface="Gill San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bg1"/>
                </a:solidFill>
                <a:latin typeface="Gill Sans MT"/>
                <a:ea typeface="+mj-ea"/>
                <a:cs typeface="Gill Sans MT"/>
              </a:rPr>
              <a:t>Janet, Lumen House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bg1"/>
                </a:solidFill>
                <a:latin typeface="Gill Sans MT"/>
                <a:ea typeface="+mj-ea"/>
                <a:cs typeface="Gill Sans MT"/>
              </a:rPr>
              <a:t>Library Avenue, Harwell Oxford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bg1"/>
                </a:solidFill>
                <a:latin typeface="Gill Sans MT"/>
                <a:ea typeface="+mj-ea"/>
                <a:cs typeface="Gill Sans MT"/>
              </a:rPr>
              <a:t>Didcot, Oxfordshire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bg1"/>
                </a:solidFill>
                <a:latin typeface="Gill Sans MT"/>
                <a:ea typeface="+mj-ea"/>
                <a:cs typeface="Gill Sans MT"/>
              </a:rPr>
              <a:t>t:  +44 (0) 1235 822200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bg1"/>
                </a:solidFill>
                <a:latin typeface="Gill Sans MT"/>
                <a:ea typeface="+mj-ea"/>
                <a:cs typeface="Gill Sans MT"/>
              </a:rPr>
              <a:t>f:  +44 (0) 1235 822399</a:t>
            </a:r>
            <a:br>
              <a:rPr lang="en-GB" sz="1600" dirty="0" smtClean="0">
                <a:solidFill>
                  <a:schemeClr val="bg1"/>
                </a:solidFill>
                <a:latin typeface="Gill Sans MT"/>
                <a:ea typeface="+mj-ea"/>
                <a:cs typeface="Gill Sans MT"/>
              </a:rPr>
            </a:br>
            <a:r>
              <a:rPr lang="en-GB" sz="1600" dirty="0" smtClean="0">
                <a:solidFill>
                  <a:schemeClr val="bg1"/>
                </a:solidFill>
                <a:latin typeface="Gill Sans MT"/>
                <a:ea typeface="+mj-ea"/>
                <a:cs typeface="Gill Sans MT"/>
              </a:rPr>
              <a:t>e: Service@ja.net</a:t>
            </a:r>
            <a:endParaRPr lang="en-US" sz="1600" dirty="0">
              <a:solidFill>
                <a:schemeClr val="bg1"/>
              </a:solidFill>
              <a:latin typeface="Gill Sans MT"/>
              <a:ea typeface="+mj-ea"/>
              <a:cs typeface="Gill Sans MT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958219" y="3840630"/>
            <a:ext cx="5262629" cy="692074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44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 cap="none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407150"/>
            <a:ext cx="8556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8000743-524B-4D62-BC69-04C050CC8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Janet-Powerpoint-Template1-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82563"/>
            <a:ext cx="7499350" cy="667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anet Logo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97700" y="539750"/>
            <a:ext cx="16827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8000" y="2880082"/>
            <a:ext cx="5059165" cy="134081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68000" y="4395736"/>
            <a:ext cx="5059165" cy="4411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5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81000" y="1295400"/>
            <a:ext cx="8367713" cy="3962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FontTx/>
              <a:buNone/>
              <a:defRPr sz="1800">
                <a:latin typeface="Gill Sans MT" pitchFamily="34" charset="0"/>
              </a:defRPr>
            </a:lvl1pPr>
          </a:lstStyle>
          <a:p>
            <a:pPr lvl="0"/>
            <a:r>
              <a:rPr lang="en-GB" noProof="0" smtClean="0"/>
              <a:t>Click icon to add chart</a:t>
            </a:r>
            <a:endParaRPr lang="en-US" noProof="0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95288" y="274638"/>
            <a:ext cx="6034100" cy="654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800"/>
              </a:lnSpc>
              <a:defRPr sz="28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EE507-35B2-438F-9068-8C9609886EDC}" type="datetimeFigureOut">
              <a:rPr lang="en-US"/>
              <a:pPr>
                <a:defRPr/>
              </a:pPr>
              <a:t>10/3/2012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3E6B-43C1-46B1-A8C5-AE4D5B10B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C09C-05BD-47FD-AE2B-0197C184ED41}" type="datetimeFigureOut">
              <a:rPr lang="en-US"/>
              <a:pPr>
                <a:defRPr/>
              </a:pPr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9F5D-52BB-429D-83C4-7D5E0205B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95288" y="274638"/>
            <a:ext cx="6034100" cy="654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800"/>
              </a:lnSpc>
              <a:defRPr sz="2800" b="0">
                <a:solidFill>
                  <a:schemeClr val="tx2"/>
                </a:solidFill>
                <a:latin typeface="+mj-lt"/>
                <a:cs typeface="Gill Sans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95288" y="1308100"/>
            <a:ext cx="8353425" cy="4049713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buClr>
                <a:schemeClr val="accent6"/>
              </a:buClr>
              <a:buFont typeface="Gill Sans MT" pitchFamily="34" charset="0"/>
              <a:buChar char="•"/>
              <a:defRPr sz="1800">
                <a:latin typeface="+mj-lt"/>
                <a:cs typeface="Gill San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288" y="274638"/>
            <a:ext cx="6034100" cy="65403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800"/>
              </a:lnSpc>
              <a:defRPr sz="2800" b="0">
                <a:solidFill>
                  <a:schemeClr val="tx2"/>
                </a:solidFill>
                <a:latin typeface="+mj-lt"/>
                <a:cs typeface="Gill Sans"/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5287" y="1308101"/>
            <a:ext cx="8353425" cy="42640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</a:schemeClr>
                </a:solidFill>
                <a:latin typeface="+mj-lt"/>
                <a:cs typeface="Gill Sans"/>
              </a:defRPr>
            </a:lvl1pPr>
            <a:lvl2pPr marL="174625" indent="-174625">
              <a:buClr>
                <a:schemeClr val="accent6"/>
              </a:buClr>
              <a:buFont typeface="Gill Sans MT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  <a:latin typeface="+mj-lt"/>
                <a:cs typeface="Gill Sans"/>
              </a:defRPr>
            </a:lvl2pPr>
            <a:lvl3pPr>
              <a:defRPr sz="1800">
                <a:latin typeface="Gill Sans MT" pitchFamily="34" charset="0"/>
              </a:defRPr>
            </a:lvl3pPr>
            <a:lvl4pPr>
              <a:defRPr sz="1800">
                <a:latin typeface="Gill Sans MT" pitchFamily="34" charset="0"/>
              </a:defRPr>
            </a:lvl4pPr>
            <a:lvl5pPr>
              <a:defRPr sz="1800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Janet-Powerpoint-Template1-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660650"/>
            <a:ext cx="9144000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anet Logo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97700" y="539750"/>
            <a:ext cx="16827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86000" y="2139210"/>
            <a:ext cx="8194952" cy="697534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ctr">
              <a:defRPr b="0" i="0">
                <a:solidFill>
                  <a:srgbClr val="E98300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86000" y="2921463"/>
            <a:ext cx="8194952" cy="455251"/>
          </a:xfrm>
          <a:prstGeom prst="rect">
            <a:avLst/>
          </a:prstGeom>
        </p:spPr>
        <p:txBody>
          <a:bodyPr lIns="0" rIns="0" bIns="0">
            <a:normAutofit/>
          </a:bodyPr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Janet-Powerpoint-Template1-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68925" y="4833938"/>
            <a:ext cx="377507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anet Logo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468313" y="989013"/>
            <a:ext cx="82407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4411923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5224600" y="1214370"/>
            <a:ext cx="3462200" cy="33183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"/>
              </a:spcBef>
              <a:buNone/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1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Janet-Powerpoint-Template1-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68925" y="4833938"/>
            <a:ext cx="377507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anet Logo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468313" y="989013"/>
            <a:ext cx="82407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8230775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2 (2-columns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Janet-Powerpoint-Template1-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0"/>
            <a:ext cx="34480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anet Logo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68313" y="989013"/>
            <a:ext cx="82407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4411923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chemeClr val="tx1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5224600" y="1832856"/>
            <a:ext cx="3462200" cy="45555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"/>
              </a:spcBef>
              <a:buNone/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000" y="332994"/>
            <a:ext cx="5844108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rgbClr val="E98300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ide 2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Janet-Powerpoint-Template1-5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695950" y="0"/>
            <a:ext cx="34480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Janet Logo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468313" y="989013"/>
            <a:ext cx="82407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8230775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chemeClr val="tx1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chemeClr val="tx1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chemeClr val="tx1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68000" y="332994"/>
            <a:ext cx="5844108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rgbClr val="E98300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 (2-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Janet-Powerpoint-Template1-6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94125" y="5491163"/>
            <a:ext cx="53498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Janet Logo 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468313" y="989013"/>
            <a:ext cx="82407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4411923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5224600" y="1214370"/>
            <a:ext cx="3462200" cy="33183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00"/>
              </a:spcBef>
              <a:buNone/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3 (1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Janet Logo 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32700" y="334963"/>
            <a:ext cx="10763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468313" y="989013"/>
            <a:ext cx="8240712" cy="15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Janet-Powerpoint-Template1-6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4125" y="5491163"/>
            <a:ext cx="53498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8058" y="1214370"/>
            <a:ext cx="8230775" cy="5174008"/>
          </a:xfrm>
          <a:prstGeom prst="rect">
            <a:avLst/>
          </a:prstGeom>
        </p:spPr>
        <p:txBody>
          <a:bodyPr lIns="108000" tIns="46800" bIns="46800">
            <a:normAutofit/>
          </a:bodyPr>
          <a:lstStyle>
            <a:lvl1pPr>
              <a:spcBef>
                <a:spcPts val="200"/>
              </a:spcBef>
              <a:defRPr sz="2400" b="0" i="0">
                <a:solidFill>
                  <a:srgbClr val="000000"/>
                </a:solidFill>
                <a:latin typeface="Gill Sans MT"/>
                <a:cs typeface="Gill Sans MT"/>
              </a:defRPr>
            </a:lvl1pPr>
            <a:lvl2pPr>
              <a:spcBef>
                <a:spcPts val="200"/>
              </a:spcBef>
              <a:defRPr sz="2000" b="0" i="0">
                <a:solidFill>
                  <a:srgbClr val="000000"/>
                </a:solidFill>
                <a:latin typeface="Gill Sans MT"/>
                <a:cs typeface="Gill Sans MT"/>
              </a:defRPr>
            </a:lvl2pPr>
            <a:lvl3pPr>
              <a:spcBef>
                <a:spcPts val="200"/>
              </a:spcBef>
              <a:defRPr sz="1800" b="0" i="0">
                <a:solidFill>
                  <a:srgbClr val="000000"/>
                </a:solidFill>
                <a:latin typeface="Gill Sans MT"/>
                <a:cs typeface="Gill Sans MT"/>
              </a:defRPr>
            </a:lvl3pPr>
            <a:lvl4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4pPr>
            <a:lvl5pPr>
              <a:spcBef>
                <a:spcPts val="200"/>
              </a:spcBef>
              <a:defRPr sz="1500" b="0" i="0">
                <a:solidFill>
                  <a:srgbClr val="000000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999" y="332994"/>
            <a:ext cx="6878381" cy="493262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defRPr sz="2800" b="0" i="0">
                <a:solidFill>
                  <a:schemeClr val="accent1"/>
                </a:solidFill>
                <a:latin typeface="Gill Sans MT"/>
                <a:cs typeface="Gill Sans M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00" r:id="rId20"/>
    <p:sldLayoutId id="2147483901" r:id="rId21"/>
    <p:sldLayoutId id="2147483922" r:id="rId22"/>
    <p:sldLayoutId id="2147483923" r:id="rId23"/>
    <p:sldLayoutId id="2147483924" r:id="rId24"/>
    <p:sldLayoutId id="2147483925" r:id="rId2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ja.net/groups/moonsho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mmunity.ja.net/groups/moonshot/documents/draft-trust-router-specificatio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lickr.com/photos/stefan-szczelkun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ja.net/groups/moonshot/documents/draft-trust-router-specificatio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jiscmail.ac.uk/MOONSHOT-COMMUNITY" TargetMode="External"/><Relationship Id="rId4" Type="http://schemas.openxmlformats.org/officeDocument/2006/relationships/hyperlink" Target="http://community.ja.net/groups/moonsho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abfab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atatracker.ietf.org/doc/draft-ietf-abfab-aaa-saml/" TargetMode="External"/><Relationship Id="rId5" Type="http://schemas.openxmlformats.org/officeDocument/2006/relationships/hyperlink" Target="https://datatracker.ietf.org/doc/draft-ietf-abfab-gss-eap/" TargetMode="External"/><Relationship Id="rId4" Type="http://schemas.openxmlformats.org/officeDocument/2006/relationships/hyperlink" Target="https://datatracker.ietf.org/doc/draft-ietf-abfab-arch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ja.net/groups/moonshot/documents/draft-trust-router-specificat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jiscmail.ac.uk/MOONSHOT-COMMUNITY" TargetMode="External"/><Relationship Id="rId4" Type="http://schemas.openxmlformats.org/officeDocument/2006/relationships/hyperlink" Target="http://community.ja.net/groups/moonshot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theamazingios6maps.tumblr.com/post/31927133859/something-very-heavy-crossing-the-clifto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ubtitle 6"/>
          <p:cNvSpPr>
            <a:spLocks noGrp="1"/>
          </p:cNvSpPr>
          <p:nvPr>
            <p:ph type="subTitle" idx="1"/>
          </p:nvPr>
        </p:nvSpPr>
        <p:spPr bwMode="auto">
          <a:xfrm>
            <a:off x="468313" y="4114800"/>
            <a:ext cx="5059362" cy="1627632"/>
          </a:xfrm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000" dirty="0" smtClean="0">
                <a:latin typeface="Gill Sans MT" pitchFamily="34" charset="0"/>
              </a:rPr>
              <a:t>John Chapman,  Janet</a:t>
            </a:r>
          </a:p>
          <a:p>
            <a:pPr eaLnBrk="1" hangingPunct="1">
              <a:defRPr/>
            </a:pPr>
            <a:endParaRPr lang="en-US" sz="2000" dirty="0" smtClean="0">
              <a:latin typeface="Gill Sans MT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Gill Sans MT" pitchFamily="34" charset="0"/>
              </a:rPr>
              <a:t>Fall 2012 Internet 2 Member Meeting</a:t>
            </a:r>
          </a:p>
          <a:p>
            <a:pPr eaLnBrk="1" hangingPunct="1">
              <a:defRPr/>
            </a:pPr>
            <a:endParaRPr lang="en-US" sz="2000" dirty="0" smtClean="0">
              <a:latin typeface="Gill Sans MT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Gill Sans MT" pitchFamily="34" charset="0"/>
              </a:rPr>
              <a:t>3 October 2012</a:t>
            </a:r>
          </a:p>
        </p:txBody>
      </p:sp>
      <p:sp>
        <p:nvSpPr>
          <p:cNvPr id="23555" name="Title 5"/>
          <p:cNvSpPr>
            <a:spLocks noGrp="1"/>
          </p:cNvSpPr>
          <p:nvPr>
            <p:ph type="ctrTitle"/>
          </p:nvPr>
        </p:nvSpPr>
        <p:spPr bwMode="auto">
          <a:xfrm>
            <a:off x="485775" y="1905000"/>
            <a:ext cx="5059363" cy="2209800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smtClean="0">
                <a:latin typeface="Gill Sans MT" pitchFamily="34" charset="0"/>
              </a:rPr>
              <a:t>Trust me, I’m an engineer: </a:t>
            </a:r>
            <a:br>
              <a:rPr lang="en-GB" sz="3600" smtClean="0">
                <a:latin typeface="Gill Sans MT" pitchFamily="34" charset="0"/>
              </a:rPr>
            </a:br>
            <a:r>
              <a:rPr lang="en-GB" sz="3600" smtClean="0">
                <a:latin typeface="Gill Sans MT" pitchFamily="34" charset="0"/>
              </a:rPr>
              <a:t>Engineering trust using a Trust Router infrastructure</a:t>
            </a:r>
            <a:endParaRPr lang="en-US" sz="3600" smtClean="0">
              <a:latin typeface="Gill Sans MT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Gill Sans MT" pitchFamily="34" charset="0"/>
              </a:rPr>
              <a:t>Where we are &amp; where we want to get to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1682750" y="2065338"/>
            <a:ext cx="0" cy="35496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1682750" y="5614988"/>
            <a:ext cx="402431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797" name="TextBox 12"/>
          <p:cNvSpPr txBox="1">
            <a:spLocks noChangeArrowheads="1"/>
          </p:cNvSpPr>
          <p:nvPr/>
        </p:nvSpPr>
        <p:spPr bwMode="auto">
          <a:xfrm rot="-5400000">
            <a:off x="617537" y="3657601"/>
            <a:ext cx="176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Trust technology</a:t>
            </a:r>
          </a:p>
        </p:txBody>
      </p:sp>
      <p:sp>
        <p:nvSpPr>
          <p:cNvPr id="33798" name="TextBox 13"/>
          <p:cNvSpPr txBox="1">
            <a:spLocks noChangeArrowheads="1"/>
          </p:cNvSpPr>
          <p:nvPr/>
        </p:nvSpPr>
        <p:spPr bwMode="auto">
          <a:xfrm>
            <a:off x="3135313" y="5614988"/>
            <a:ext cx="1436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Communities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1682750" y="4314825"/>
            <a:ext cx="2754313" cy="13001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3800" name="TextBox 17"/>
          <p:cNvSpPr txBox="1">
            <a:spLocks noChangeArrowheads="1"/>
          </p:cNvSpPr>
          <p:nvPr/>
        </p:nvSpPr>
        <p:spPr bwMode="auto">
          <a:xfrm rot="-1507305">
            <a:off x="2401888" y="4635500"/>
            <a:ext cx="1098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 cases</a:t>
            </a:r>
          </a:p>
        </p:txBody>
      </p:sp>
      <p:sp>
        <p:nvSpPr>
          <p:cNvPr id="19" name="Multiply 18"/>
          <p:cNvSpPr>
            <a:spLocks/>
          </p:cNvSpPr>
          <p:nvPr/>
        </p:nvSpPr>
        <p:spPr bwMode="auto">
          <a:xfrm>
            <a:off x="1800225" y="2065338"/>
            <a:ext cx="735013" cy="787400"/>
          </a:xfrm>
          <a:custGeom>
            <a:avLst/>
            <a:gdLst>
              <a:gd name="T0" fmla="*/ 113220 w 734427"/>
              <a:gd name="T1" fmla="*/ 248086 h 787707"/>
              <a:gd name="T2" fmla="*/ 239562 w 734427"/>
              <a:gd name="T3" fmla="*/ 130289 h 787707"/>
              <a:gd name="T4" fmla="*/ 367214 w 734427"/>
              <a:gd name="T5" fmla="*/ 267202 h 787707"/>
              <a:gd name="T6" fmla="*/ 494865 w 734427"/>
              <a:gd name="T7" fmla="*/ 130289 h 787707"/>
              <a:gd name="T8" fmla="*/ 621207 w 734427"/>
              <a:gd name="T9" fmla="*/ 248086 h 787707"/>
              <a:gd name="T10" fmla="*/ 485299 w 734427"/>
              <a:gd name="T11" fmla="*/ 393854 h 787707"/>
              <a:gd name="T12" fmla="*/ 621207 w 734427"/>
              <a:gd name="T13" fmla="*/ 539621 h 787707"/>
              <a:gd name="T14" fmla="*/ 494865 w 734427"/>
              <a:gd name="T15" fmla="*/ 657418 h 787707"/>
              <a:gd name="T16" fmla="*/ 367214 w 734427"/>
              <a:gd name="T17" fmla="*/ 520505 h 787707"/>
              <a:gd name="T18" fmla="*/ 239562 w 734427"/>
              <a:gd name="T19" fmla="*/ 657418 h 787707"/>
              <a:gd name="T20" fmla="*/ 113220 w 734427"/>
              <a:gd name="T21" fmla="*/ 539621 h 787707"/>
              <a:gd name="T22" fmla="*/ 249128 w 734427"/>
              <a:gd name="T23" fmla="*/ 393854 h 787707"/>
              <a:gd name="T24" fmla="*/ 113220 w 734427"/>
              <a:gd name="T25" fmla="*/ 248086 h 7877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34427" h="787707">
                <a:moveTo>
                  <a:pt x="113220" y="248086"/>
                </a:moveTo>
                <a:lnTo>
                  <a:pt x="239562" y="130289"/>
                </a:lnTo>
                <a:lnTo>
                  <a:pt x="367214" y="267202"/>
                </a:lnTo>
                <a:lnTo>
                  <a:pt x="494865" y="130289"/>
                </a:lnTo>
                <a:lnTo>
                  <a:pt x="621207" y="248086"/>
                </a:lnTo>
                <a:lnTo>
                  <a:pt x="485299" y="393854"/>
                </a:lnTo>
                <a:lnTo>
                  <a:pt x="621207" y="539621"/>
                </a:lnTo>
                <a:lnTo>
                  <a:pt x="494865" y="657418"/>
                </a:lnTo>
                <a:lnTo>
                  <a:pt x="367214" y="520505"/>
                </a:lnTo>
                <a:lnTo>
                  <a:pt x="239562" y="657418"/>
                </a:lnTo>
                <a:lnTo>
                  <a:pt x="113220" y="539621"/>
                </a:lnTo>
                <a:lnTo>
                  <a:pt x="249128" y="393854"/>
                </a:lnTo>
                <a:lnTo>
                  <a:pt x="113220" y="248086"/>
                </a:lnTo>
                <a:close/>
              </a:path>
            </a:pathLst>
          </a:custGeom>
          <a:gradFill rotWithShape="1">
            <a:gsLst>
              <a:gs pos="0">
                <a:srgbClr val="FFB375"/>
              </a:gs>
              <a:gs pos="100000">
                <a:srgbClr val="FF8700"/>
              </a:gs>
            </a:gsLst>
            <a:lin ang="5400000"/>
          </a:gradFill>
          <a:ln w="9525" cap="flat" cmpd="sng">
            <a:solidFill>
              <a:srgbClr val="E98100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>
            <a:off x="4437063" y="4314825"/>
            <a:ext cx="2922587" cy="6350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>
            <a:off x="5707063" y="4321175"/>
            <a:ext cx="1652587" cy="1293813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5707063" y="2065338"/>
            <a:ext cx="0" cy="3549650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H="1">
            <a:off x="1682750" y="2065338"/>
            <a:ext cx="4024313" cy="0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flipH="1">
            <a:off x="1682750" y="1376363"/>
            <a:ext cx="2754313" cy="688975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4437063" y="1376363"/>
            <a:ext cx="0" cy="2944812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1" name="Straight Arrow Connector 40"/>
          <p:cNvCxnSpPr>
            <a:cxnSpLocks noChangeShapeType="1"/>
          </p:cNvCxnSpPr>
          <p:nvPr/>
        </p:nvCxnSpPr>
        <p:spPr bwMode="auto">
          <a:xfrm>
            <a:off x="4437063" y="1376363"/>
            <a:ext cx="2922587" cy="0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flipV="1">
            <a:off x="7346950" y="1376363"/>
            <a:ext cx="0" cy="2938462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flipH="1">
            <a:off x="5707063" y="1376363"/>
            <a:ext cx="1639887" cy="688975"/>
          </a:xfrm>
          <a:prstGeom prst="straightConnector1">
            <a:avLst/>
          </a:prstGeom>
          <a:noFill/>
          <a:ln w="12700">
            <a:solidFill>
              <a:schemeClr val="accent1"/>
            </a:solidFill>
            <a:prstDash val="sys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535238" y="2509838"/>
            <a:ext cx="4756150" cy="2144712"/>
            <a:chOff x="2534954" y="2509118"/>
            <a:chExt cx="4755785" cy="2145630"/>
          </a:xfrm>
        </p:grpSpPr>
        <p:sp>
          <p:nvSpPr>
            <p:cNvPr id="20" name="Multiply 19"/>
            <p:cNvSpPr>
              <a:spLocks/>
            </p:cNvSpPr>
            <p:nvPr/>
          </p:nvSpPr>
          <p:spPr bwMode="auto">
            <a:xfrm>
              <a:off x="6878021" y="4127472"/>
              <a:ext cx="412718" cy="527276"/>
            </a:xfrm>
            <a:custGeom>
              <a:avLst/>
              <a:gdLst>
                <a:gd name="T0" fmla="*/ 60968 w 413116"/>
                <a:gd name="T1" fmla="*/ 156671 h 527615"/>
                <a:gd name="T2" fmla="*/ 137472 w 413116"/>
                <a:gd name="T3" fmla="*/ 96769 h 527615"/>
                <a:gd name="T4" fmla="*/ 206558 w 413116"/>
                <a:gd name="T5" fmla="*/ 185003 h 527615"/>
                <a:gd name="T6" fmla="*/ 275644 w 413116"/>
                <a:gd name="T7" fmla="*/ 96769 h 527615"/>
                <a:gd name="T8" fmla="*/ 352148 w 413116"/>
                <a:gd name="T9" fmla="*/ 156671 h 527615"/>
                <a:gd name="T10" fmla="*/ 268261 w 413116"/>
                <a:gd name="T11" fmla="*/ 263808 h 527615"/>
                <a:gd name="T12" fmla="*/ 352148 w 413116"/>
                <a:gd name="T13" fmla="*/ 370944 h 527615"/>
                <a:gd name="T14" fmla="*/ 275644 w 413116"/>
                <a:gd name="T15" fmla="*/ 430846 h 527615"/>
                <a:gd name="T16" fmla="*/ 206558 w 413116"/>
                <a:gd name="T17" fmla="*/ 342612 h 527615"/>
                <a:gd name="T18" fmla="*/ 137472 w 413116"/>
                <a:gd name="T19" fmla="*/ 430846 h 527615"/>
                <a:gd name="T20" fmla="*/ 60968 w 413116"/>
                <a:gd name="T21" fmla="*/ 370944 h 527615"/>
                <a:gd name="T22" fmla="*/ 144855 w 413116"/>
                <a:gd name="T23" fmla="*/ 263808 h 527615"/>
                <a:gd name="T24" fmla="*/ 60968 w 413116"/>
                <a:gd name="T25" fmla="*/ 156671 h 5276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3116" h="527615">
                  <a:moveTo>
                    <a:pt x="60968" y="156671"/>
                  </a:moveTo>
                  <a:lnTo>
                    <a:pt x="137472" y="96769"/>
                  </a:lnTo>
                  <a:lnTo>
                    <a:pt x="206558" y="185003"/>
                  </a:lnTo>
                  <a:lnTo>
                    <a:pt x="275644" y="96769"/>
                  </a:lnTo>
                  <a:lnTo>
                    <a:pt x="352148" y="156671"/>
                  </a:lnTo>
                  <a:lnTo>
                    <a:pt x="268261" y="263808"/>
                  </a:lnTo>
                  <a:lnTo>
                    <a:pt x="352148" y="370944"/>
                  </a:lnTo>
                  <a:lnTo>
                    <a:pt x="275644" y="430846"/>
                  </a:lnTo>
                  <a:lnTo>
                    <a:pt x="206558" y="342612"/>
                  </a:lnTo>
                  <a:lnTo>
                    <a:pt x="137472" y="430846"/>
                  </a:lnTo>
                  <a:lnTo>
                    <a:pt x="60968" y="370944"/>
                  </a:lnTo>
                  <a:lnTo>
                    <a:pt x="144855" y="263808"/>
                  </a:lnTo>
                  <a:lnTo>
                    <a:pt x="60968" y="156671"/>
                  </a:lnTo>
                  <a:close/>
                </a:path>
              </a:pathLst>
            </a:custGeom>
            <a:gradFill rotWithShape="1">
              <a:gsLst>
                <a:gs pos="0">
                  <a:srgbClr val="FFB375"/>
                </a:gs>
                <a:gs pos="100000">
                  <a:srgbClr val="FF8700"/>
                </a:gs>
              </a:gsLst>
              <a:lin ang="5400000"/>
            </a:gradFill>
            <a:ln w="9525" cap="flat" cmpd="sng">
              <a:solidFill>
                <a:srgbClr val="E98100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cxnSp>
          <p:nvCxnSpPr>
            <p:cNvPr id="51" name="Curved Connector 50"/>
            <p:cNvCxnSpPr>
              <a:cxnSpLocks noChangeShapeType="1"/>
            </p:cNvCxnSpPr>
            <p:nvPr/>
          </p:nvCxnSpPr>
          <p:spPr bwMode="auto">
            <a:xfrm>
              <a:off x="2534954" y="2509118"/>
              <a:ext cx="4343067" cy="1910579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95525" y="2508250"/>
            <a:ext cx="4673600" cy="79533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0" y="2722563"/>
            <a:ext cx="2928938" cy="7953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820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Gill Sans MT" pitchFamily="34" charset="0"/>
              </a:rPr>
              <a:t>Collapsing to a single trust technology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54163" y="4038600"/>
            <a:ext cx="4725987" cy="7953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Baseline Trust Policy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54163" y="3121025"/>
            <a:ext cx="1468437" cy="7953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Community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75000" y="3121025"/>
            <a:ext cx="1468438" cy="7953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Community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40313" y="2906713"/>
            <a:ext cx="1468437" cy="7953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811713" y="3121025"/>
            <a:ext cx="1468437" cy="79533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Community</a:t>
            </a:r>
          </a:p>
        </p:txBody>
      </p:sp>
      <p:sp>
        <p:nvSpPr>
          <p:cNvPr id="34826" name="TextBox 11"/>
          <p:cNvSpPr txBox="1">
            <a:spLocks noChangeArrowheads="1"/>
          </p:cNvSpPr>
          <p:nvPr/>
        </p:nvSpPr>
        <p:spPr bwMode="auto">
          <a:xfrm>
            <a:off x="7040563" y="2644775"/>
            <a:ext cx="1797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 cases spanning one or more communities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395288" y="274638"/>
            <a:ext cx="6034087" cy="65405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mtClean="0">
                <a:ea typeface="Geneva"/>
                <a:cs typeface="Geneva"/>
              </a:rPr>
              <a:t>Current Federations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33763" y="1206500"/>
            <a:ext cx="2651125" cy="4525963"/>
            <a:chOff x="3433981" y="1196752"/>
            <a:chExt cx="2651125" cy="4525963"/>
          </a:xfrm>
        </p:grpSpPr>
        <p:sp>
          <p:nvSpPr>
            <p:cNvPr id="5" name="Content Placeholder 5"/>
            <p:cNvSpPr txBox="1">
              <a:spLocks/>
            </p:cNvSpPr>
            <p:nvPr/>
          </p:nvSpPr>
          <p:spPr>
            <a:xfrm>
              <a:off x="3433981" y="1196752"/>
              <a:ext cx="2651125" cy="452596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charset="0"/>
                <a:buNone/>
                <a:defRPr/>
              </a:pPr>
              <a:r>
                <a:rPr lang="en-US" b="1" dirty="0" smtClean="0"/>
                <a:t>eduroam service</a:t>
              </a:r>
            </a:p>
            <a:p>
              <a:pPr marL="0" indent="0">
                <a:buFont typeface="Arial" charset="0"/>
                <a:buNone/>
                <a:defRPr/>
              </a:pPr>
              <a:endParaRPr lang="en-US" sz="1600" dirty="0" smtClean="0"/>
            </a:p>
            <a:p>
              <a:pPr>
                <a:defRPr/>
              </a:pPr>
              <a:r>
                <a:rPr lang="en-US" sz="1800" dirty="0" smtClean="0"/>
                <a:t>Based on RADIUS technology</a:t>
              </a:r>
            </a:p>
            <a:p>
              <a:pPr>
                <a:defRPr/>
              </a:pPr>
              <a:endParaRPr lang="en-US" sz="1800" dirty="0" smtClean="0"/>
            </a:p>
            <a:p>
              <a:pPr>
                <a:defRPr/>
              </a:pPr>
              <a:r>
                <a:rPr lang="en-US" sz="1800" dirty="0" smtClean="0"/>
                <a:t>Typically for making </a:t>
              </a:r>
              <a:r>
                <a:rPr lang="en-US" sz="1800" b="1" dirty="0" smtClean="0"/>
                <a:t>security claims </a:t>
              </a:r>
              <a:r>
                <a:rPr lang="en-US" sz="1800" dirty="0" smtClean="0"/>
                <a:t>for network single sign-on</a:t>
              </a:r>
              <a:endParaRPr lang="en-US" sz="1800" dirty="0"/>
            </a:p>
          </p:txBody>
        </p:sp>
        <p:pic>
          <p:nvPicPr>
            <p:cNvPr id="25611" name="Picture 17" descr="eduroam_logo_trans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67944" y="4677337"/>
              <a:ext cx="1494049" cy="54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95288" y="1254125"/>
            <a:ext cx="2722562" cy="4525963"/>
            <a:chOff x="395288" y="1196752"/>
            <a:chExt cx="2722163" cy="4525963"/>
          </a:xfrm>
        </p:grpSpPr>
        <p:sp>
          <p:nvSpPr>
            <p:cNvPr id="8" name="Content Placeholder 5"/>
            <p:cNvSpPr txBox="1">
              <a:spLocks/>
            </p:cNvSpPr>
            <p:nvPr/>
          </p:nvSpPr>
          <p:spPr>
            <a:xfrm>
              <a:off x="395288" y="1196752"/>
              <a:ext cx="2722163" cy="452596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charset="0"/>
                <a:buNone/>
                <a:defRPr/>
              </a:pPr>
              <a:r>
                <a:rPr lang="en-US" b="1" dirty="0" smtClean="0"/>
                <a:t>Identity federation</a:t>
              </a:r>
            </a:p>
            <a:p>
              <a:pPr>
                <a:defRPr/>
              </a:pPr>
              <a:endParaRPr lang="en-US" sz="1600" dirty="0" smtClean="0"/>
            </a:p>
            <a:p>
              <a:pPr>
                <a:defRPr/>
              </a:pPr>
              <a:r>
                <a:rPr lang="en-US" sz="1800" dirty="0" smtClean="0"/>
                <a:t>Based on SAML technology</a:t>
              </a:r>
            </a:p>
            <a:p>
              <a:pPr>
                <a:defRPr/>
              </a:pPr>
              <a:endParaRPr lang="en-US" sz="1800" dirty="0" smtClean="0"/>
            </a:p>
            <a:p>
              <a:pPr>
                <a:defRPr/>
              </a:pPr>
              <a:r>
                <a:rPr lang="en-US" sz="1800" dirty="0" smtClean="0"/>
                <a:t>Typically for making </a:t>
              </a:r>
              <a:r>
                <a:rPr lang="en-US" sz="1800" b="1" dirty="0" smtClean="0"/>
                <a:t>security claims </a:t>
              </a:r>
              <a:r>
                <a:rPr lang="en-US" sz="1800" dirty="0" smtClean="0"/>
                <a:t>for web single sign-on</a:t>
              </a:r>
              <a:endParaRPr lang="en-US" sz="1800" dirty="0"/>
            </a:p>
          </p:txBody>
        </p:sp>
        <p:pic>
          <p:nvPicPr>
            <p:cNvPr id="25609" name="Picture 18" descr="Logo2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5616" y="4543483"/>
              <a:ext cx="1185435" cy="901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237288" y="1196975"/>
            <a:ext cx="2651125" cy="4525963"/>
            <a:chOff x="6237506" y="1196752"/>
            <a:chExt cx="2651125" cy="4525963"/>
          </a:xfrm>
        </p:grpSpPr>
        <p:sp>
          <p:nvSpPr>
            <p:cNvPr id="11" name="Content Placeholder 5"/>
            <p:cNvSpPr txBox="1">
              <a:spLocks/>
            </p:cNvSpPr>
            <p:nvPr/>
          </p:nvSpPr>
          <p:spPr>
            <a:xfrm>
              <a:off x="6237506" y="1196752"/>
              <a:ext cx="2651125" cy="452596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342900" indent="-3429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Geneva" charset="0"/>
                </a:defRPr>
              </a:lvl1pPr>
              <a:lvl2pPr marL="742950" indent="-28575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2pPr>
              <a:lvl3pPr marL="11430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3pPr>
              <a:lvl4pPr marL="16002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4pPr>
              <a:lvl5pPr marL="2057400" indent="-228600" algn="l" defTabSz="457200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Geneva" charset="0"/>
                  <a:cs typeface="Geneva" charset="0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charset="0"/>
                <a:buNone/>
                <a:defRPr/>
              </a:pPr>
              <a:r>
                <a:rPr lang="en-US" b="1" dirty="0" smtClean="0"/>
                <a:t>Certificate service</a:t>
              </a:r>
            </a:p>
            <a:p>
              <a:pPr>
                <a:defRPr/>
              </a:pPr>
              <a:endParaRPr lang="en-US" sz="1600" dirty="0" smtClean="0"/>
            </a:p>
            <a:p>
              <a:pPr>
                <a:defRPr/>
              </a:pPr>
              <a:r>
                <a:rPr lang="en-US" sz="1800" dirty="0" smtClean="0"/>
                <a:t>Based on X.509 technology</a:t>
              </a:r>
            </a:p>
            <a:p>
              <a:pPr>
                <a:defRPr/>
              </a:pPr>
              <a:endParaRPr lang="en-US" sz="1800" dirty="0" smtClean="0"/>
            </a:p>
            <a:p>
              <a:pPr>
                <a:defRPr/>
              </a:pPr>
              <a:r>
                <a:rPr lang="en-US" sz="1800" dirty="0" smtClean="0"/>
                <a:t>Typically for making </a:t>
              </a:r>
              <a:r>
                <a:rPr lang="en-US" sz="1800" b="1" dirty="0" smtClean="0"/>
                <a:t>security claims </a:t>
              </a:r>
              <a:r>
                <a:rPr lang="en-US" sz="1800" dirty="0" smtClean="0"/>
                <a:t>for SSL-based applications</a:t>
              </a:r>
              <a:endParaRPr lang="en-US" sz="1800" dirty="0"/>
            </a:p>
          </p:txBody>
        </p:sp>
        <p:pic>
          <p:nvPicPr>
            <p:cNvPr id="25607" name="Picture 1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20272" y="4474317"/>
              <a:ext cx="928439" cy="826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392113"/>
            <a:ext cx="4129087" cy="5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767263" y="811213"/>
            <a:ext cx="4160837" cy="559593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dirty="0" smtClean="0"/>
              <a:t>Lower the barriers to business between our customers</a:t>
            </a:r>
          </a:p>
          <a:p>
            <a:pPr>
              <a:defRPr/>
            </a:pPr>
            <a:r>
              <a:rPr lang="en-GB" dirty="0" smtClean="0"/>
              <a:t>Reduce the cost and time to market for new services</a:t>
            </a:r>
          </a:p>
          <a:p>
            <a:pPr>
              <a:defRPr/>
            </a:pPr>
            <a:r>
              <a:rPr lang="en-GB" dirty="0" smtClean="0"/>
              <a:t>Drive down operational costs for both Janet and our customers</a:t>
            </a:r>
          </a:p>
          <a:p>
            <a:pPr>
              <a:defRPr/>
            </a:pPr>
            <a:r>
              <a:rPr lang="en-GB" dirty="0" smtClean="0"/>
              <a:t>Allow communities themselves to create and run communities</a:t>
            </a:r>
          </a:p>
          <a:p>
            <a:pPr>
              <a:defRPr/>
            </a:pPr>
            <a:r>
              <a:rPr lang="en-GB" dirty="0" smtClean="0"/>
              <a:t>Unify a complex set of trust establishment techniques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7838" y="1214438"/>
            <a:ext cx="8231187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latin typeface="Gill Sans MT" pitchFamily="34" charset="0"/>
              </a:rPr>
              <a:t>Helpful to segregate communities into logical groups</a:t>
            </a:r>
          </a:p>
          <a:p>
            <a:pPr eaLnBrk="1" hangingPunct="1">
              <a:lnSpc>
                <a:spcPct val="80000"/>
              </a:lnSpc>
            </a:pPr>
            <a:endParaRPr lang="en-US" sz="2700" dirty="0" smtClean="0"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>
                <a:latin typeface="Gill Sans MT" pitchFamily="34" charset="0"/>
              </a:rPr>
              <a:t>‘</a:t>
            </a:r>
            <a:r>
              <a:rPr lang="en-US" sz="2700" dirty="0" smtClean="0">
                <a:latin typeface="Gill Sans MT" pitchFamily="34" charset="0"/>
              </a:rPr>
              <a:t>Community of Registration</a:t>
            </a:r>
            <a:r>
              <a:rPr lang="en-US" altLang="en-US" sz="2700" dirty="0" smtClean="0">
                <a:latin typeface="Gill Sans MT" pitchFamily="34" charset="0"/>
              </a:rPr>
              <a:t>’</a:t>
            </a:r>
            <a:r>
              <a:rPr lang="en-US" sz="2700" dirty="0" smtClean="0">
                <a:latin typeface="Gill Sans MT" pitchFamily="34" charset="0"/>
              </a:rPr>
              <a:t> (</a:t>
            </a:r>
            <a:r>
              <a:rPr lang="en-US" sz="2700" dirty="0" err="1" smtClean="0">
                <a:latin typeface="Gill Sans MT" pitchFamily="34" charset="0"/>
              </a:rPr>
              <a:t>CoR</a:t>
            </a:r>
            <a:r>
              <a:rPr lang="en-US" sz="2700" dirty="0" smtClean="0">
                <a:latin typeface="Gill Sans MT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ill Sans MT" pitchFamily="34" charset="0"/>
              </a:rPr>
              <a:t>A collection of registrations representing each customer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ill Sans MT" pitchFamily="34" charset="0"/>
              </a:rPr>
              <a:t>Common registration policy is relatively easy to define (e.g., NIST 800-64, </a:t>
            </a:r>
            <a:r>
              <a:rPr lang="en-US" sz="2400" dirty="0" err="1" smtClean="0">
                <a:latin typeface="Gill Sans MT" pitchFamily="34" charset="0"/>
              </a:rPr>
              <a:t>WebTrust</a:t>
            </a:r>
            <a:r>
              <a:rPr lang="en-US" sz="2400" dirty="0" smtClean="0">
                <a:latin typeface="Gill Sans MT" pitchFamily="34" charset="0"/>
              </a:rPr>
              <a:t>, etc)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700" dirty="0" smtClean="0">
                <a:latin typeface="Gill Sans MT" pitchFamily="34" charset="0"/>
              </a:rPr>
              <a:t>‘</a:t>
            </a:r>
            <a:r>
              <a:rPr lang="en-US" sz="2700" dirty="0" smtClean="0">
                <a:latin typeface="Gill Sans MT" pitchFamily="34" charset="0"/>
              </a:rPr>
              <a:t>Community of Interest</a:t>
            </a:r>
            <a:r>
              <a:rPr lang="en-US" altLang="en-US" sz="2700" dirty="0" smtClean="0">
                <a:latin typeface="Gill Sans MT" pitchFamily="34" charset="0"/>
              </a:rPr>
              <a:t>’</a:t>
            </a:r>
            <a:r>
              <a:rPr lang="en-US" sz="2700" dirty="0" smtClean="0">
                <a:latin typeface="Gill Sans MT" pitchFamily="34" charset="0"/>
              </a:rPr>
              <a:t> (</a:t>
            </a:r>
            <a:r>
              <a:rPr lang="en-US" sz="2700" dirty="0" err="1" smtClean="0">
                <a:latin typeface="Gill Sans MT" pitchFamily="34" charset="0"/>
              </a:rPr>
              <a:t>CoI</a:t>
            </a:r>
            <a:r>
              <a:rPr lang="en-US" sz="2700" dirty="0" smtClean="0">
                <a:latin typeface="Gill Sans MT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ill Sans MT" pitchFamily="34" charset="0"/>
              </a:rPr>
              <a:t>A collection of these customer representations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Gill Sans MT" pitchFamily="34" charset="0"/>
              </a:rPr>
              <a:t>CoIs</a:t>
            </a:r>
            <a:r>
              <a:rPr lang="en-US" sz="2400" dirty="0" smtClean="0">
                <a:latin typeface="Gill Sans MT" pitchFamily="34" charset="0"/>
              </a:rPr>
              <a:t> have any kind of policy; very difficult to </a:t>
            </a:r>
            <a:r>
              <a:rPr lang="en-US" sz="2400" dirty="0" err="1" smtClean="0">
                <a:latin typeface="Gill Sans MT" pitchFamily="34" charset="0"/>
              </a:rPr>
              <a:t>normalise</a:t>
            </a:r>
            <a:endParaRPr lang="en-US" sz="2400" dirty="0" smtClean="0">
              <a:latin typeface="Gill Sans MT" pitchFamily="34" charset="0"/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</a:rPr>
              <a:t>Community-centric Federation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81385" y="175819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7" name="Content Placeholder 19"/>
          <p:cNvSpPr>
            <a:spLocks noGrp="1"/>
          </p:cNvSpPr>
          <p:nvPr>
            <p:ph idx="1"/>
          </p:nvPr>
        </p:nvSpPr>
        <p:spPr bwMode="auto">
          <a:xfrm>
            <a:off x="477838" y="1214438"/>
            <a:ext cx="8231187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Gill Sans MT" pitchFamily="34" charset="0"/>
            </a:endParaRPr>
          </a:p>
        </p:txBody>
      </p:sp>
      <p:sp>
        <p:nvSpPr>
          <p:cNvPr id="41988" name="Title 1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584358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</a:rPr>
              <a:t>CoRs and CoI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84588" y="2959100"/>
            <a:ext cx="549275" cy="5429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989638" y="4459288"/>
            <a:ext cx="550862" cy="5429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16188" y="4459288"/>
            <a:ext cx="549275" cy="5429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11525" y="2197100"/>
            <a:ext cx="549275" cy="5429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16338" y="1503363"/>
            <a:ext cx="549275" cy="5429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03763" y="1503363"/>
            <a:ext cx="549275" cy="5429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075238" y="2198688"/>
            <a:ext cx="550862" cy="5429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778375" y="3716338"/>
            <a:ext cx="549275" cy="54451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613525" y="5730875"/>
            <a:ext cx="549275" cy="5429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253038" y="5730875"/>
            <a:ext cx="549275" cy="5429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95463" y="5730875"/>
            <a:ext cx="550862" cy="5429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167063" y="5730875"/>
            <a:ext cx="549275" cy="5429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21549E-7 3.88516E-6 L -1.21549E-7 -0.112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477838" y="1214438"/>
            <a:ext cx="8231187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Gill Sans MT" pitchFamily="34" charset="0"/>
              </a:rPr>
              <a:t>Efficient &amp; robust</a:t>
            </a:r>
          </a:p>
          <a:p>
            <a:endParaRPr lang="en-US" smtClean="0">
              <a:latin typeface="Gill Sans MT" pitchFamily="34" charset="0"/>
            </a:endParaRPr>
          </a:p>
          <a:p>
            <a:r>
              <a:rPr lang="en-US" smtClean="0">
                <a:latin typeface="Gill Sans MT" pitchFamily="34" charset="0"/>
              </a:rPr>
              <a:t>Significant scalability</a:t>
            </a:r>
          </a:p>
          <a:p>
            <a:pPr lvl="1"/>
            <a:r>
              <a:rPr lang="en-US" smtClean="0">
                <a:latin typeface="Gill Sans MT" pitchFamily="34" charset="0"/>
              </a:rPr>
              <a:t>Janet</a:t>
            </a:r>
            <a:r>
              <a:rPr lang="en-US" altLang="en-US" smtClean="0">
                <a:latin typeface="Gill Sans MT" pitchFamily="34" charset="0"/>
              </a:rPr>
              <a:t>’</a:t>
            </a:r>
            <a:r>
              <a:rPr lang="en-US" smtClean="0">
                <a:latin typeface="Gill Sans MT" pitchFamily="34" charset="0"/>
              </a:rPr>
              <a:t>s target use cases imply 100Ks of RPs</a:t>
            </a:r>
          </a:p>
          <a:p>
            <a:endParaRPr lang="en-US" smtClean="0">
              <a:latin typeface="Gill Sans MT" pitchFamily="34" charset="0"/>
            </a:endParaRPr>
          </a:p>
          <a:p>
            <a:r>
              <a:rPr lang="en-US" smtClean="0">
                <a:latin typeface="Gill Sans MT" pitchFamily="34" charset="0"/>
              </a:rPr>
              <a:t>Support for numerous and diverse communities</a:t>
            </a:r>
          </a:p>
          <a:p>
            <a:pPr lvl="1"/>
            <a:r>
              <a:rPr lang="en-US" smtClean="0">
                <a:latin typeface="Gill Sans MT" pitchFamily="34" charset="0"/>
              </a:rPr>
              <a:t>These will be organised arbitrarily, across many organisational and national boundaries</a:t>
            </a:r>
          </a:p>
          <a:p>
            <a:pPr lvl="1"/>
            <a:endParaRPr lang="en-US" smtClean="0">
              <a:latin typeface="Gill Sans MT" pitchFamily="34" charset="0"/>
            </a:endParaRPr>
          </a:p>
          <a:p>
            <a:r>
              <a:rPr lang="en-US" smtClean="0">
                <a:latin typeface="Gill Sans MT" pitchFamily="34" charset="0"/>
              </a:rPr>
              <a:t>Integration with diverse use cases &amp; applications</a:t>
            </a:r>
          </a:p>
          <a:p>
            <a:endParaRPr lang="en-US" smtClean="0">
              <a:latin typeface="Gill Sans MT" pitchFamily="34" charset="0"/>
            </a:endParaRPr>
          </a:p>
          <a:p>
            <a:r>
              <a:rPr lang="en-US" smtClean="0">
                <a:latin typeface="Gill Sans MT" pitchFamily="34" charset="0"/>
              </a:rPr>
              <a:t>One trust technology, supporting multiple trust infrastructures, for any use case</a:t>
            </a:r>
          </a:p>
        </p:txBody>
      </p:sp>
      <p:sp>
        <p:nvSpPr>
          <p:cNvPr id="47107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Gill Sans MT" pitchFamily="34" charset="0"/>
              </a:rPr>
              <a:t>Technology requirements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 bwMode="auto">
          <a:xfrm>
            <a:off x="395288" y="274638"/>
            <a:ext cx="6034087" cy="65405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Geneva"/>
                <a:cs typeface="Geneva"/>
              </a:rPr>
              <a:t>Introducing…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2865" y="4025153"/>
            <a:ext cx="2643747" cy="771712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E98300"/>
                </a:solidFill>
                <a:ea typeface="Geneva"/>
                <a:cs typeface="Geneva"/>
              </a:rPr>
              <a:t>…Trust Router</a:t>
            </a:r>
            <a:endParaRPr lang="en-US" dirty="0" smtClean="0">
              <a:solidFill>
                <a:srgbClr val="494A4C"/>
              </a:solidFill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477838" y="1214438"/>
            <a:ext cx="8231187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latin typeface="Gill Sans MT" pitchFamily="34" charset="0"/>
              </a:rPr>
              <a:t>The final major output of Project Moonshot: </a:t>
            </a:r>
            <a:r>
              <a:rPr lang="en-US" dirty="0" smtClean="0">
                <a:latin typeface="Gill Sans MT" pitchFamily="34" charset="0"/>
                <a:hlinkClick r:id="rId3"/>
              </a:rPr>
              <a:t>https://community.ja.net/groups/moonshot</a:t>
            </a:r>
            <a:endParaRPr lang="en-US" dirty="0" smtClean="0">
              <a:latin typeface="Gill Sans MT" pitchFamily="34" charset="0"/>
            </a:endParaRPr>
          </a:p>
          <a:p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A next generation trust infrastructure for ABFAB-based federated identity systems</a:t>
            </a:r>
          </a:p>
          <a:p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Implements draft-</a:t>
            </a:r>
            <a:r>
              <a:rPr lang="en-US" dirty="0" err="1" smtClean="0">
                <a:latin typeface="Gill Sans MT" pitchFamily="34" charset="0"/>
              </a:rPr>
              <a:t>mrw</a:t>
            </a:r>
            <a:r>
              <a:rPr lang="en-US" dirty="0" smtClean="0">
                <a:latin typeface="Gill Sans MT" pitchFamily="34" charset="0"/>
              </a:rPr>
              <a:t>-</a:t>
            </a:r>
            <a:r>
              <a:rPr lang="en-US" dirty="0" err="1" smtClean="0">
                <a:latin typeface="Gill Sans MT" pitchFamily="34" charset="0"/>
              </a:rPr>
              <a:t>abfab</a:t>
            </a:r>
            <a:r>
              <a:rPr lang="en-US" dirty="0" smtClean="0">
                <a:latin typeface="Gill Sans MT" pitchFamily="34" charset="0"/>
              </a:rPr>
              <a:t>-trust-router</a:t>
            </a:r>
          </a:p>
          <a:p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Functional Specification:  </a:t>
            </a:r>
            <a:r>
              <a:rPr lang="en-GB" dirty="0" smtClean="0">
                <a:hlinkClick r:id="rId4"/>
              </a:rPr>
              <a:t>https://community.ja.net/groups/moonshot/documents/draft-trust-router-specification</a:t>
            </a:r>
            <a:endParaRPr lang="en-US" dirty="0" smtClean="0">
              <a:latin typeface="Gill Sans MT" pitchFamily="34" charset="0"/>
            </a:endParaRPr>
          </a:p>
        </p:txBody>
      </p:sp>
      <p:sp>
        <p:nvSpPr>
          <p:cNvPr id="50179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Gill Sans MT" pitchFamily="34" charset="0"/>
              </a:rPr>
              <a:t>Janet</a:t>
            </a:r>
            <a:r>
              <a:rPr lang="en-US" altLang="en-US" smtClean="0">
                <a:latin typeface="Gill Sans MT" pitchFamily="34" charset="0"/>
              </a:rPr>
              <a:t>’</a:t>
            </a:r>
            <a:r>
              <a:rPr lang="en-US" smtClean="0">
                <a:latin typeface="Gill Sans MT" pitchFamily="34" charset="0"/>
              </a:rPr>
              <a:t>s Trust Router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Gill Sans MT" pitchFamily="34" charset="0"/>
              </a:rPr>
              <a:t>Terminology</a:t>
            </a:r>
          </a:p>
        </p:txBody>
      </p:sp>
      <p:sp>
        <p:nvSpPr>
          <p:cNvPr id="48131" name="Content Placeholder 36"/>
          <p:cNvSpPr>
            <a:spLocks noGrp="1"/>
          </p:cNvSpPr>
          <p:nvPr>
            <p:ph idx="1"/>
          </p:nvPr>
        </p:nvSpPr>
        <p:spPr bwMode="auto">
          <a:xfrm>
            <a:off x="225425" y="1214438"/>
            <a:ext cx="8231188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latin typeface="Gill Sans MT" pitchFamily="34" charset="0"/>
              </a:rPr>
              <a:t>Trust Link </a:t>
            </a:r>
            <a:r>
              <a:rPr lang="en-GB" dirty="0" smtClean="0">
                <a:latin typeface="Gill Sans MT" pitchFamily="34" charset="0"/>
              </a:rPr>
              <a:t>– asserts that one Trust Router is willing and able to forward Trust Path Requests to another TR or AAA Server</a:t>
            </a:r>
          </a:p>
          <a:p>
            <a:endParaRPr lang="en-GB" dirty="0" smtClean="0">
              <a:latin typeface="Gill Sans MT" pitchFamily="34" charset="0"/>
            </a:endParaRPr>
          </a:p>
          <a:p>
            <a:r>
              <a:rPr lang="en-GB" b="1" dirty="0" smtClean="0">
                <a:latin typeface="Gill Sans MT" pitchFamily="34" charset="0"/>
              </a:rPr>
              <a:t>Trust Path </a:t>
            </a:r>
            <a:r>
              <a:rPr lang="en-GB" dirty="0" smtClean="0">
                <a:latin typeface="Gill Sans MT" pitchFamily="34" charset="0"/>
              </a:rPr>
              <a:t>– set of Trust Links that can be used by a specific Relying Party to reach an AAA Server in the domain of a specific Identity Provider</a:t>
            </a:r>
          </a:p>
          <a:p>
            <a:endParaRPr lang="en-GB" dirty="0" smtClean="0">
              <a:latin typeface="Gill Sans MT" pitchFamily="34" charset="0"/>
            </a:endParaRPr>
          </a:p>
          <a:p>
            <a:r>
              <a:rPr lang="en-GB" b="1" dirty="0" smtClean="0">
                <a:latin typeface="Gill Sans MT" pitchFamily="34" charset="0"/>
              </a:rPr>
              <a:t>A(T)-&gt;B(T) </a:t>
            </a:r>
            <a:r>
              <a:rPr lang="en-GB" dirty="0" smtClean="0">
                <a:latin typeface="Gill Sans MT" pitchFamily="34" charset="0"/>
              </a:rPr>
              <a:t>– a Trust Link between two Trust Routers for realms A and B</a:t>
            </a:r>
          </a:p>
          <a:p>
            <a:endParaRPr lang="en-GB" dirty="0" smtClean="0">
              <a:latin typeface="Gill Sans MT" pitchFamily="34" charset="0"/>
            </a:endParaRPr>
          </a:p>
          <a:p>
            <a:pPr>
              <a:buNone/>
            </a:pPr>
            <a:endParaRPr lang="en-GB" dirty="0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477838" y="1214438"/>
            <a:ext cx="4411662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ct val="0"/>
              </a:spcAft>
            </a:pPr>
            <a:r>
              <a:rPr lang="en-GB" dirty="0" smtClean="0">
                <a:latin typeface="Gill Sans MT" pitchFamily="34" charset="0"/>
              </a:rPr>
              <a:t>What do we mean by ‘Trust’</a:t>
            </a:r>
          </a:p>
          <a:p>
            <a:pPr>
              <a:spcAft>
                <a:spcPct val="0"/>
              </a:spcAft>
            </a:pPr>
            <a:endParaRPr lang="en-GB" dirty="0" smtClean="0">
              <a:latin typeface="Gill Sans MT" pitchFamily="34" charset="0"/>
            </a:endParaRPr>
          </a:p>
          <a:p>
            <a:pPr>
              <a:spcAft>
                <a:spcPct val="0"/>
              </a:spcAft>
            </a:pPr>
            <a:endParaRPr lang="en-GB" dirty="0" smtClean="0">
              <a:latin typeface="Gill Sans MT" pitchFamily="34" charset="0"/>
            </a:endParaRPr>
          </a:p>
          <a:p>
            <a:pPr>
              <a:spcAft>
                <a:spcPct val="0"/>
              </a:spcAft>
            </a:pPr>
            <a:r>
              <a:rPr lang="en-GB" dirty="0" smtClean="0">
                <a:latin typeface="Gill Sans MT" pitchFamily="34" charset="0"/>
              </a:rPr>
              <a:t>Trust infrastructures</a:t>
            </a:r>
          </a:p>
          <a:p>
            <a:pPr>
              <a:spcAft>
                <a:spcPct val="0"/>
              </a:spcAft>
            </a:pPr>
            <a:endParaRPr lang="en-GB" dirty="0" smtClean="0">
              <a:latin typeface="Gill Sans MT" pitchFamily="34" charset="0"/>
            </a:endParaRPr>
          </a:p>
          <a:p>
            <a:pPr>
              <a:spcAft>
                <a:spcPct val="0"/>
              </a:spcAft>
            </a:pPr>
            <a:endParaRPr lang="en-GB" dirty="0" smtClean="0">
              <a:latin typeface="Gill Sans MT" pitchFamily="34" charset="0"/>
            </a:endParaRPr>
          </a:p>
          <a:p>
            <a:pPr>
              <a:spcAft>
                <a:spcPct val="0"/>
              </a:spcAft>
            </a:pPr>
            <a:r>
              <a:rPr lang="en-GB" dirty="0" smtClean="0">
                <a:latin typeface="Gill Sans MT" pitchFamily="34" charset="0"/>
              </a:rPr>
              <a:t>Trust in a Moonshot Service</a:t>
            </a:r>
          </a:p>
          <a:p>
            <a:pPr>
              <a:spcAft>
                <a:spcPct val="0"/>
              </a:spcAft>
            </a:pPr>
            <a:endParaRPr lang="en-GB" dirty="0" smtClean="0">
              <a:latin typeface="Gill Sans MT" pitchFamily="34" charset="0"/>
            </a:endParaRPr>
          </a:p>
          <a:p>
            <a:pPr>
              <a:spcAft>
                <a:spcPct val="0"/>
              </a:spcAft>
            </a:pPr>
            <a:endParaRPr lang="en-GB" dirty="0" smtClean="0">
              <a:latin typeface="Gill Sans MT" pitchFamily="34" charset="0"/>
            </a:endParaRPr>
          </a:p>
          <a:p>
            <a:pPr>
              <a:spcAft>
                <a:spcPct val="0"/>
              </a:spcAft>
            </a:pPr>
            <a:r>
              <a:rPr lang="en-GB" dirty="0" smtClean="0">
                <a:latin typeface="Gill Sans MT" pitchFamily="34" charset="0"/>
              </a:rPr>
              <a:t>Trust Router – a new concept</a:t>
            </a:r>
          </a:p>
          <a:p>
            <a:pPr>
              <a:spcAft>
                <a:spcPct val="0"/>
              </a:spcAft>
            </a:pPr>
            <a:endParaRPr lang="en-GB" dirty="0" smtClean="0">
              <a:latin typeface="Gill Sans MT" pitchFamily="34" charset="0"/>
            </a:endParaRPr>
          </a:p>
          <a:p>
            <a:pPr>
              <a:spcAft>
                <a:spcPct val="0"/>
              </a:spcAft>
              <a:buNone/>
            </a:pPr>
            <a:endParaRPr lang="en-GB" dirty="0" smtClean="0">
              <a:latin typeface="Gill Sans MT" pitchFamily="34" charset="0"/>
            </a:endParaRPr>
          </a:p>
          <a:p>
            <a:pPr>
              <a:spcAft>
                <a:spcPct val="0"/>
              </a:spcAft>
            </a:pPr>
            <a:r>
              <a:rPr lang="en-GB" dirty="0" smtClean="0">
                <a:latin typeface="Gill Sans MT" pitchFamily="34" charset="0"/>
              </a:rPr>
              <a:t>Questions</a:t>
            </a:r>
          </a:p>
          <a:p>
            <a:pPr>
              <a:spcAft>
                <a:spcPct val="0"/>
              </a:spcAft>
            </a:pPr>
            <a:endParaRPr lang="en-GB" dirty="0" smtClean="0">
              <a:latin typeface="Gill Sans MT" pitchFamily="34" charset="0"/>
            </a:endParaRPr>
          </a:p>
        </p:txBody>
      </p:sp>
      <p:sp>
        <p:nvSpPr>
          <p:cNvPr id="24579" name="Title 3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GB" smtClean="0">
                <a:latin typeface="Gill Sans MT" pitchFamily="34" charset="0"/>
              </a:rPr>
              <a:t>Trust me...</a:t>
            </a:r>
          </a:p>
        </p:txBody>
      </p:sp>
      <p:pic>
        <p:nvPicPr>
          <p:cNvPr id="6" name="Content Placeholder 5" descr="trust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224463" y="1574999"/>
            <a:ext cx="3462337" cy="2596753"/>
          </a:xfrm>
          <a:noFill/>
          <a:ln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4463" y="4171752"/>
            <a:ext cx="3462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Photo Credit: (CC) BY-NC-SA by </a:t>
            </a:r>
            <a:r>
              <a:rPr lang="en-GB" sz="1200" u="none" strike="noStrike" dirty="0" err="1" smtClean="0">
                <a:solidFill>
                  <a:srgbClr val="0063DC"/>
                </a:solidFill>
                <a:hlinkClick r:id="rId4"/>
              </a:rPr>
              <a:t>szczel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/>
          <p:cNvCxnSpPr>
            <a:stCxn id="28" idx="4"/>
          </p:cNvCxnSpPr>
          <p:nvPr/>
        </p:nvCxnSpPr>
        <p:spPr>
          <a:xfrm>
            <a:off x="1123950" y="3632200"/>
            <a:ext cx="1630363" cy="120015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1319213" y="3425825"/>
            <a:ext cx="1508125" cy="114617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257550" y="4941888"/>
            <a:ext cx="2165350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3257550" y="4635500"/>
            <a:ext cx="2092325" cy="952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6" idx="3"/>
          </p:cNvCxnSpPr>
          <p:nvPr/>
        </p:nvCxnSpPr>
        <p:spPr>
          <a:xfrm flipV="1">
            <a:off x="5854700" y="4919663"/>
            <a:ext cx="2217738" cy="22225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811838" y="4635500"/>
            <a:ext cx="2185987" cy="952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0" idx="4"/>
          </p:cNvCxnSpPr>
          <p:nvPr/>
        </p:nvCxnSpPr>
        <p:spPr>
          <a:xfrm>
            <a:off x="4246563" y="2824163"/>
            <a:ext cx="1176337" cy="1811337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2" idx="0"/>
          </p:cNvCxnSpPr>
          <p:nvPr/>
        </p:nvCxnSpPr>
        <p:spPr>
          <a:xfrm flipH="1" flipV="1">
            <a:off x="4424363" y="2771775"/>
            <a:ext cx="1177925" cy="17287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508500" y="2081213"/>
            <a:ext cx="2155825" cy="50641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7"/>
            <a:endCxn id="25" idx="2"/>
          </p:cNvCxnSpPr>
          <p:nvPr/>
        </p:nvCxnSpPr>
        <p:spPr>
          <a:xfrm flipV="1">
            <a:off x="4424363" y="1901825"/>
            <a:ext cx="2165350" cy="492125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1319213" y="2771775"/>
            <a:ext cx="2747962" cy="65405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0" idx="2"/>
          </p:cNvCxnSpPr>
          <p:nvPr/>
        </p:nvCxnSpPr>
        <p:spPr>
          <a:xfrm flipV="1">
            <a:off x="1319213" y="2571750"/>
            <a:ext cx="2674937" cy="638175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0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GB" dirty="0" smtClean="0">
                <a:latin typeface="Gill Sans MT" pitchFamily="34" charset="0"/>
              </a:rPr>
              <a:t>Trust Router Protocol</a:t>
            </a:r>
          </a:p>
        </p:txBody>
      </p:sp>
      <p:sp>
        <p:nvSpPr>
          <p:cNvPr id="48131" name="Content Placeholder 36"/>
          <p:cNvSpPr>
            <a:spLocks noGrp="1"/>
          </p:cNvSpPr>
          <p:nvPr>
            <p:ph idx="1"/>
          </p:nvPr>
        </p:nvSpPr>
        <p:spPr bwMode="auto">
          <a:xfrm>
            <a:off x="225425" y="1214438"/>
            <a:ext cx="8231188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latin typeface="Gill Sans M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5950" y="1911350"/>
            <a:ext cx="1377950" cy="14779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B(T) -&gt;C(T)</a:t>
            </a:r>
          </a:p>
          <a:p>
            <a:pPr>
              <a:defRPr/>
            </a:pPr>
            <a:r>
              <a:rPr lang="en-GB" dirty="0"/>
              <a:t>C(T)-&gt;C(A)</a:t>
            </a:r>
          </a:p>
          <a:p>
            <a:pPr>
              <a:defRPr/>
            </a:pPr>
            <a:r>
              <a:rPr lang="en-GB" dirty="0"/>
              <a:t>B(T)-&gt;E(T)</a:t>
            </a:r>
          </a:p>
          <a:p>
            <a:pPr>
              <a:defRPr/>
            </a:pPr>
            <a:r>
              <a:rPr lang="en-GB" dirty="0"/>
              <a:t>E(T)-&gt;F(T)</a:t>
            </a:r>
          </a:p>
          <a:p>
            <a:pPr>
              <a:defRPr/>
            </a:pPr>
            <a:r>
              <a:rPr lang="en-GB" dirty="0"/>
              <a:t>F(T)-&gt;F(A)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5700" y="1901825"/>
            <a:ext cx="1503363" cy="3698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C(T)-&gt;C(A)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4850" y="3255963"/>
            <a:ext cx="1670050" cy="646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E(T)-&gt;F(T)</a:t>
            </a:r>
          </a:p>
          <a:p>
            <a:pPr>
              <a:defRPr/>
            </a:pPr>
            <a:r>
              <a:rPr lang="en-GB" dirty="0"/>
              <a:t>F(T)-&gt;F(A)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688" y="4330700"/>
            <a:ext cx="1608137" cy="92233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D(T)-&gt;E(T)</a:t>
            </a:r>
          </a:p>
          <a:p>
            <a:pPr>
              <a:defRPr/>
            </a:pPr>
            <a:r>
              <a:rPr lang="en-GB" dirty="0"/>
              <a:t>E(T)-&gt;F(T)</a:t>
            </a:r>
          </a:p>
          <a:p>
            <a:pPr>
              <a:defRPr/>
            </a:pPr>
            <a:r>
              <a:rPr lang="en-GB" dirty="0"/>
              <a:t>F(T)-&gt;F(A)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8063" y="4429125"/>
            <a:ext cx="1681162" cy="6461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E(T)-&gt;F(T)</a:t>
            </a:r>
          </a:p>
          <a:p>
            <a:pPr>
              <a:defRPr/>
            </a:pPr>
            <a:r>
              <a:rPr lang="en-GB" dirty="0"/>
              <a:t>E(T)-&gt;F(A)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3163" y="4592638"/>
            <a:ext cx="1639887" cy="369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dirty="0"/>
              <a:t>F(T)-&gt;F(A)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94150" y="2319338"/>
            <a:ext cx="577850" cy="504825"/>
            <a:chOff x="3174124" y="1650124"/>
            <a:chExt cx="578067" cy="504497"/>
          </a:xfrm>
        </p:grpSpPr>
        <p:sp>
          <p:nvSpPr>
            <p:cNvPr id="10" name="Oval 9"/>
            <p:cNvSpPr/>
            <p:nvPr/>
          </p:nvSpPr>
          <p:spPr>
            <a:xfrm>
              <a:off x="3174124" y="1650124"/>
              <a:ext cx="505015" cy="5044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171" name="TextBox 10"/>
            <p:cNvSpPr txBox="1">
              <a:spLocks noChangeArrowheads="1"/>
            </p:cNvSpPr>
            <p:nvPr/>
          </p:nvSpPr>
          <p:spPr bwMode="auto">
            <a:xfrm>
              <a:off x="3247694" y="1732739"/>
              <a:ext cx="50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B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997825" y="4489450"/>
            <a:ext cx="577850" cy="504825"/>
            <a:chOff x="3174124" y="1650124"/>
            <a:chExt cx="578067" cy="504497"/>
          </a:xfrm>
        </p:grpSpPr>
        <p:sp>
          <p:nvSpPr>
            <p:cNvPr id="16" name="Oval 15"/>
            <p:cNvSpPr/>
            <p:nvPr/>
          </p:nvSpPr>
          <p:spPr>
            <a:xfrm>
              <a:off x="3174124" y="1650124"/>
              <a:ext cx="505015" cy="5044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169" name="TextBox 16"/>
            <p:cNvSpPr txBox="1">
              <a:spLocks noChangeArrowheads="1"/>
            </p:cNvSpPr>
            <p:nvPr/>
          </p:nvSpPr>
          <p:spPr bwMode="auto">
            <a:xfrm>
              <a:off x="3247694" y="1732739"/>
              <a:ext cx="50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F</a:t>
              </a: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2754313" y="4500563"/>
            <a:ext cx="577850" cy="503237"/>
            <a:chOff x="3174124" y="1650124"/>
            <a:chExt cx="578067" cy="504497"/>
          </a:xfrm>
        </p:grpSpPr>
        <p:sp>
          <p:nvSpPr>
            <p:cNvPr id="19" name="Oval 18"/>
            <p:cNvSpPr/>
            <p:nvPr/>
          </p:nvSpPr>
          <p:spPr>
            <a:xfrm>
              <a:off x="3174124" y="1650124"/>
              <a:ext cx="505015" cy="5044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167" name="TextBox 19"/>
            <p:cNvSpPr txBox="1">
              <a:spLocks noChangeArrowheads="1"/>
            </p:cNvSpPr>
            <p:nvPr/>
          </p:nvSpPr>
          <p:spPr bwMode="auto">
            <a:xfrm>
              <a:off x="3247694" y="1732739"/>
              <a:ext cx="50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D</a:t>
              </a:r>
            </a:p>
          </p:txBody>
        </p: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349875" y="4500563"/>
            <a:ext cx="577850" cy="503237"/>
            <a:chOff x="3174124" y="1650124"/>
            <a:chExt cx="578067" cy="504497"/>
          </a:xfrm>
        </p:grpSpPr>
        <p:sp>
          <p:nvSpPr>
            <p:cNvPr id="22" name="Oval 21"/>
            <p:cNvSpPr/>
            <p:nvPr/>
          </p:nvSpPr>
          <p:spPr>
            <a:xfrm>
              <a:off x="3174124" y="1650124"/>
              <a:ext cx="505015" cy="5044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165" name="TextBox 22"/>
            <p:cNvSpPr txBox="1">
              <a:spLocks noChangeArrowheads="1"/>
            </p:cNvSpPr>
            <p:nvPr/>
          </p:nvSpPr>
          <p:spPr bwMode="auto">
            <a:xfrm>
              <a:off x="3247694" y="1732739"/>
              <a:ext cx="50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E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6589713" y="1649413"/>
            <a:ext cx="577850" cy="504825"/>
            <a:chOff x="3174124" y="1650124"/>
            <a:chExt cx="578067" cy="504497"/>
          </a:xfrm>
        </p:grpSpPr>
        <p:sp>
          <p:nvSpPr>
            <p:cNvPr id="25" name="Oval 24"/>
            <p:cNvSpPr/>
            <p:nvPr/>
          </p:nvSpPr>
          <p:spPr>
            <a:xfrm>
              <a:off x="3174124" y="1650124"/>
              <a:ext cx="505015" cy="5044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163" name="TextBox 25"/>
            <p:cNvSpPr txBox="1">
              <a:spLocks noChangeArrowheads="1"/>
            </p:cNvSpPr>
            <p:nvPr/>
          </p:nvSpPr>
          <p:spPr bwMode="auto">
            <a:xfrm>
              <a:off x="3247694" y="1732739"/>
              <a:ext cx="50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C</a:t>
              </a:r>
            </a:p>
          </p:txBody>
        </p:sp>
      </p:grp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873125" y="3127375"/>
            <a:ext cx="577850" cy="504825"/>
            <a:chOff x="3174124" y="1650124"/>
            <a:chExt cx="578067" cy="504497"/>
          </a:xfrm>
        </p:grpSpPr>
        <p:sp>
          <p:nvSpPr>
            <p:cNvPr id="28" name="Oval 27"/>
            <p:cNvSpPr/>
            <p:nvPr/>
          </p:nvSpPr>
          <p:spPr>
            <a:xfrm>
              <a:off x="3174124" y="1650124"/>
              <a:ext cx="505015" cy="50449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161" name="TextBox 28"/>
            <p:cNvSpPr txBox="1">
              <a:spLocks noChangeArrowheads="1"/>
            </p:cNvSpPr>
            <p:nvPr/>
          </p:nvSpPr>
          <p:spPr bwMode="auto">
            <a:xfrm>
              <a:off x="3247694" y="1732739"/>
              <a:ext cx="5044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A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253163" y="2447925"/>
            <a:ext cx="1166812" cy="647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Realm C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AAA</a:t>
            </a:r>
          </a:p>
        </p:txBody>
      </p:sp>
      <p:cxnSp>
        <p:nvCxnSpPr>
          <p:cNvPr id="80" name="Straight Connector 79"/>
          <p:cNvCxnSpPr>
            <a:stCxn id="25" idx="4"/>
            <a:endCxn id="76" idx="0"/>
          </p:cNvCxnSpPr>
          <p:nvPr/>
        </p:nvCxnSpPr>
        <p:spPr>
          <a:xfrm flipH="1">
            <a:off x="6837363" y="2154238"/>
            <a:ext cx="4762" cy="29368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677150" y="5299075"/>
            <a:ext cx="1166813" cy="6461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Realm F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AAA</a:t>
            </a:r>
          </a:p>
        </p:txBody>
      </p:sp>
      <p:cxnSp>
        <p:nvCxnSpPr>
          <p:cNvPr id="82" name="Straight Connector 81"/>
          <p:cNvCxnSpPr>
            <a:endCxn id="81" idx="0"/>
          </p:cNvCxnSpPr>
          <p:nvPr/>
        </p:nvCxnSpPr>
        <p:spPr>
          <a:xfrm flipH="1">
            <a:off x="8261350" y="5003800"/>
            <a:ext cx="4763" cy="295275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76" grpId="0" animBg="1"/>
      <p:bldP spid="76" grpId="1" animBg="1"/>
      <p:bldP spid="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dirty="0" smtClean="0">
                <a:solidFill>
                  <a:srgbClr val="E98300"/>
                </a:solidFill>
                <a:latin typeface="Gill Sans MT" pitchFamily="34" charset="0"/>
              </a:rPr>
              <a:t>Trust Path Query</a:t>
            </a:r>
          </a:p>
        </p:txBody>
      </p:sp>
      <p:sp>
        <p:nvSpPr>
          <p:cNvPr id="11" name="Oval 10"/>
          <p:cNvSpPr/>
          <p:nvPr/>
        </p:nvSpPr>
        <p:spPr>
          <a:xfrm>
            <a:off x="2882900" y="1968500"/>
            <a:ext cx="504825" cy="504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313238" y="1968500"/>
            <a:ext cx="504825" cy="504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751513" y="1968500"/>
            <a:ext cx="503237" cy="5048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881438" y="1417638"/>
            <a:ext cx="0" cy="3200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346700" y="1427163"/>
            <a:ext cx="0" cy="3200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lowchart: Magnetic Disk 19"/>
          <p:cNvSpPr/>
          <p:nvPr/>
        </p:nvSpPr>
        <p:spPr>
          <a:xfrm>
            <a:off x="6254750" y="2986088"/>
            <a:ext cx="827088" cy="746125"/>
          </a:xfrm>
          <a:prstGeom prst="flowChartMagneticDisk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081838" y="4133850"/>
            <a:ext cx="989012" cy="646113"/>
          </a:xfrm>
          <a:prstGeom prst="rect">
            <a:avLst/>
          </a:prstGeom>
          <a:solidFill>
            <a:srgbClr val="0070C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AAA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71588" y="4019550"/>
            <a:ext cx="989012" cy="646113"/>
          </a:xfrm>
          <a:prstGeom prst="rect">
            <a:avLst/>
          </a:prstGeom>
          <a:solidFill>
            <a:srgbClr val="0070C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AAA</a:t>
            </a:r>
          </a:p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client</a:t>
            </a: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2260600" y="4341813"/>
            <a:ext cx="4821238" cy="63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  <a:endCxn id="14" idx="2"/>
          </p:cNvCxnSpPr>
          <p:nvPr/>
        </p:nvCxnSpPr>
        <p:spPr>
          <a:xfrm>
            <a:off x="3387725" y="2220913"/>
            <a:ext cx="925513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18063" y="2220913"/>
            <a:ext cx="9271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5"/>
          </p:cNvCxnSpPr>
          <p:nvPr/>
        </p:nvCxnSpPr>
        <p:spPr>
          <a:xfrm>
            <a:off x="6180138" y="2398713"/>
            <a:ext cx="350837" cy="58737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51663" y="3732213"/>
            <a:ext cx="388937" cy="4016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524000" y="2398713"/>
            <a:ext cx="1358900" cy="162083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0"/>
          </p:cNvCxnSpPr>
          <p:nvPr/>
        </p:nvCxnSpPr>
        <p:spPr>
          <a:xfrm flipV="1">
            <a:off x="1766888" y="2473325"/>
            <a:ext cx="1268412" cy="154622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70" name="TextBox 40"/>
          <p:cNvSpPr txBox="1">
            <a:spLocks noChangeArrowheads="1"/>
          </p:cNvSpPr>
          <p:nvPr/>
        </p:nvSpPr>
        <p:spPr bwMode="auto">
          <a:xfrm>
            <a:off x="569913" y="1716088"/>
            <a:ext cx="1690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Relying Party domain</a:t>
            </a:r>
          </a:p>
        </p:txBody>
      </p:sp>
      <p:sp>
        <p:nvSpPr>
          <p:cNvPr id="49171" name="TextBox 41"/>
          <p:cNvSpPr txBox="1">
            <a:spLocks noChangeArrowheads="1"/>
          </p:cNvSpPr>
          <p:nvPr/>
        </p:nvSpPr>
        <p:spPr bwMode="auto">
          <a:xfrm>
            <a:off x="6819900" y="1789113"/>
            <a:ext cx="1866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Identity Provider domain</a:t>
            </a:r>
          </a:p>
        </p:txBody>
      </p:sp>
      <p:cxnSp>
        <p:nvCxnSpPr>
          <p:cNvPr id="74" name="Shape 73"/>
          <p:cNvCxnSpPr>
            <a:stCxn id="11" idx="4"/>
            <a:endCxn id="14" idx="4"/>
          </p:cNvCxnSpPr>
          <p:nvPr/>
        </p:nvCxnSpPr>
        <p:spPr>
          <a:xfrm rot="16200000" flipH="1">
            <a:off x="3850482" y="1758156"/>
            <a:ext cx="12700" cy="1430337"/>
          </a:xfrm>
          <a:prstGeom prst="bent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hape 73"/>
          <p:cNvCxnSpPr/>
          <p:nvPr/>
        </p:nvCxnSpPr>
        <p:spPr>
          <a:xfrm rot="16200000" flipH="1">
            <a:off x="5280819" y="1761331"/>
            <a:ext cx="12700" cy="1430338"/>
          </a:xfrm>
          <a:prstGeom prst="bentConnector3">
            <a:avLst>
              <a:gd name="adj1" fmla="val 180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87725" y="1427163"/>
            <a:ext cx="2363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0 – Trust Router Protocol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 rot="18645222">
            <a:off x="784225" y="2591812"/>
            <a:ext cx="2603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1 - Trust Path Query Request</a:t>
            </a:r>
          </a:p>
          <a:p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516484" y="2832199"/>
            <a:ext cx="2111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 &amp; 3 - Trust Path Traversal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819900" y="2470149"/>
            <a:ext cx="179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4 - Temporary Identity Provisioned</a:t>
            </a:r>
            <a:endParaRPr lang="en-GB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2260600" y="3263325"/>
            <a:ext cx="2900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5 - Trust Path Query Response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3516484" y="4517440"/>
            <a:ext cx="2614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6 - AAA Authentication</a:t>
            </a:r>
            <a:endParaRPr lang="en-GB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7402384" y="3501839"/>
            <a:ext cx="174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7- Temporary Id lookup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2" grpId="0"/>
      <p:bldP spid="34" grpId="0"/>
      <p:bldP spid="36" grpId="0"/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7838" y="1214438"/>
          <a:ext cx="68691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30"/>
                <a:gridCol w="211658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Milestone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Management Portal Specification complete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October 2012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Windows SSP public beta available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 2012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Introduction to Moonshot Webinar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14-Nov-12 (</a:t>
                      </a:r>
                      <a:r>
                        <a:rPr lang="en-GB" dirty="0" err="1" smtClean="0"/>
                        <a:t>tbc</a:t>
                      </a:r>
                      <a:r>
                        <a:rPr lang="en-GB" dirty="0" smtClean="0"/>
                        <a:t>)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Identity Selector v1.0 available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December 2012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Windows SSP v1.0 available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January 2013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Trust Router Public beta available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January 2013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Moonshot Implementation Training Course Pilot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February 2013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Trust Router v1.0 available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March 2013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Moonshot Implementation Training Course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March 2013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Service Pilot begins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April 2013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0179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</a:rPr>
              <a:t>Project Moonshot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1"/>
          <p:cNvSpPr>
            <a:spLocks noGrp="1"/>
          </p:cNvSpPr>
          <p:nvPr>
            <p:ph idx="1"/>
          </p:nvPr>
        </p:nvSpPr>
        <p:spPr bwMode="auto">
          <a:xfrm>
            <a:off x="477838" y="1214438"/>
            <a:ext cx="8231187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 smtClean="0">
                <a:hlinkClick r:id="rId3"/>
              </a:rPr>
              <a:t>https://community.ja.net/groups/moonshot/documents/draft-trust-router-specification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- TR </a:t>
            </a:r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Functional Specification</a:t>
            </a:r>
          </a:p>
          <a:p>
            <a:pPr eaLnBrk="1" hangingPunct="1">
              <a:buNone/>
            </a:pPr>
            <a:endParaRPr lang="en-US" dirty="0" smtClean="0">
              <a:solidFill>
                <a:srgbClr val="494A4C"/>
              </a:solidFill>
              <a:latin typeface="Gill Sans MT" pitchFamily="34" charset="0"/>
              <a:ea typeface="Geneva"/>
              <a:cs typeface="Geneva"/>
              <a:hlinkClick r:id="rId4"/>
            </a:endParaRPr>
          </a:p>
          <a:p>
            <a:pPr eaLnBrk="1" hangingPunct="1"/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4"/>
              </a:rPr>
              <a:t>http://community.ja.net/groups/moonshot</a:t>
            </a:r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 - Project website: cases studies, background information, latest news, links to code repository</a:t>
            </a:r>
          </a:p>
          <a:p>
            <a:pPr eaLnBrk="1" hangingPunct="1"/>
            <a:endParaRPr lang="en-US" dirty="0" smtClean="0">
              <a:solidFill>
                <a:srgbClr val="494A4C"/>
              </a:solidFill>
              <a:latin typeface="Gill Sans MT" pitchFamily="34" charset="0"/>
              <a:ea typeface="Geneva"/>
              <a:cs typeface="Geneva"/>
            </a:endParaRPr>
          </a:p>
          <a:p>
            <a:pPr eaLnBrk="1" hangingPunct="1"/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5"/>
              </a:rPr>
              <a:t>https://www.jiscmail.ac.uk/MOONSHOT-COMMUNITY</a:t>
            </a:r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 is our community discussion mailing list</a:t>
            </a:r>
          </a:p>
          <a:p>
            <a:pPr eaLnBrk="1" hangingPunct="1"/>
            <a:endParaRPr lang="en-US" dirty="0" smtClean="0">
              <a:solidFill>
                <a:srgbClr val="494A4C"/>
              </a:solidFill>
              <a:latin typeface="Gill Sans MT" pitchFamily="34" charset="0"/>
              <a:ea typeface="Geneva"/>
              <a:cs typeface="Geneva"/>
            </a:endParaRPr>
          </a:p>
          <a:p>
            <a:pPr eaLnBrk="1" hangingPunct="1"/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Implement Moonshot</a:t>
            </a:r>
          </a:p>
          <a:p>
            <a:pPr eaLnBrk="1" hangingPunct="1"/>
            <a:endParaRPr lang="en-US" dirty="0" smtClean="0">
              <a:solidFill>
                <a:srgbClr val="494A4C"/>
              </a:solidFill>
              <a:latin typeface="Gill Sans MT" pitchFamily="34" charset="0"/>
              <a:ea typeface="Geneva"/>
              <a:cs typeface="Geneva"/>
            </a:endParaRPr>
          </a:p>
          <a:p>
            <a:pPr eaLnBrk="1" hangingPunct="1"/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Join the Service Pilot </a:t>
            </a:r>
          </a:p>
          <a:p>
            <a:pPr>
              <a:buFont typeface="Arial" pitchFamily="34" charset="0"/>
              <a:buNone/>
            </a:pPr>
            <a:endParaRPr lang="en-GB" dirty="0" smtClean="0">
              <a:latin typeface="Gill Sans MT" pitchFamily="34" charset="0"/>
            </a:endParaRPr>
          </a:p>
        </p:txBody>
      </p:sp>
      <p:sp>
        <p:nvSpPr>
          <p:cNvPr id="68611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Gill Sans MT" pitchFamily="34" charset="0"/>
                <a:ea typeface="Geneva"/>
                <a:cs typeface="Geneva"/>
              </a:rPr>
              <a:t>Get involved!</a:t>
            </a:r>
            <a:endParaRPr lang="en-GB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214438"/>
            <a:ext cx="8231187" cy="517366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sz="2900" dirty="0" smtClean="0">
                <a:ea typeface="ＭＳ Ｐゴシック" charset="0"/>
              </a:rPr>
              <a:t>Most Higher Education </a:t>
            </a:r>
            <a:r>
              <a:rPr lang="en-US" sz="2900" dirty="0" err="1" smtClean="0">
                <a:ea typeface="ＭＳ Ｐゴシック" charset="0"/>
              </a:rPr>
              <a:t>organisations</a:t>
            </a:r>
            <a:r>
              <a:rPr lang="en-US" sz="2900" dirty="0" smtClean="0">
                <a:ea typeface="ＭＳ Ｐゴシック" charset="0"/>
              </a:rPr>
              <a:t> are nearly Moonshot-ready today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2900" dirty="0">
              <a:ea typeface="ＭＳ Ｐゴシック" charset="0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2900" b="1" dirty="0" smtClean="0">
                <a:ea typeface="ＭＳ Ｐゴシック" charset="0"/>
              </a:rPr>
              <a:t>A RADIUS server </a:t>
            </a:r>
            <a:r>
              <a:rPr lang="en-US" sz="2900" dirty="0" smtClean="0">
                <a:ea typeface="ＭＳ Ｐゴシック" charset="0"/>
              </a:rPr>
              <a:t>(any modern RADIUS product should support testing today). 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2900" dirty="0" smtClean="0">
              <a:ea typeface="ＭＳ Ｐゴシック" charset="0"/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2900" b="1" dirty="0" smtClean="0">
                <a:ea typeface="ＭＳ Ｐゴシック" charset="0"/>
              </a:rPr>
              <a:t>Moonshot client </a:t>
            </a:r>
            <a:r>
              <a:rPr lang="en-US" sz="2900" dirty="0" smtClean="0">
                <a:ea typeface="ＭＳ Ｐゴシック" charset="0"/>
              </a:rPr>
              <a:t>and </a:t>
            </a:r>
            <a:r>
              <a:rPr lang="en-US" sz="2900" b="1" dirty="0" smtClean="0">
                <a:ea typeface="ＭＳ Ｐゴシック" charset="0"/>
              </a:rPr>
              <a:t>server plug-in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900" dirty="0" smtClean="0"/>
              <a:t>Linux: packaging available for </a:t>
            </a:r>
            <a:r>
              <a:rPr lang="en-US" sz="2900" dirty="0" err="1" smtClean="0"/>
              <a:t>Debian</a:t>
            </a:r>
            <a:r>
              <a:rPr lang="en-US" sz="2900" dirty="0"/>
              <a:t> </a:t>
            </a:r>
            <a:r>
              <a:rPr lang="en-US" sz="2900" dirty="0" smtClean="0"/>
              <a:t>&amp; RHEL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900" dirty="0" smtClean="0"/>
              <a:t>Windows: native support using prototype plugin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900" dirty="0" smtClean="0"/>
              <a:t>Mac: Packaging complete for Snow Leopard and Lion</a:t>
            </a:r>
          </a:p>
          <a:p>
            <a:pPr lvl="1" eaLnBrk="1" hangingPunct="1">
              <a:defRPr/>
            </a:pPr>
            <a:endParaRPr lang="en-US" sz="2900" dirty="0" smtClean="0"/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2900" b="1" dirty="0" smtClean="0">
                <a:ea typeface="ＭＳ Ｐゴシック" charset="0"/>
              </a:rPr>
              <a:t>Moonshot Identity Selector</a:t>
            </a:r>
            <a:r>
              <a:rPr lang="en-US" sz="2900" dirty="0" smtClean="0">
                <a:ea typeface="ＭＳ Ｐゴシック" charset="0"/>
              </a:rPr>
              <a:t> to facilitate the selection of an identity to use, for GUI environments (Windows, Mac &amp; Linux)</a:t>
            </a:r>
            <a:endParaRPr lang="en-US" sz="2900" b="1" dirty="0">
              <a:ea typeface="ＭＳ Ｐゴシック" charset="0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endParaRPr lang="en-US" dirty="0" smtClean="0">
              <a:ea typeface="ＭＳ Ｐゴシック" charset="0"/>
            </a:endParaRPr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59395" name="Title 1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584358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  <a:ea typeface="Geneva"/>
                <a:cs typeface="Geneva"/>
              </a:rPr>
              <a:t>Deployment requirements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7150"/>
            <a:ext cx="8556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1E0A340-C717-4BA1-9F4A-76D77052C45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611188" y="10160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E98300"/>
                </a:solidFill>
              </a:rPr>
              <a:t>PuTTY </a:t>
            </a:r>
            <a:r>
              <a:rPr lang="en-US" sz="3600" smtClean="0">
                <a:solidFill>
                  <a:srgbClr val="E98300"/>
                </a:solidFill>
                <a:sym typeface="Wingdings" pitchFamily="2" charset="2"/>
              </a:rPr>
              <a:t> OpenSSH</a:t>
            </a:r>
            <a:endParaRPr lang="en-US" sz="540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81075"/>
            <a:ext cx="7561263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sx="102000" sy="102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7150"/>
            <a:ext cx="8556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1D48098-8654-4A29-9CFE-07DC7B852295}" type="slidenum">
              <a:rPr lang="en-US"/>
              <a:pPr/>
              <a:t>26</a:t>
            </a:fld>
            <a:endParaRPr lang="en-US"/>
          </a:p>
        </p:txBody>
      </p:sp>
      <p:pic>
        <p:nvPicPr>
          <p:cNvPr id="8" name="Picture 7" descr="iemoonsho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981075"/>
            <a:ext cx="7239000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sx="102000" sy="102000" algn="tl" rotWithShape="0">
              <a:srgbClr val="808080">
                <a:alpha val="42999"/>
              </a:srgbClr>
            </a:outerShdw>
          </a:effectLst>
        </p:spPr>
      </p:pic>
      <p:sp>
        <p:nvSpPr>
          <p:cNvPr id="63492" name="Title 4"/>
          <p:cNvSpPr txBox="1">
            <a:spLocks/>
          </p:cNvSpPr>
          <p:nvPr/>
        </p:nvSpPr>
        <p:spPr bwMode="auto">
          <a:xfrm>
            <a:off x="611188" y="10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solidFill>
                  <a:srgbClr val="E98300"/>
                </a:solidFill>
              </a:rPr>
              <a:t>IE </a:t>
            </a:r>
            <a:r>
              <a:rPr lang="en-US" sz="3600">
                <a:solidFill>
                  <a:srgbClr val="E98300"/>
                </a:solidFill>
                <a:sym typeface="Wingdings" pitchFamily="2" charset="2"/>
              </a:rPr>
              <a:t> Apache</a:t>
            </a:r>
            <a:endParaRPr lang="en-US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7150"/>
            <a:ext cx="8556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721C5CC-59C4-439F-83BB-40F15972E78F}" type="slidenum">
              <a:rPr lang="en-US"/>
              <a:pPr/>
              <a:t>27</a:t>
            </a:fld>
            <a:endParaRPr lang="en-US"/>
          </a:p>
        </p:txBody>
      </p:sp>
      <p:sp>
        <p:nvSpPr>
          <p:cNvPr id="64515" name="Title 4"/>
          <p:cNvSpPr txBox="1">
            <a:spLocks/>
          </p:cNvSpPr>
          <p:nvPr/>
        </p:nvSpPr>
        <p:spPr bwMode="auto">
          <a:xfrm>
            <a:off x="611188" y="10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>
                <a:solidFill>
                  <a:srgbClr val="E98300"/>
                </a:solidFill>
              </a:rPr>
              <a:t>Outlook 2010 </a:t>
            </a:r>
            <a:r>
              <a:rPr lang="en-US" sz="3600">
                <a:solidFill>
                  <a:srgbClr val="E98300"/>
                </a:solidFill>
                <a:sym typeface="Wingdings" pitchFamily="2" charset="2"/>
              </a:rPr>
              <a:t> Exchange 2010</a:t>
            </a:r>
            <a:endParaRPr lang="en-US" sz="5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981075"/>
            <a:ext cx="6913562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sx="102000" sy="102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214438"/>
            <a:ext cx="8231187" cy="51736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err="1" smtClean="0">
                <a:ea typeface="ＭＳ Ｐゴシック" charset="0"/>
              </a:rPr>
              <a:t>OpenSSH</a:t>
            </a:r>
            <a:r>
              <a:rPr lang="en-US" dirty="0" smtClean="0">
                <a:ea typeface="ＭＳ Ｐゴシック" charset="0"/>
              </a:rPr>
              <a:t> client </a:t>
            </a:r>
            <a:r>
              <a:rPr lang="en-US" dirty="0" smtClean="0">
                <a:ea typeface="ＭＳ Ｐゴシック" charset="0"/>
                <a:sym typeface="Wingdings"/>
              </a:rPr>
              <a:t> </a:t>
            </a:r>
            <a:r>
              <a:rPr lang="en-US" dirty="0" err="1" smtClean="0">
                <a:ea typeface="ＭＳ Ｐゴシック" charset="0"/>
                <a:sym typeface="Wingdings"/>
              </a:rPr>
              <a:t>OpenSSH</a:t>
            </a:r>
            <a:r>
              <a:rPr lang="en-US" dirty="0" smtClean="0">
                <a:ea typeface="ＭＳ Ｐゴシック" charset="0"/>
                <a:sym typeface="Wingdings"/>
              </a:rPr>
              <a:t> server (GSS)</a:t>
            </a:r>
          </a:p>
          <a:p>
            <a:pPr eaLnBrk="1" hangingPunct="1">
              <a:defRPr/>
            </a:pPr>
            <a:endParaRPr lang="en-US" dirty="0" smtClean="0">
              <a:ea typeface="ＭＳ Ｐゴシック" charset="0"/>
              <a:sym typeface="Wingdings"/>
            </a:endParaRPr>
          </a:p>
          <a:p>
            <a:pPr eaLnBrk="1" hangingPunct="1">
              <a:defRPr/>
            </a:pPr>
            <a:r>
              <a:rPr lang="en-US" dirty="0" err="1" smtClean="0">
                <a:ea typeface="ＭＳ Ｐゴシック" charset="0"/>
              </a:rPr>
              <a:t>OpenLDAP</a:t>
            </a:r>
            <a:r>
              <a:rPr lang="en-US" dirty="0" smtClean="0">
                <a:ea typeface="ＭＳ Ｐゴシック" charset="0"/>
              </a:rPr>
              <a:t> client </a:t>
            </a:r>
            <a:r>
              <a:rPr lang="en-US" dirty="0" smtClean="0">
                <a:ea typeface="ＭＳ Ｐゴシック" charset="0"/>
                <a:sym typeface="Wingdings"/>
              </a:rPr>
              <a:t> </a:t>
            </a:r>
            <a:r>
              <a:rPr lang="en-US" dirty="0" err="1" smtClean="0">
                <a:ea typeface="ＭＳ Ｐゴシック" charset="0"/>
                <a:sym typeface="Wingdings"/>
              </a:rPr>
              <a:t>OpenLDAP</a:t>
            </a:r>
            <a:r>
              <a:rPr lang="en-US" dirty="0" smtClean="0">
                <a:ea typeface="ＭＳ Ｐゴシック" charset="0"/>
                <a:sym typeface="Wingdings"/>
              </a:rPr>
              <a:t> server (SASL)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sym typeface="Wingdings"/>
            </a:endParaRPr>
          </a:p>
          <a:p>
            <a:pPr eaLnBrk="1" hangingPunct="1">
              <a:defRPr/>
            </a:pPr>
            <a:r>
              <a:rPr lang="en-US" dirty="0" err="1" smtClean="0">
                <a:ea typeface="ＭＳ Ｐゴシック" charset="0"/>
                <a:sym typeface="Wingdings"/>
              </a:rPr>
              <a:t>OpenLDAP</a:t>
            </a:r>
            <a:r>
              <a:rPr lang="en-US" dirty="0" smtClean="0">
                <a:ea typeface="ＭＳ Ｐゴシック" charset="0"/>
                <a:sym typeface="Wingdings"/>
              </a:rPr>
              <a:t> client (GSS)  Windows Active Directory (SSPI)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sym typeface="Wingdings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charset="0"/>
                <a:sym typeface="Wingdings"/>
              </a:rPr>
              <a:t>Firefox  Apache (GSS)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sym typeface="Wingdings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charset="0"/>
                <a:sym typeface="Wingdings"/>
              </a:rPr>
              <a:t>Internet Explorer  IIS (SSPI)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sym typeface="Wingdings"/>
            </a:endParaRPr>
          </a:p>
          <a:p>
            <a:pPr eaLnBrk="1" hangingPunct="1">
              <a:defRPr/>
            </a:pPr>
            <a:r>
              <a:rPr lang="en-US" dirty="0" err="1" smtClean="0">
                <a:ea typeface="ＭＳ Ｐゴシック" charset="0"/>
                <a:sym typeface="Wingdings"/>
              </a:rPr>
              <a:t>MyProxy</a:t>
            </a:r>
            <a:r>
              <a:rPr lang="en-US" dirty="0" smtClean="0">
                <a:ea typeface="ＭＳ Ｐゴシック" charset="0"/>
                <a:sym typeface="Wingdings"/>
              </a:rPr>
              <a:t> client  </a:t>
            </a:r>
            <a:r>
              <a:rPr lang="en-US" dirty="0" err="1" smtClean="0">
                <a:ea typeface="ＭＳ Ｐゴシック" charset="0"/>
                <a:sym typeface="Wingdings"/>
              </a:rPr>
              <a:t>MyProxy</a:t>
            </a:r>
            <a:r>
              <a:rPr lang="en-US" dirty="0" smtClean="0">
                <a:ea typeface="ＭＳ Ｐゴシック" charset="0"/>
                <a:sym typeface="Wingdings"/>
              </a:rPr>
              <a:t> server (SASL)</a:t>
            </a:r>
          </a:p>
          <a:p>
            <a:pPr eaLnBrk="1" hangingPunct="1">
              <a:defRPr/>
            </a:pPr>
            <a:endParaRPr lang="en-US" dirty="0" smtClean="0">
              <a:ea typeface="ＭＳ Ｐゴシック" charset="0"/>
              <a:sym typeface="Wingdings"/>
            </a:endParaRPr>
          </a:p>
          <a:p>
            <a:pPr eaLnBrk="1" hangingPunct="1">
              <a:defRPr/>
            </a:pPr>
            <a:r>
              <a:rPr lang="en-US" dirty="0" err="1" smtClean="0">
                <a:ea typeface="ＭＳ Ｐゴシック" charset="0"/>
                <a:sym typeface="Wingdings"/>
              </a:rPr>
              <a:t>Adium</a:t>
            </a:r>
            <a:r>
              <a:rPr lang="en-US" dirty="0" smtClean="0">
                <a:ea typeface="ＭＳ Ｐゴシック" charset="0"/>
                <a:sym typeface="Wingdings"/>
              </a:rPr>
              <a:t>  </a:t>
            </a:r>
            <a:r>
              <a:rPr lang="en-US" dirty="0" err="1" smtClean="0">
                <a:ea typeface="ＭＳ Ｐゴシック" charset="0"/>
                <a:sym typeface="Wingdings"/>
              </a:rPr>
              <a:t>Jabberd</a:t>
            </a:r>
            <a:r>
              <a:rPr lang="en-US" dirty="0" smtClean="0">
                <a:ea typeface="ＭＳ Ｐゴシック" charset="0"/>
                <a:sym typeface="Wingdings"/>
              </a:rPr>
              <a:t> (SASL)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sym typeface="Wingdings"/>
            </a:endParaRPr>
          </a:p>
          <a:p>
            <a:pPr eaLnBrk="1" hangingPunct="1">
              <a:defRPr/>
            </a:pPr>
            <a:r>
              <a:rPr lang="en-US" dirty="0" smtClean="0">
                <a:ea typeface="ＭＳ Ｐゴシック" charset="0"/>
                <a:sym typeface="Wingdings"/>
              </a:rPr>
              <a:t>Console authentication using PAM/GSS on Linux and SSPI on Windows</a:t>
            </a:r>
            <a:endParaRPr lang="en-US" dirty="0">
              <a:ea typeface="ＭＳ Ｐゴシック" charset="0"/>
              <a:sym typeface="Wingdings"/>
            </a:endParaRPr>
          </a:p>
        </p:txBody>
      </p:sp>
      <p:sp>
        <p:nvSpPr>
          <p:cNvPr id="65539" name="Title 1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  <a:ea typeface="Geneva"/>
                <a:cs typeface="Geneva"/>
              </a:rPr>
              <a:t>Examples of other tested scenarios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Placeholder 3"/>
          <p:cNvSpPr>
            <a:spLocks noGrp="1"/>
          </p:cNvSpPr>
          <p:nvPr>
            <p:ph idx="1"/>
          </p:nvPr>
        </p:nvSpPr>
        <p:spPr bwMode="auto">
          <a:xfrm>
            <a:off x="477838" y="1214438"/>
            <a:ext cx="8231187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pPr marL="0" lvl="1" indent="0" eaLnBrk="1" hangingPunct="1">
              <a:buFont typeface="Gill Sans MT" pitchFamily="34" charset="0"/>
              <a:buNone/>
            </a:pP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The architecture is currently being </a:t>
            </a:r>
            <a:r>
              <a:rPr lang="en-US" sz="2400" dirty="0" err="1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standardised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 within the IETF</a:t>
            </a:r>
            <a:r>
              <a:rPr lang="en-US" alt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’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s </a:t>
            </a:r>
            <a:r>
              <a:rPr lang="en-US" alt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‘</a:t>
            </a:r>
            <a:r>
              <a:rPr lang="en-US" altLang="ja-JP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ABFAB</a:t>
            </a:r>
            <a:r>
              <a:rPr lang="en-US" alt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’</a:t>
            </a:r>
            <a:r>
              <a:rPr lang="en-US" altLang="ja-JP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 working group</a:t>
            </a:r>
          </a:p>
          <a:p>
            <a:pPr marL="0" lvl="1" indent="0" eaLnBrk="1" hangingPunct="1">
              <a:buFont typeface="Gill Sans MT" pitchFamily="34" charset="0"/>
              <a:buNone/>
            </a:pPr>
            <a:endParaRPr lang="en-US" sz="2400" dirty="0" smtClean="0">
              <a:solidFill>
                <a:srgbClr val="494A4C"/>
              </a:solidFill>
              <a:latin typeface="Gill Sans MT" pitchFamily="34" charset="0"/>
              <a:ea typeface="Geneva"/>
              <a:cs typeface="Geneva"/>
            </a:endParaRPr>
          </a:p>
          <a:p>
            <a:pPr marL="0" lvl="1" indent="0" eaLnBrk="1" hangingPunct="1">
              <a:buFont typeface="Gill Sans MT" pitchFamily="34" charset="0"/>
              <a:buNone/>
            </a:pP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See 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3"/>
              </a:rPr>
              <a:t>https://datatracker.ietf.org/wg/abfab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 for documents</a:t>
            </a:r>
          </a:p>
          <a:p>
            <a:pPr marL="0" lvl="1" indent="0" eaLnBrk="1" hangingPunct="1">
              <a:buFont typeface="Gill Sans MT" pitchFamily="34" charset="0"/>
              <a:buNone/>
            </a:pPr>
            <a:endParaRPr lang="en-US" sz="2400" dirty="0" smtClean="0">
              <a:solidFill>
                <a:srgbClr val="494A4C"/>
              </a:solidFill>
              <a:latin typeface="Gill Sans MT" pitchFamily="34" charset="0"/>
              <a:ea typeface="Geneva"/>
              <a:cs typeface="Geneva"/>
            </a:endParaRPr>
          </a:p>
          <a:p>
            <a:pPr marL="0" lvl="1" indent="0" eaLnBrk="1" hangingPunct="1">
              <a:buFont typeface="Gill Sans MT" pitchFamily="34" charset="0"/>
              <a:buNone/>
            </a:pP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The key documents are</a:t>
            </a:r>
          </a:p>
          <a:p>
            <a:pPr marL="0" lvl="1" indent="0" eaLnBrk="1" hangingPunct="1"/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4"/>
              </a:rPr>
              <a:t>draft-</a:t>
            </a:r>
            <a:r>
              <a:rPr lang="en-US" sz="2400" dirty="0" err="1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4"/>
              </a:rPr>
              <a:t>ietf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4"/>
              </a:rPr>
              <a:t>-</a:t>
            </a:r>
            <a:r>
              <a:rPr lang="en-US" sz="2400" dirty="0" err="1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4"/>
              </a:rPr>
              <a:t>abfab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4"/>
              </a:rPr>
              <a:t>-arch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 describing the high-level architecture</a:t>
            </a:r>
          </a:p>
          <a:p>
            <a:pPr marL="0" lvl="1" indent="0" eaLnBrk="1" hangingPunct="1"/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5"/>
              </a:rPr>
              <a:t>draft-</a:t>
            </a:r>
            <a:r>
              <a:rPr lang="en-US" sz="2400" dirty="0" err="1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5"/>
              </a:rPr>
              <a:t>ietf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5"/>
              </a:rPr>
              <a:t>-</a:t>
            </a:r>
            <a:r>
              <a:rPr lang="en-US" sz="2400" dirty="0" err="1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5"/>
              </a:rPr>
              <a:t>abfab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5"/>
              </a:rPr>
              <a:t>-</a:t>
            </a:r>
            <a:r>
              <a:rPr lang="en-US" sz="2400" dirty="0" err="1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5"/>
              </a:rPr>
              <a:t>gss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5"/>
              </a:rPr>
              <a:t>-</a:t>
            </a:r>
            <a:r>
              <a:rPr lang="en-US" sz="2400" dirty="0" err="1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5"/>
              </a:rPr>
              <a:t>eap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 describing the core </a:t>
            </a:r>
            <a:r>
              <a:rPr lang="en-US" alt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“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GSS EAP</a:t>
            </a:r>
            <a:r>
              <a:rPr lang="en-US" alt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”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 technology</a:t>
            </a:r>
          </a:p>
          <a:p>
            <a:pPr marL="0" lvl="1" indent="0" eaLnBrk="1" hangingPunct="1"/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6"/>
              </a:rPr>
              <a:t>draft-</a:t>
            </a:r>
            <a:r>
              <a:rPr lang="en-US" sz="2400" dirty="0" err="1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6"/>
              </a:rPr>
              <a:t>ietf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6"/>
              </a:rPr>
              <a:t>-</a:t>
            </a:r>
            <a:r>
              <a:rPr lang="en-US" sz="2400" dirty="0" err="1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6"/>
              </a:rPr>
              <a:t>abfab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6"/>
              </a:rPr>
              <a:t>-</a:t>
            </a:r>
            <a:r>
              <a:rPr lang="en-US" sz="2400" dirty="0" err="1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6"/>
              </a:rPr>
              <a:t>aaa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6"/>
              </a:rPr>
              <a:t>-</a:t>
            </a:r>
            <a:r>
              <a:rPr lang="en-US" sz="2400" dirty="0" err="1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6"/>
              </a:rPr>
              <a:t>saml</a:t>
            </a:r>
            <a:r>
              <a:rPr lang="en-US" sz="2400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 describing the use of SAML</a:t>
            </a:r>
          </a:p>
          <a:p>
            <a:pPr eaLnBrk="1" hangingPunct="1"/>
            <a:endParaRPr lang="en-US" dirty="0" smtClean="0">
              <a:solidFill>
                <a:srgbClr val="494A4C"/>
              </a:solidFill>
              <a:latin typeface="Gill Sans MT" pitchFamily="34" charset="0"/>
              <a:ea typeface="Geneva"/>
              <a:cs typeface="Geneva"/>
            </a:endParaRPr>
          </a:p>
        </p:txBody>
      </p:sp>
      <p:sp>
        <p:nvSpPr>
          <p:cNvPr id="66563" name="Title 1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  <a:ea typeface="Geneva"/>
                <a:cs typeface="Geneva"/>
              </a:rPr>
              <a:t>Standardisation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477838" y="1214438"/>
            <a:ext cx="8231187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Gill Sans MT" pitchFamily="34" charset="0"/>
              </a:rPr>
              <a:t>Trust engineering is concerned with the design &amp; construction of trust infrastructure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Gill Sans MT" pitchFamily="34" charset="0"/>
              </a:rPr>
              <a:t>Trust infrastructure helps actors make reasoned decisions about appropriate trust in other actors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Gill Sans MT" pitchFamily="34" charset="0"/>
              </a:rPr>
              <a:t>Trust infrastructure consists of: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>
              <a:latin typeface="Gill Sans MT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dirty="0" smtClean="0">
                <a:latin typeface="Gill Sans MT" pitchFamily="34" charset="0"/>
              </a:rPr>
              <a:t>Policies</a:t>
            </a:r>
            <a:r>
              <a:rPr lang="en-US" sz="2200" dirty="0" smtClean="0">
                <a:latin typeface="Gill Sans MT" pitchFamily="34" charset="0"/>
              </a:rPr>
              <a:t> that set expectations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latin typeface="Gill Sans MT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dirty="0" smtClean="0">
                <a:latin typeface="Gill Sans MT" pitchFamily="34" charset="0"/>
              </a:rPr>
              <a:t>Technologies</a:t>
            </a:r>
            <a:r>
              <a:rPr lang="en-US" sz="2200" dirty="0" smtClean="0">
                <a:latin typeface="Gill Sans MT" pitchFamily="34" charset="0"/>
              </a:rPr>
              <a:t> that derive the trust decisions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latin typeface="Gill Sans MT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dirty="0" smtClean="0">
                <a:latin typeface="Gill Sans MT" pitchFamily="34" charset="0"/>
              </a:rPr>
              <a:t>Applications</a:t>
            </a:r>
            <a:r>
              <a:rPr lang="en-US" sz="2200" dirty="0" smtClean="0">
                <a:latin typeface="Gill Sans MT" pitchFamily="34" charset="0"/>
              </a:rPr>
              <a:t> that leverage/exploit the decisions</a:t>
            </a:r>
          </a:p>
        </p:txBody>
      </p:sp>
      <p:sp>
        <p:nvSpPr>
          <p:cNvPr id="27651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</a:rPr>
              <a:t>What is trust engineering?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1"/>
          <p:cNvSpPr>
            <a:spLocks noGrp="1"/>
          </p:cNvSpPr>
          <p:nvPr>
            <p:ph idx="1"/>
          </p:nvPr>
        </p:nvSpPr>
        <p:spPr bwMode="auto">
          <a:xfrm>
            <a:off x="477838" y="1214438"/>
            <a:ext cx="8231187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hlinkClick r:id="rId3"/>
              </a:rPr>
              <a:t>https://community.ja.net/groups/moonshot/documents/draft-trust-router-specification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- TR </a:t>
            </a:r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Functional Specification</a:t>
            </a:r>
          </a:p>
          <a:p>
            <a:pPr eaLnBrk="1" hangingPunct="1">
              <a:buNone/>
            </a:pPr>
            <a:endParaRPr lang="en-US" dirty="0" smtClean="0">
              <a:solidFill>
                <a:srgbClr val="494A4C"/>
              </a:solidFill>
              <a:latin typeface="Gill Sans MT" pitchFamily="34" charset="0"/>
              <a:ea typeface="Geneva"/>
              <a:cs typeface="Geneva"/>
              <a:hlinkClick r:id="rId4"/>
            </a:endParaRPr>
          </a:p>
          <a:p>
            <a:pPr eaLnBrk="1" hangingPunct="1"/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4"/>
              </a:rPr>
              <a:t>http://community.ja.net/groups/moonshot</a:t>
            </a:r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 - Project website: cases studies, background information, latest news, links to code repository</a:t>
            </a:r>
          </a:p>
          <a:p>
            <a:pPr eaLnBrk="1" hangingPunct="1"/>
            <a:endParaRPr lang="en-US" dirty="0" smtClean="0">
              <a:solidFill>
                <a:srgbClr val="494A4C"/>
              </a:solidFill>
              <a:latin typeface="Gill Sans MT" pitchFamily="34" charset="0"/>
              <a:ea typeface="Geneva"/>
              <a:cs typeface="Geneva"/>
            </a:endParaRPr>
          </a:p>
          <a:p>
            <a:pPr eaLnBrk="1" hangingPunct="1"/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  <a:hlinkClick r:id="rId5"/>
              </a:rPr>
              <a:t>https://www.jiscmail.ac.uk/MOONSHOT-COMMUNITY</a:t>
            </a:r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 is our community discussion mailing list</a:t>
            </a:r>
          </a:p>
          <a:p>
            <a:pPr eaLnBrk="1" hangingPunct="1"/>
            <a:endParaRPr lang="en-US" dirty="0" smtClean="0">
              <a:solidFill>
                <a:srgbClr val="494A4C"/>
              </a:solidFill>
              <a:latin typeface="Gill Sans MT" pitchFamily="34" charset="0"/>
              <a:ea typeface="Geneva"/>
              <a:cs typeface="Geneva"/>
            </a:endParaRPr>
          </a:p>
          <a:p>
            <a:pPr eaLnBrk="1" hangingPunct="1"/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Implement Moonshot</a:t>
            </a:r>
          </a:p>
          <a:p>
            <a:pPr eaLnBrk="1" hangingPunct="1"/>
            <a:endParaRPr lang="en-US" dirty="0" smtClean="0">
              <a:solidFill>
                <a:srgbClr val="494A4C"/>
              </a:solidFill>
              <a:latin typeface="Gill Sans MT" pitchFamily="34" charset="0"/>
              <a:ea typeface="Geneva"/>
              <a:cs typeface="Geneva"/>
            </a:endParaRPr>
          </a:p>
          <a:p>
            <a:pPr eaLnBrk="1" hangingPunct="1"/>
            <a:r>
              <a:rPr lang="en-US" dirty="0" smtClean="0">
                <a:solidFill>
                  <a:srgbClr val="494A4C"/>
                </a:solidFill>
                <a:latin typeface="Gill Sans MT" pitchFamily="34" charset="0"/>
                <a:ea typeface="Geneva"/>
                <a:cs typeface="Geneva"/>
              </a:rPr>
              <a:t>Join the Service Pilot </a:t>
            </a:r>
          </a:p>
          <a:p>
            <a:pPr>
              <a:buNone/>
            </a:pPr>
            <a:endParaRPr lang="en-GB" dirty="0" smtClean="0">
              <a:latin typeface="Gill Sans MT" pitchFamily="34" charset="0"/>
            </a:endParaRPr>
          </a:p>
        </p:txBody>
      </p:sp>
      <p:sp>
        <p:nvSpPr>
          <p:cNvPr id="68611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ill Sans MT" pitchFamily="34" charset="0"/>
                <a:ea typeface="Geneva"/>
                <a:cs typeface="Geneva"/>
              </a:rPr>
              <a:t>Really get involved!</a:t>
            </a:r>
            <a:endParaRPr lang="en-GB" dirty="0" smtClean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/>
          </p:nvPr>
        </p:nvSpPr>
        <p:spPr bwMode="auto">
          <a:xfrm>
            <a:off x="958850" y="3840163"/>
            <a:ext cx="6176963" cy="692150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</a:rPr>
              <a:t>Thank you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 bwMode="auto">
          <a:xfrm>
            <a:off x="477838" y="1214438"/>
            <a:ext cx="8231187" cy="4048125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Gill Sans MT" pitchFamily="34" charset="0"/>
              </a:rPr>
              <a:t>Why </a:t>
            </a:r>
            <a:r>
              <a:rPr lang="en-US" altLang="en-US" sz="2500" dirty="0" smtClean="0">
                <a:latin typeface="Gill Sans MT" pitchFamily="34" charset="0"/>
              </a:rPr>
              <a:t>‘</a:t>
            </a:r>
            <a:r>
              <a:rPr lang="en-US" sz="2500" dirty="0" smtClean="0">
                <a:latin typeface="Gill Sans MT" pitchFamily="34" charset="0"/>
              </a:rPr>
              <a:t>science</a:t>
            </a:r>
            <a:r>
              <a:rPr lang="en-US" altLang="en-US" sz="2500" dirty="0" smtClean="0">
                <a:latin typeface="Gill Sans MT" pitchFamily="34" charset="0"/>
              </a:rPr>
              <a:t>’</a:t>
            </a:r>
            <a:r>
              <a:rPr lang="en-US" sz="2500" dirty="0" smtClean="0">
                <a:latin typeface="Gill Sans MT" pitchFamily="34" charset="0"/>
              </a:rPr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Gill Sans MT" pitchFamily="34" charset="0"/>
              </a:rPr>
              <a:t>Involves application of ideas and methods from computer science (often, but not exclusively, cryptography)</a:t>
            </a:r>
          </a:p>
          <a:p>
            <a:pPr lvl="1" eaLnBrk="1" hangingPunct="1">
              <a:lnSpc>
                <a:spcPct val="80000"/>
              </a:lnSpc>
            </a:pPr>
            <a:endParaRPr lang="en-US" sz="2500" dirty="0" smtClean="0"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Gill Sans MT" pitchFamily="34" charset="0"/>
              </a:rPr>
              <a:t>Why </a:t>
            </a:r>
            <a:r>
              <a:rPr lang="en-US" altLang="en-US" sz="2500" dirty="0" smtClean="0">
                <a:latin typeface="Gill Sans MT" pitchFamily="34" charset="0"/>
              </a:rPr>
              <a:t>‘</a:t>
            </a:r>
            <a:r>
              <a:rPr lang="en-US" sz="2500" dirty="0" smtClean="0">
                <a:latin typeface="Gill Sans MT" pitchFamily="34" charset="0"/>
              </a:rPr>
              <a:t>art</a:t>
            </a:r>
            <a:r>
              <a:rPr lang="en-US" altLang="en-US" sz="2500" dirty="0" smtClean="0">
                <a:latin typeface="Gill Sans MT" pitchFamily="34" charset="0"/>
              </a:rPr>
              <a:t>’</a:t>
            </a:r>
            <a:r>
              <a:rPr lang="en-US" sz="2500" dirty="0" smtClean="0">
                <a:latin typeface="Gill Sans MT" pitchFamily="34" charset="0"/>
              </a:rPr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Gill Sans MT" pitchFamily="34" charset="0"/>
              </a:rPr>
              <a:t>How we reason is a function of our cultural &amp; socio-economic environment (social conventions, legal systems, business context, etc.)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>
              <a:latin typeface="Gill Sans MT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latin typeface="Gill Sans MT" pitchFamily="34" charset="0"/>
              </a:rPr>
              <a:t>Infrastructure is tangible; reasoning is intangible</a:t>
            </a:r>
          </a:p>
        </p:txBody>
      </p:sp>
      <p:sp>
        <p:nvSpPr>
          <p:cNvPr id="28675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</a:rPr>
              <a:t>Trust engineering – a science and an art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Gill Sans MT" pitchFamily="34" charset="0"/>
              </a:rPr>
              <a:t>Reasoning the Chasm of Incredulity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2447925" y="2860675"/>
            <a:ext cx="1470025" cy="2724150"/>
          </a:xfrm>
          <a:custGeom>
            <a:avLst/>
            <a:gdLst>
              <a:gd name="T0" fmla="*/ 0 w 1470267"/>
              <a:gd name="T1" fmla="*/ 30698 h 2723410"/>
              <a:gd name="T2" fmla="*/ 336612 w 1470267"/>
              <a:gd name="T3" fmla="*/ 99 h 2723410"/>
              <a:gd name="T4" fmla="*/ 627323 w 1470267"/>
              <a:gd name="T5" fmla="*/ 30698 h 2723410"/>
              <a:gd name="T6" fmla="*/ 673225 w 1470267"/>
              <a:gd name="T7" fmla="*/ 45998 h 2723410"/>
              <a:gd name="T8" fmla="*/ 887433 w 1470267"/>
              <a:gd name="T9" fmla="*/ 76597 h 2723410"/>
              <a:gd name="T10" fmla="*/ 963936 w 1470267"/>
              <a:gd name="T11" fmla="*/ 91896 h 2723410"/>
              <a:gd name="T12" fmla="*/ 1132242 w 1470267"/>
              <a:gd name="T13" fmla="*/ 137795 h 2723410"/>
              <a:gd name="T14" fmla="*/ 1178144 w 1470267"/>
              <a:gd name="T15" fmla="*/ 183693 h 2723410"/>
              <a:gd name="T16" fmla="*/ 1224045 w 1470267"/>
              <a:gd name="T17" fmla="*/ 214292 h 2723410"/>
              <a:gd name="T18" fmla="*/ 1285247 w 1470267"/>
              <a:gd name="T19" fmla="*/ 306089 h 2723410"/>
              <a:gd name="T20" fmla="*/ 1315849 w 1470267"/>
              <a:gd name="T21" fmla="*/ 397886 h 2723410"/>
              <a:gd name="T22" fmla="*/ 1361750 w 1470267"/>
              <a:gd name="T23" fmla="*/ 612079 h 2723410"/>
              <a:gd name="T24" fmla="*/ 1377051 w 1470267"/>
              <a:gd name="T25" fmla="*/ 963967 h 2723410"/>
              <a:gd name="T26" fmla="*/ 1392351 w 1470267"/>
              <a:gd name="T27" fmla="*/ 1025165 h 2723410"/>
              <a:gd name="T28" fmla="*/ 1407652 w 1470267"/>
              <a:gd name="T29" fmla="*/ 1300556 h 2723410"/>
              <a:gd name="T30" fmla="*/ 1422953 w 1470267"/>
              <a:gd name="T31" fmla="*/ 1392353 h 2723410"/>
              <a:gd name="T32" fmla="*/ 1438253 w 1470267"/>
              <a:gd name="T33" fmla="*/ 1530049 h 2723410"/>
              <a:gd name="T34" fmla="*/ 1453554 w 1470267"/>
              <a:gd name="T35" fmla="*/ 2478618 h 2723410"/>
              <a:gd name="T36" fmla="*/ 1468854 w 1470267"/>
              <a:gd name="T37" fmla="*/ 2570415 h 2723410"/>
              <a:gd name="T38" fmla="*/ 1468854 w 1470267"/>
              <a:gd name="T39" fmla="*/ 2723410 h 27234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70267" h="2723410">
                <a:moveTo>
                  <a:pt x="0" y="30698"/>
                </a:moveTo>
                <a:cubicBezTo>
                  <a:pt x="74521" y="22419"/>
                  <a:pt x="277795" y="-1739"/>
                  <a:pt x="336612" y="99"/>
                </a:cubicBezTo>
                <a:cubicBezTo>
                  <a:pt x="434003" y="3142"/>
                  <a:pt x="530419" y="20498"/>
                  <a:pt x="627323" y="30698"/>
                </a:cubicBezTo>
                <a:cubicBezTo>
                  <a:pt x="642624" y="35798"/>
                  <a:pt x="657481" y="42500"/>
                  <a:pt x="673225" y="45998"/>
                </a:cubicBezTo>
                <a:cubicBezTo>
                  <a:pt x="746786" y="62344"/>
                  <a:pt x="812183" y="65021"/>
                  <a:pt x="887433" y="76597"/>
                </a:cubicBezTo>
                <a:cubicBezTo>
                  <a:pt x="913137" y="80551"/>
                  <a:pt x="938596" y="86049"/>
                  <a:pt x="963936" y="91896"/>
                </a:cubicBezTo>
                <a:cubicBezTo>
                  <a:pt x="1076101" y="117778"/>
                  <a:pt x="1056368" y="112505"/>
                  <a:pt x="1132242" y="137795"/>
                </a:cubicBezTo>
                <a:cubicBezTo>
                  <a:pt x="1147543" y="153094"/>
                  <a:pt x="1161521" y="169842"/>
                  <a:pt x="1178144" y="183693"/>
                </a:cubicBezTo>
                <a:cubicBezTo>
                  <a:pt x="1192271" y="195464"/>
                  <a:pt x="1211936" y="200454"/>
                  <a:pt x="1224045" y="214292"/>
                </a:cubicBezTo>
                <a:cubicBezTo>
                  <a:pt x="1248263" y="241968"/>
                  <a:pt x="1273616" y="271200"/>
                  <a:pt x="1285247" y="306089"/>
                </a:cubicBezTo>
                <a:cubicBezTo>
                  <a:pt x="1295448" y="336688"/>
                  <a:pt x="1309523" y="366258"/>
                  <a:pt x="1315849" y="397886"/>
                </a:cubicBezTo>
                <a:cubicBezTo>
                  <a:pt x="1350574" y="571500"/>
                  <a:pt x="1333836" y="500426"/>
                  <a:pt x="1361750" y="612079"/>
                </a:cubicBezTo>
                <a:cubicBezTo>
                  <a:pt x="1366850" y="729375"/>
                  <a:pt x="1368377" y="846881"/>
                  <a:pt x="1377051" y="963967"/>
                </a:cubicBezTo>
                <a:cubicBezTo>
                  <a:pt x="1378604" y="984937"/>
                  <a:pt x="1390447" y="1004224"/>
                  <a:pt x="1392351" y="1025165"/>
                </a:cubicBezTo>
                <a:cubicBezTo>
                  <a:pt x="1400675" y="1116726"/>
                  <a:pt x="1400016" y="1208935"/>
                  <a:pt x="1407652" y="1300556"/>
                </a:cubicBezTo>
                <a:cubicBezTo>
                  <a:pt x="1410228" y="1331470"/>
                  <a:pt x="1418853" y="1361604"/>
                  <a:pt x="1422953" y="1392353"/>
                </a:cubicBezTo>
                <a:cubicBezTo>
                  <a:pt x="1429057" y="1438129"/>
                  <a:pt x="1433153" y="1484150"/>
                  <a:pt x="1438253" y="1530049"/>
                </a:cubicBezTo>
                <a:cubicBezTo>
                  <a:pt x="1443353" y="1846239"/>
                  <a:pt x="1444257" y="2162524"/>
                  <a:pt x="1453554" y="2478618"/>
                </a:cubicBezTo>
                <a:cubicBezTo>
                  <a:pt x="1454466" y="2509626"/>
                  <a:pt x="1466919" y="2539454"/>
                  <a:pt x="1468854" y="2570415"/>
                </a:cubicBezTo>
                <a:cubicBezTo>
                  <a:pt x="1472035" y="2621314"/>
                  <a:pt x="1468854" y="2672412"/>
                  <a:pt x="1468854" y="272341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4711700" y="1973263"/>
            <a:ext cx="2624138" cy="3687762"/>
            <a:chOff x="4711995" y="1973091"/>
            <a:chExt cx="2624214" cy="3687726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 flipH="1">
              <a:off x="4711995" y="2936694"/>
              <a:ext cx="1470068" cy="2724123"/>
            </a:xfrm>
            <a:custGeom>
              <a:avLst/>
              <a:gdLst>
                <a:gd name="T0" fmla="*/ 0 w 1470267"/>
                <a:gd name="T1" fmla="*/ 30698 h 2723410"/>
                <a:gd name="T2" fmla="*/ 336612 w 1470267"/>
                <a:gd name="T3" fmla="*/ 99 h 2723410"/>
                <a:gd name="T4" fmla="*/ 627323 w 1470267"/>
                <a:gd name="T5" fmla="*/ 30698 h 2723410"/>
                <a:gd name="T6" fmla="*/ 673225 w 1470267"/>
                <a:gd name="T7" fmla="*/ 45998 h 2723410"/>
                <a:gd name="T8" fmla="*/ 887433 w 1470267"/>
                <a:gd name="T9" fmla="*/ 76597 h 2723410"/>
                <a:gd name="T10" fmla="*/ 963936 w 1470267"/>
                <a:gd name="T11" fmla="*/ 91896 h 2723410"/>
                <a:gd name="T12" fmla="*/ 1132242 w 1470267"/>
                <a:gd name="T13" fmla="*/ 137795 h 2723410"/>
                <a:gd name="T14" fmla="*/ 1178144 w 1470267"/>
                <a:gd name="T15" fmla="*/ 183693 h 2723410"/>
                <a:gd name="T16" fmla="*/ 1224045 w 1470267"/>
                <a:gd name="T17" fmla="*/ 214292 h 2723410"/>
                <a:gd name="T18" fmla="*/ 1285247 w 1470267"/>
                <a:gd name="T19" fmla="*/ 306089 h 2723410"/>
                <a:gd name="T20" fmla="*/ 1315849 w 1470267"/>
                <a:gd name="T21" fmla="*/ 397886 h 2723410"/>
                <a:gd name="T22" fmla="*/ 1361750 w 1470267"/>
                <a:gd name="T23" fmla="*/ 612079 h 2723410"/>
                <a:gd name="T24" fmla="*/ 1377051 w 1470267"/>
                <a:gd name="T25" fmla="*/ 963967 h 2723410"/>
                <a:gd name="T26" fmla="*/ 1392351 w 1470267"/>
                <a:gd name="T27" fmla="*/ 1025165 h 2723410"/>
                <a:gd name="T28" fmla="*/ 1407652 w 1470267"/>
                <a:gd name="T29" fmla="*/ 1300556 h 2723410"/>
                <a:gd name="T30" fmla="*/ 1422953 w 1470267"/>
                <a:gd name="T31" fmla="*/ 1392353 h 2723410"/>
                <a:gd name="T32" fmla="*/ 1438253 w 1470267"/>
                <a:gd name="T33" fmla="*/ 1530049 h 2723410"/>
                <a:gd name="T34" fmla="*/ 1453554 w 1470267"/>
                <a:gd name="T35" fmla="*/ 2478618 h 2723410"/>
                <a:gd name="T36" fmla="*/ 1468854 w 1470267"/>
                <a:gd name="T37" fmla="*/ 2570415 h 2723410"/>
                <a:gd name="T38" fmla="*/ 1468854 w 1470267"/>
                <a:gd name="T39" fmla="*/ 2723410 h 27234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70267" h="2723410">
                  <a:moveTo>
                    <a:pt x="0" y="30698"/>
                  </a:moveTo>
                  <a:cubicBezTo>
                    <a:pt x="74521" y="22419"/>
                    <a:pt x="277795" y="-1739"/>
                    <a:pt x="336612" y="99"/>
                  </a:cubicBezTo>
                  <a:cubicBezTo>
                    <a:pt x="434003" y="3142"/>
                    <a:pt x="530419" y="20498"/>
                    <a:pt x="627323" y="30698"/>
                  </a:cubicBezTo>
                  <a:cubicBezTo>
                    <a:pt x="642624" y="35798"/>
                    <a:pt x="657481" y="42500"/>
                    <a:pt x="673225" y="45998"/>
                  </a:cubicBezTo>
                  <a:cubicBezTo>
                    <a:pt x="746786" y="62344"/>
                    <a:pt x="812183" y="65021"/>
                    <a:pt x="887433" y="76597"/>
                  </a:cubicBezTo>
                  <a:cubicBezTo>
                    <a:pt x="913137" y="80551"/>
                    <a:pt x="938596" y="86049"/>
                    <a:pt x="963936" y="91896"/>
                  </a:cubicBezTo>
                  <a:cubicBezTo>
                    <a:pt x="1076101" y="117778"/>
                    <a:pt x="1056368" y="112505"/>
                    <a:pt x="1132242" y="137795"/>
                  </a:cubicBezTo>
                  <a:cubicBezTo>
                    <a:pt x="1147543" y="153094"/>
                    <a:pt x="1161521" y="169842"/>
                    <a:pt x="1178144" y="183693"/>
                  </a:cubicBezTo>
                  <a:cubicBezTo>
                    <a:pt x="1192271" y="195464"/>
                    <a:pt x="1211936" y="200454"/>
                    <a:pt x="1224045" y="214292"/>
                  </a:cubicBezTo>
                  <a:cubicBezTo>
                    <a:pt x="1248263" y="241968"/>
                    <a:pt x="1273616" y="271200"/>
                    <a:pt x="1285247" y="306089"/>
                  </a:cubicBezTo>
                  <a:cubicBezTo>
                    <a:pt x="1295448" y="336688"/>
                    <a:pt x="1309523" y="366258"/>
                    <a:pt x="1315849" y="397886"/>
                  </a:cubicBezTo>
                  <a:cubicBezTo>
                    <a:pt x="1350574" y="571500"/>
                    <a:pt x="1333836" y="500426"/>
                    <a:pt x="1361750" y="612079"/>
                  </a:cubicBezTo>
                  <a:cubicBezTo>
                    <a:pt x="1366850" y="729375"/>
                    <a:pt x="1368377" y="846881"/>
                    <a:pt x="1377051" y="963967"/>
                  </a:cubicBezTo>
                  <a:cubicBezTo>
                    <a:pt x="1378604" y="984937"/>
                    <a:pt x="1390447" y="1004224"/>
                    <a:pt x="1392351" y="1025165"/>
                  </a:cubicBezTo>
                  <a:cubicBezTo>
                    <a:pt x="1400675" y="1116726"/>
                    <a:pt x="1400016" y="1208935"/>
                    <a:pt x="1407652" y="1300556"/>
                  </a:cubicBezTo>
                  <a:cubicBezTo>
                    <a:pt x="1410228" y="1331470"/>
                    <a:pt x="1418853" y="1361604"/>
                    <a:pt x="1422953" y="1392353"/>
                  </a:cubicBezTo>
                  <a:cubicBezTo>
                    <a:pt x="1429057" y="1438129"/>
                    <a:pt x="1433153" y="1484150"/>
                    <a:pt x="1438253" y="1530049"/>
                  </a:cubicBezTo>
                  <a:cubicBezTo>
                    <a:pt x="1443353" y="1846239"/>
                    <a:pt x="1444257" y="2162524"/>
                    <a:pt x="1453554" y="2478618"/>
                  </a:cubicBezTo>
                  <a:cubicBezTo>
                    <a:pt x="1454466" y="2509626"/>
                    <a:pt x="1466919" y="2539454"/>
                    <a:pt x="1468854" y="2570415"/>
                  </a:cubicBezTo>
                  <a:cubicBezTo>
                    <a:pt x="1472035" y="2621314"/>
                    <a:pt x="1468854" y="2672412"/>
                    <a:pt x="1468854" y="2723410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732" name="TextBox 5"/>
            <p:cNvSpPr txBox="1">
              <a:spLocks noChangeArrowheads="1"/>
            </p:cNvSpPr>
            <p:nvPr/>
          </p:nvSpPr>
          <p:spPr bwMode="auto">
            <a:xfrm>
              <a:off x="5278711" y="4360351"/>
              <a:ext cx="20574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/>
                <a:t>A proposition</a:t>
              </a:r>
              <a:endParaRPr lang="en-US" b="1" i="1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308912" y="1973091"/>
              <a:ext cx="642957" cy="979477"/>
            </a:xfrm>
            <a:custGeom>
              <a:avLst/>
              <a:gdLst>
                <a:gd name="T0" fmla="*/ 336612 w 642623"/>
                <a:gd name="T1" fmla="*/ 964401 h 979700"/>
                <a:gd name="T2" fmla="*/ 321311 w 642623"/>
                <a:gd name="T3" fmla="*/ 505416 h 979700"/>
                <a:gd name="T4" fmla="*/ 306011 w 642623"/>
                <a:gd name="T5" fmla="*/ 551314 h 979700"/>
                <a:gd name="T6" fmla="*/ 275410 w 642623"/>
                <a:gd name="T7" fmla="*/ 597213 h 979700"/>
                <a:gd name="T8" fmla="*/ 229508 w 642623"/>
                <a:gd name="T9" fmla="*/ 627812 h 979700"/>
                <a:gd name="T10" fmla="*/ 183606 w 642623"/>
                <a:gd name="T11" fmla="*/ 612512 h 979700"/>
                <a:gd name="T12" fmla="*/ 168306 w 642623"/>
                <a:gd name="T13" fmla="*/ 551314 h 979700"/>
                <a:gd name="T14" fmla="*/ 153005 w 642623"/>
                <a:gd name="T15" fmla="*/ 428918 h 979700"/>
                <a:gd name="T16" fmla="*/ 107103 w 642623"/>
                <a:gd name="T17" fmla="*/ 474817 h 979700"/>
                <a:gd name="T18" fmla="*/ 15300 w 642623"/>
                <a:gd name="T19" fmla="*/ 398319 h 979700"/>
                <a:gd name="T20" fmla="*/ 61202 w 642623"/>
                <a:gd name="T21" fmla="*/ 275923 h 979700"/>
                <a:gd name="T22" fmla="*/ 15300 w 642623"/>
                <a:gd name="T23" fmla="*/ 260624 h 979700"/>
                <a:gd name="T24" fmla="*/ 0 w 642623"/>
                <a:gd name="T25" fmla="*/ 214725 h 979700"/>
                <a:gd name="T26" fmla="*/ 15300 w 642623"/>
                <a:gd name="T27" fmla="*/ 107629 h 979700"/>
                <a:gd name="T28" fmla="*/ 137705 w 642623"/>
                <a:gd name="T29" fmla="*/ 107629 h 979700"/>
                <a:gd name="T30" fmla="*/ 198907 w 642623"/>
                <a:gd name="T31" fmla="*/ 122928 h 979700"/>
                <a:gd name="T32" fmla="*/ 229508 w 642623"/>
                <a:gd name="T33" fmla="*/ 77030 h 979700"/>
                <a:gd name="T34" fmla="*/ 351913 w 642623"/>
                <a:gd name="T35" fmla="*/ 31131 h 979700"/>
                <a:gd name="T36" fmla="*/ 413115 w 642623"/>
                <a:gd name="T37" fmla="*/ 532 h 979700"/>
                <a:gd name="T38" fmla="*/ 428415 w 642623"/>
                <a:gd name="T39" fmla="*/ 46431 h 979700"/>
                <a:gd name="T40" fmla="*/ 443716 w 642623"/>
                <a:gd name="T41" fmla="*/ 138228 h 979700"/>
                <a:gd name="T42" fmla="*/ 535519 w 642623"/>
                <a:gd name="T43" fmla="*/ 122928 h 979700"/>
                <a:gd name="T44" fmla="*/ 581421 w 642623"/>
                <a:gd name="T45" fmla="*/ 107629 h 979700"/>
                <a:gd name="T46" fmla="*/ 642623 w 642623"/>
                <a:gd name="T47" fmla="*/ 122928 h 979700"/>
                <a:gd name="T48" fmla="*/ 627323 w 642623"/>
                <a:gd name="T49" fmla="*/ 168827 h 979700"/>
                <a:gd name="T50" fmla="*/ 581421 w 642623"/>
                <a:gd name="T51" fmla="*/ 275923 h 979700"/>
                <a:gd name="T52" fmla="*/ 535519 w 642623"/>
                <a:gd name="T53" fmla="*/ 291223 h 979700"/>
                <a:gd name="T54" fmla="*/ 596722 w 642623"/>
                <a:gd name="T55" fmla="*/ 306522 h 979700"/>
                <a:gd name="T56" fmla="*/ 612022 w 642623"/>
                <a:gd name="T57" fmla="*/ 352421 h 979700"/>
                <a:gd name="T58" fmla="*/ 566120 w 642623"/>
                <a:gd name="T59" fmla="*/ 505416 h 979700"/>
                <a:gd name="T60" fmla="*/ 535519 w 642623"/>
                <a:gd name="T61" fmla="*/ 551314 h 979700"/>
                <a:gd name="T62" fmla="*/ 489618 w 642623"/>
                <a:gd name="T63" fmla="*/ 566614 h 979700"/>
                <a:gd name="T64" fmla="*/ 413115 w 642623"/>
                <a:gd name="T65" fmla="*/ 581913 h 979700"/>
                <a:gd name="T66" fmla="*/ 413115 w 642623"/>
                <a:gd name="T67" fmla="*/ 979700 h 9797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42623" h="979700">
                  <a:moveTo>
                    <a:pt x="336612" y="964401"/>
                  </a:moveTo>
                  <a:cubicBezTo>
                    <a:pt x="331512" y="811406"/>
                    <a:pt x="332620" y="658078"/>
                    <a:pt x="321311" y="505416"/>
                  </a:cubicBezTo>
                  <a:cubicBezTo>
                    <a:pt x="320120" y="489333"/>
                    <a:pt x="313224" y="536890"/>
                    <a:pt x="306011" y="551314"/>
                  </a:cubicBezTo>
                  <a:cubicBezTo>
                    <a:pt x="297787" y="567761"/>
                    <a:pt x="288413" y="584211"/>
                    <a:pt x="275410" y="597213"/>
                  </a:cubicBezTo>
                  <a:cubicBezTo>
                    <a:pt x="262407" y="610215"/>
                    <a:pt x="244809" y="617612"/>
                    <a:pt x="229508" y="627812"/>
                  </a:cubicBezTo>
                  <a:cubicBezTo>
                    <a:pt x="214207" y="622712"/>
                    <a:pt x="193682" y="625106"/>
                    <a:pt x="183606" y="612512"/>
                  </a:cubicBezTo>
                  <a:cubicBezTo>
                    <a:pt x="170470" y="596093"/>
                    <a:pt x="171763" y="572055"/>
                    <a:pt x="168306" y="551314"/>
                  </a:cubicBezTo>
                  <a:cubicBezTo>
                    <a:pt x="161546" y="510757"/>
                    <a:pt x="158105" y="469717"/>
                    <a:pt x="153005" y="428918"/>
                  </a:cubicBezTo>
                  <a:cubicBezTo>
                    <a:pt x="137704" y="444218"/>
                    <a:pt x="128574" y="472133"/>
                    <a:pt x="107103" y="474817"/>
                  </a:cubicBezTo>
                  <a:cubicBezTo>
                    <a:pt x="30995" y="484330"/>
                    <a:pt x="30262" y="443202"/>
                    <a:pt x="15300" y="398319"/>
                  </a:cubicBezTo>
                  <a:cubicBezTo>
                    <a:pt x="30601" y="357520"/>
                    <a:pt x="61202" y="319496"/>
                    <a:pt x="61202" y="275923"/>
                  </a:cubicBezTo>
                  <a:cubicBezTo>
                    <a:pt x="61202" y="259795"/>
                    <a:pt x="26705" y="272028"/>
                    <a:pt x="15300" y="260624"/>
                  </a:cubicBezTo>
                  <a:cubicBezTo>
                    <a:pt x="3896" y="249221"/>
                    <a:pt x="5100" y="230025"/>
                    <a:pt x="0" y="214725"/>
                  </a:cubicBezTo>
                  <a:cubicBezTo>
                    <a:pt x="5100" y="179026"/>
                    <a:pt x="-2214" y="139152"/>
                    <a:pt x="15300" y="107629"/>
                  </a:cubicBezTo>
                  <a:cubicBezTo>
                    <a:pt x="52818" y="40100"/>
                    <a:pt x="100186" y="93561"/>
                    <a:pt x="137705" y="107629"/>
                  </a:cubicBezTo>
                  <a:cubicBezTo>
                    <a:pt x="157395" y="115012"/>
                    <a:pt x="178506" y="117828"/>
                    <a:pt x="198907" y="122928"/>
                  </a:cubicBezTo>
                  <a:cubicBezTo>
                    <a:pt x="209107" y="107629"/>
                    <a:pt x="216505" y="90032"/>
                    <a:pt x="229508" y="77030"/>
                  </a:cubicBezTo>
                  <a:cubicBezTo>
                    <a:pt x="268907" y="37634"/>
                    <a:pt x="297178" y="42078"/>
                    <a:pt x="351913" y="31131"/>
                  </a:cubicBezTo>
                  <a:cubicBezTo>
                    <a:pt x="372314" y="20931"/>
                    <a:pt x="390750" y="-3941"/>
                    <a:pt x="413115" y="532"/>
                  </a:cubicBezTo>
                  <a:cubicBezTo>
                    <a:pt x="428929" y="3695"/>
                    <a:pt x="424916" y="30688"/>
                    <a:pt x="428415" y="46431"/>
                  </a:cubicBezTo>
                  <a:cubicBezTo>
                    <a:pt x="435145" y="76713"/>
                    <a:pt x="438616" y="107629"/>
                    <a:pt x="443716" y="138228"/>
                  </a:cubicBezTo>
                  <a:cubicBezTo>
                    <a:pt x="474317" y="133128"/>
                    <a:pt x="505235" y="129657"/>
                    <a:pt x="535519" y="122928"/>
                  </a:cubicBezTo>
                  <a:cubicBezTo>
                    <a:pt x="551263" y="119430"/>
                    <a:pt x="565293" y="107629"/>
                    <a:pt x="581421" y="107629"/>
                  </a:cubicBezTo>
                  <a:cubicBezTo>
                    <a:pt x="602449" y="107629"/>
                    <a:pt x="622222" y="117828"/>
                    <a:pt x="642623" y="122928"/>
                  </a:cubicBezTo>
                  <a:cubicBezTo>
                    <a:pt x="637523" y="138228"/>
                    <a:pt x="631754" y="153320"/>
                    <a:pt x="627323" y="168827"/>
                  </a:cubicBezTo>
                  <a:cubicBezTo>
                    <a:pt x="616434" y="206937"/>
                    <a:pt x="615928" y="248319"/>
                    <a:pt x="581421" y="275923"/>
                  </a:cubicBezTo>
                  <a:cubicBezTo>
                    <a:pt x="568827" y="285998"/>
                    <a:pt x="550820" y="286123"/>
                    <a:pt x="535519" y="291223"/>
                  </a:cubicBezTo>
                  <a:cubicBezTo>
                    <a:pt x="555920" y="296323"/>
                    <a:pt x="580301" y="293386"/>
                    <a:pt x="596722" y="306522"/>
                  </a:cubicBezTo>
                  <a:cubicBezTo>
                    <a:pt x="609316" y="316596"/>
                    <a:pt x="612022" y="336294"/>
                    <a:pt x="612022" y="352421"/>
                  </a:cubicBezTo>
                  <a:cubicBezTo>
                    <a:pt x="612022" y="510293"/>
                    <a:pt x="619801" y="438320"/>
                    <a:pt x="566120" y="505416"/>
                  </a:cubicBezTo>
                  <a:cubicBezTo>
                    <a:pt x="554633" y="519774"/>
                    <a:pt x="549878" y="539828"/>
                    <a:pt x="535519" y="551314"/>
                  </a:cubicBezTo>
                  <a:cubicBezTo>
                    <a:pt x="522925" y="561389"/>
                    <a:pt x="505264" y="562703"/>
                    <a:pt x="489618" y="566614"/>
                  </a:cubicBezTo>
                  <a:cubicBezTo>
                    <a:pt x="464388" y="572921"/>
                    <a:pt x="417851" y="556342"/>
                    <a:pt x="413115" y="581913"/>
                  </a:cubicBezTo>
                  <a:cubicBezTo>
                    <a:pt x="388969" y="712292"/>
                    <a:pt x="413115" y="847104"/>
                    <a:pt x="413115" y="979700"/>
                  </a:cubicBez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009650" y="4360863"/>
            <a:ext cx="2740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/>
              <a:t>Trusted knowledge</a:t>
            </a:r>
            <a:endParaRPr lang="en-US" b="1" i="1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5400000">
            <a:off x="2780507" y="4379118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/>
              <a:t>Chasm of Incredulity</a:t>
            </a:r>
          </a:p>
        </p:txBody>
      </p:sp>
      <p:grpSp>
        <p:nvGrpSpPr>
          <p:cNvPr id="29703" name="Group 25"/>
          <p:cNvGrpSpPr>
            <a:grpSpLocks/>
          </p:cNvGrpSpPr>
          <p:nvPr/>
        </p:nvGrpSpPr>
        <p:grpSpPr bwMode="auto">
          <a:xfrm>
            <a:off x="3170238" y="2247900"/>
            <a:ext cx="244475" cy="688975"/>
            <a:chOff x="8170502" y="1973091"/>
            <a:chExt cx="244809" cy="689022"/>
          </a:xfrm>
        </p:grpSpPr>
        <p:sp>
          <p:nvSpPr>
            <p:cNvPr id="10" name="Oval 9"/>
            <p:cNvSpPr/>
            <p:nvPr/>
          </p:nvSpPr>
          <p:spPr>
            <a:xfrm>
              <a:off x="8170502" y="1973091"/>
              <a:ext cx="244809" cy="230204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Connector 11"/>
            <p:cNvCxnSpPr>
              <a:endCxn id="10" idx="4"/>
            </p:cNvCxnSpPr>
            <p:nvPr/>
          </p:nvCxnSpPr>
          <p:spPr>
            <a:xfrm flipV="1">
              <a:off x="8292906" y="2203295"/>
              <a:ext cx="0" cy="2905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8170502" y="2493827"/>
              <a:ext cx="122404" cy="168286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292906" y="2493827"/>
              <a:ext cx="122405" cy="168286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170502" y="2203295"/>
              <a:ext cx="122404" cy="138121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292906" y="2203295"/>
              <a:ext cx="122405" cy="136534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922588" y="949325"/>
            <a:ext cx="2203450" cy="1804988"/>
            <a:chOff x="2922408" y="948597"/>
            <a:chExt cx="2203281" cy="1805313"/>
          </a:xfrm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922408" y="1269330"/>
              <a:ext cx="2203281" cy="1484580"/>
            </a:xfrm>
            <a:custGeom>
              <a:avLst/>
              <a:gdLst>
                <a:gd name="T0" fmla="*/ 0 w 2203281"/>
                <a:gd name="T1" fmla="*/ 1331754 h 1484749"/>
                <a:gd name="T2" fmla="*/ 1132242 w 2203281"/>
                <a:gd name="T3" fmla="*/ 697 h 1484749"/>
                <a:gd name="T4" fmla="*/ 2203281 w 2203281"/>
                <a:gd name="T5" fmla="*/ 1484749 h 148474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281" h="1484749">
                  <a:moveTo>
                    <a:pt x="0" y="1331754"/>
                  </a:moveTo>
                  <a:cubicBezTo>
                    <a:pt x="382514" y="653476"/>
                    <a:pt x="765029" y="-24802"/>
                    <a:pt x="1132242" y="697"/>
                  </a:cubicBezTo>
                  <a:cubicBezTo>
                    <a:pt x="1499455" y="26196"/>
                    <a:pt x="1851368" y="755472"/>
                    <a:pt x="2203281" y="1484749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lg" len="lg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724" name="TextBox 30"/>
            <p:cNvSpPr txBox="1">
              <a:spLocks noChangeArrowheads="1"/>
            </p:cNvSpPr>
            <p:nvPr/>
          </p:nvSpPr>
          <p:spPr bwMode="auto">
            <a:xfrm>
              <a:off x="3370122" y="948597"/>
              <a:ext cx="13325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Leap of faith</a:t>
              </a:r>
            </a:p>
          </p:txBody>
        </p:sp>
      </p:grpSp>
      <p:sp>
        <p:nvSpPr>
          <p:cNvPr id="35" name="Freeform 34"/>
          <p:cNvSpPr>
            <a:spLocks/>
          </p:cNvSpPr>
          <p:nvPr/>
        </p:nvSpPr>
        <p:spPr bwMode="auto">
          <a:xfrm>
            <a:off x="2127250" y="1943100"/>
            <a:ext cx="642938" cy="979488"/>
          </a:xfrm>
          <a:custGeom>
            <a:avLst/>
            <a:gdLst>
              <a:gd name="T0" fmla="*/ 336612 w 642623"/>
              <a:gd name="T1" fmla="*/ 964401 h 979700"/>
              <a:gd name="T2" fmla="*/ 321311 w 642623"/>
              <a:gd name="T3" fmla="*/ 505416 h 979700"/>
              <a:gd name="T4" fmla="*/ 306011 w 642623"/>
              <a:gd name="T5" fmla="*/ 551314 h 979700"/>
              <a:gd name="T6" fmla="*/ 275410 w 642623"/>
              <a:gd name="T7" fmla="*/ 597213 h 979700"/>
              <a:gd name="T8" fmla="*/ 229508 w 642623"/>
              <a:gd name="T9" fmla="*/ 627812 h 979700"/>
              <a:gd name="T10" fmla="*/ 183606 w 642623"/>
              <a:gd name="T11" fmla="*/ 612512 h 979700"/>
              <a:gd name="T12" fmla="*/ 168306 w 642623"/>
              <a:gd name="T13" fmla="*/ 551314 h 979700"/>
              <a:gd name="T14" fmla="*/ 153005 w 642623"/>
              <a:gd name="T15" fmla="*/ 428918 h 979700"/>
              <a:gd name="T16" fmla="*/ 107103 w 642623"/>
              <a:gd name="T17" fmla="*/ 474817 h 979700"/>
              <a:gd name="T18" fmla="*/ 15300 w 642623"/>
              <a:gd name="T19" fmla="*/ 398319 h 979700"/>
              <a:gd name="T20" fmla="*/ 61202 w 642623"/>
              <a:gd name="T21" fmla="*/ 275923 h 979700"/>
              <a:gd name="T22" fmla="*/ 15300 w 642623"/>
              <a:gd name="T23" fmla="*/ 260624 h 979700"/>
              <a:gd name="T24" fmla="*/ 0 w 642623"/>
              <a:gd name="T25" fmla="*/ 214725 h 979700"/>
              <a:gd name="T26" fmla="*/ 15300 w 642623"/>
              <a:gd name="T27" fmla="*/ 107629 h 979700"/>
              <a:gd name="T28" fmla="*/ 137705 w 642623"/>
              <a:gd name="T29" fmla="*/ 107629 h 979700"/>
              <a:gd name="T30" fmla="*/ 198907 w 642623"/>
              <a:gd name="T31" fmla="*/ 122928 h 979700"/>
              <a:gd name="T32" fmla="*/ 229508 w 642623"/>
              <a:gd name="T33" fmla="*/ 77030 h 979700"/>
              <a:gd name="T34" fmla="*/ 351913 w 642623"/>
              <a:gd name="T35" fmla="*/ 31131 h 979700"/>
              <a:gd name="T36" fmla="*/ 413115 w 642623"/>
              <a:gd name="T37" fmla="*/ 532 h 979700"/>
              <a:gd name="T38" fmla="*/ 428415 w 642623"/>
              <a:gd name="T39" fmla="*/ 46431 h 979700"/>
              <a:gd name="T40" fmla="*/ 443716 w 642623"/>
              <a:gd name="T41" fmla="*/ 138228 h 979700"/>
              <a:gd name="T42" fmla="*/ 535519 w 642623"/>
              <a:gd name="T43" fmla="*/ 122928 h 979700"/>
              <a:gd name="T44" fmla="*/ 581421 w 642623"/>
              <a:gd name="T45" fmla="*/ 107629 h 979700"/>
              <a:gd name="T46" fmla="*/ 642623 w 642623"/>
              <a:gd name="T47" fmla="*/ 122928 h 979700"/>
              <a:gd name="T48" fmla="*/ 627323 w 642623"/>
              <a:gd name="T49" fmla="*/ 168827 h 979700"/>
              <a:gd name="T50" fmla="*/ 581421 w 642623"/>
              <a:gd name="T51" fmla="*/ 275923 h 979700"/>
              <a:gd name="T52" fmla="*/ 535519 w 642623"/>
              <a:gd name="T53" fmla="*/ 291223 h 979700"/>
              <a:gd name="T54" fmla="*/ 596722 w 642623"/>
              <a:gd name="T55" fmla="*/ 306522 h 979700"/>
              <a:gd name="T56" fmla="*/ 612022 w 642623"/>
              <a:gd name="T57" fmla="*/ 352421 h 979700"/>
              <a:gd name="T58" fmla="*/ 566120 w 642623"/>
              <a:gd name="T59" fmla="*/ 505416 h 979700"/>
              <a:gd name="T60" fmla="*/ 535519 w 642623"/>
              <a:gd name="T61" fmla="*/ 551314 h 979700"/>
              <a:gd name="T62" fmla="*/ 489618 w 642623"/>
              <a:gd name="T63" fmla="*/ 566614 h 979700"/>
              <a:gd name="T64" fmla="*/ 413115 w 642623"/>
              <a:gd name="T65" fmla="*/ 581913 h 979700"/>
              <a:gd name="T66" fmla="*/ 413115 w 642623"/>
              <a:gd name="T67" fmla="*/ 979700 h 9797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42623" h="979700">
                <a:moveTo>
                  <a:pt x="336612" y="964401"/>
                </a:moveTo>
                <a:cubicBezTo>
                  <a:pt x="331512" y="811406"/>
                  <a:pt x="332620" y="658078"/>
                  <a:pt x="321311" y="505416"/>
                </a:cubicBezTo>
                <a:cubicBezTo>
                  <a:pt x="320120" y="489333"/>
                  <a:pt x="313224" y="536890"/>
                  <a:pt x="306011" y="551314"/>
                </a:cubicBezTo>
                <a:cubicBezTo>
                  <a:pt x="297787" y="567761"/>
                  <a:pt x="288413" y="584211"/>
                  <a:pt x="275410" y="597213"/>
                </a:cubicBezTo>
                <a:cubicBezTo>
                  <a:pt x="262407" y="610215"/>
                  <a:pt x="244809" y="617612"/>
                  <a:pt x="229508" y="627812"/>
                </a:cubicBezTo>
                <a:cubicBezTo>
                  <a:pt x="214207" y="622712"/>
                  <a:pt x="193682" y="625106"/>
                  <a:pt x="183606" y="612512"/>
                </a:cubicBezTo>
                <a:cubicBezTo>
                  <a:pt x="170470" y="596093"/>
                  <a:pt x="171763" y="572055"/>
                  <a:pt x="168306" y="551314"/>
                </a:cubicBezTo>
                <a:cubicBezTo>
                  <a:pt x="161546" y="510757"/>
                  <a:pt x="158105" y="469717"/>
                  <a:pt x="153005" y="428918"/>
                </a:cubicBezTo>
                <a:cubicBezTo>
                  <a:pt x="137704" y="444218"/>
                  <a:pt x="128574" y="472133"/>
                  <a:pt x="107103" y="474817"/>
                </a:cubicBezTo>
                <a:cubicBezTo>
                  <a:pt x="30995" y="484330"/>
                  <a:pt x="30262" y="443202"/>
                  <a:pt x="15300" y="398319"/>
                </a:cubicBezTo>
                <a:cubicBezTo>
                  <a:pt x="30601" y="357520"/>
                  <a:pt x="61202" y="319496"/>
                  <a:pt x="61202" y="275923"/>
                </a:cubicBezTo>
                <a:cubicBezTo>
                  <a:pt x="61202" y="259795"/>
                  <a:pt x="26705" y="272028"/>
                  <a:pt x="15300" y="260624"/>
                </a:cubicBezTo>
                <a:cubicBezTo>
                  <a:pt x="3896" y="249221"/>
                  <a:pt x="5100" y="230025"/>
                  <a:pt x="0" y="214725"/>
                </a:cubicBezTo>
                <a:cubicBezTo>
                  <a:pt x="5100" y="179026"/>
                  <a:pt x="-2214" y="139152"/>
                  <a:pt x="15300" y="107629"/>
                </a:cubicBezTo>
                <a:cubicBezTo>
                  <a:pt x="52818" y="40100"/>
                  <a:pt x="100186" y="93561"/>
                  <a:pt x="137705" y="107629"/>
                </a:cubicBezTo>
                <a:cubicBezTo>
                  <a:pt x="157395" y="115012"/>
                  <a:pt x="178506" y="117828"/>
                  <a:pt x="198907" y="122928"/>
                </a:cubicBezTo>
                <a:cubicBezTo>
                  <a:pt x="209107" y="107629"/>
                  <a:pt x="216505" y="90032"/>
                  <a:pt x="229508" y="77030"/>
                </a:cubicBezTo>
                <a:cubicBezTo>
                  <a:pt x="268907" y="37634"/>
                  <a:pt x="297178" y="42078"/>
                  <a:pt x="351913" y="31131"/>
                </a:cubicBezTo>
                <a:cubicBezTo>
                  <a:pt x="372314" y="20931"/>
                  <a:pt x="390750" y="-3941"/>
                  <a:pt x="413115" y="532"/>
                </a:cubicBezTo>
                <a:cubicBezTo>
                  <a:pt x="428929" y="3695"/>
                  <a:pt x="424916" y="30688"/>
                  <a:pt x="428415" y="46431"/>
                </a:cubicBezTo>
                <a:cubicBezTo>
                  <a:pt x="435145" y="76713"/>
                  <a:pt x="438616" y="107629"/>
                  <a:pt x="443716" y="138228"/>
                </a:cubicBezTo>
                <a:cubicBezTo>
                  <a:pt x="474317" y="133128"/>
                  <a:pt x="505235" y="129657"/>
                  <a:pt x="535519" y="122928"/>
                </a:cubicBezTo>
                <a:cubicBezTo>
                  <a:pt x="551263" y="119430"/>
                  <a:pt x="565293" y="107629"/>
                  <a:pt x="581421" y="107629"/>
                </a:cubicBezTo>
                <a:cubicBezTo>
                  <a:pt x="602449" y="107629"/>
                  <a:pt x="622222" y="117828"/>
                  <a:pt x="642623" y="122928"/>
                </a:cubicBezTo>
                <a:cubicBezTo>
                  <a:pt x="637523" y="138228"/>
                  <a:pt x="631754" y="153320"/>
                  <a:pt x="627323" y="168827"/>
                </a:cubicBezTo>
                <a:cubicBezTo>
                  <a:pt x="616434" y="206937"/>
                  <a:pt x="615928" y="248319"/>
                  <a:pt x="581421" y="275923"/>
                </a:cubicBezTo>
                <a:cubicBezTo>
                  <a:pt x="568827" y="285998"/>
                  <a:pt x="550820" y="286123"/>
                  <a:pt x="535519" y="291223"/>
                </a:cubicBezTo>
                <a:cubicBezTo>
                  <a:pt x="555920" y="296323"/>
                  <a:pt x="580301" y="293386"/>
                  <a:pt x="596722" y="306522"/>
                </a:cubicBezTo>
                <a:cubicBezTo>
                  <a:pt x="609316" y="316596"/>
                  <a:pt x="612022" y="336294"/>
                  <a:pt x="612022" y="352421"/>
                </a:cubicBezTo>
                <a:cubicBezTo>
                  <a:pt x="612022" y="510293"/>
                  <a:pt x="619801" y="438320"/>
                  <a:pt x="566120" y="505416"/>
                </a:cubicBezTo>
                <a:cubicBezTo>
                  <a:pt x="554633" y="519774"/>
                  <a:pt x="549878" y="539828"/>
                  <a:pt x="535519" y="551314"/>
                </a:cubicBezTo>
                <a:cubicBezTo>
                  <a:pt x="522925" y="561389"/>
                  <a:pt x="505264" y="562703"/>
                  <a:pt x="489618" y="566614"/>
                </a:cubicBezTo>
                <a:cubicBezTo>
                  <a:pt x="464388" y="572921"/>
                  <a:pt x="417851" y="556342"/>
                  <a:pt x="413115" y="581913"/>
                </a:cubicBezTo>
                <a:cubicBezTo>
                  <a:pt x="388969" y="712292"/>
                  <a:pt x="413115" y="847104"/>
                  <a:pt x="413115" y="97970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4222750" y="1314450"/>
            <a:ext cx="320675" cy="1852613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059488" y="2278063"/>
            <a:ext cx="1463675" cy="688975"/>
            <a:chOff x="6059857" y="2278382"/>
            <a:chExt cx="1463860" cy="689022"/>
          </a:xfrm>
        </p:grpSpPr>
        <p:grpSp>
          <p:nvGrpSpPr>
            <p:cNvPr id="29715" name="Group 41"/>
            <p:cNvGrpSpPr>
              <a:grpSpLocks/>
            </p:cNvGrpSpPr>
            <p:nvPr/>
          </p:nvGrpSpPr>
          <p:grpSpPr bwMode="auto">
            <a:xfrm>
              <a:off x="6059857" y="2278382"/>
              <a:ext cx="244809" cy="689022"/>
              <a:chOff x="8170502" y="1973091"/>
              <a:chExt cx="244809" cy="689022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8170502" y="1973091"/>
                <a:ext cx="244506" cy="230203"/>
              </a:xfrm>
              <a:prstGeom prst="ellipse">
                <a:avLst/>
              </a:prstGeom>
              <a:ln>
                <a:prstDash val="sys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" name="Straight Connector 43"/>
              <p:cNvCxnSpPr>
                <a:endCxn id="43" idx="4"/>
              </p:cNvCxnSpPr>
              <p:nvPr/>
            </p:nvCxnSpPr>
            <p:spPr>
              <a:xfrm flipV="1">
                <a:off x="8292754" y="2203294"/>
                <a:ext cx="0" cy="29053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8170502" y="2493827"/>
                <a:ext cx="122252" cy="168286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292754" y="2493827"/>
                <a:ext cx="122253" cy="168286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8170502" y="2203294"/>
                <a:ext cx="122252" cy="138122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8292754" y="2203294"/>
                <a:ext cx="122253" cy="136534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sp>
          <p:nvSpPr>
            <p:cNvPr id="29716" name="TextBox 48"/>
            <p:cNvSpPr txBox="1">
              <a:spLocks noChangeArrowheads="1"/>
            </p:cNvSpPr>
            <p:nvPr/>
          </p:nvSpPr>
          <p:spPr bwMode="auto">
            <a:xfrm>
              <a:off x="6319128" y="2401326"/>
              <a:ext cx="12045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Empiricism</a:t>
              </a:r>
            </a:p>
          </p:txBody>
        </p:sp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2403475" y="3013075"/>
            <a:ext cx="1162050" cy="765175"/>
          </a:xfrm>
          <a:custGeom>
            <a:avLst/>
            <a:gdLst>
              <a:gd name="T0" fmla="*/ 166571 w 1161305"/>
              <a:gd name="T1" fmla="*/ 1697 h 766672"/>
              <a:gd name="T2" fmla="*/ 13565 w 1161305"/>
              <a:gd name="T3" fmla="*/ 246489 h 766672"/>
              <a:gd name="T4" fmla="*/ 472582 w 1161305"/>
              <a:gd name="T5" fmla="*/ 1697 h 766672"/>
              <a:gd name="T6" fmla="*/ 181871 w 1161305"/>
              <a:gd name="T7" fmla="*/ 399484 h 766672"/>
              <a:gd name="T8" fmla="*/ 916299 w 1161305"/>
              <a:gd name="T9" fmla="*/ 1697 h 766672"/>
              <a:gd name="T10" fmla="*/ 258374 w 1161305"/>
              <a:gd name="T11" fmla="*/ 521880 h 766672"/>
              <a:gd name="T12" fmla="*/ 1161108 w 1161305"/>
              <a:gd name="T13" fmla="*/ 93494 h 766672"/>
              <a:gd name="T14" fmla="*/ 166571 w 1161305"/>
              <a:gd name="T15" fmla="*/ 766672 h 766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1305" h="766672">
                <a:moveTo>
                  <a:pt x="166571" y="1697"/>
                </a:moveTo>
                <a:cubicBezTo>
                  <a:pt x="64567" y="124093"/>
                  <a:pt x="-37437" y="246489"/>
                  <a:pt x="13565" y="246489"/>
                </a:cubicBezTo>
                <a:cubicBezTo>
                  <a:pt x="64567" y="246489"/>
                  <a:pt x="444531" y="-23802"/>
                  <a:pt x="472582" y="1697"/>
                </a:cubicBezTo>
                <a:cubicBezTo>
                  <a:pt x="500633" y="27196"/>
                  <a:pt x="107918" y="399484"/>
                  <a:pt x="181871" y="399484"/>
                </a:cubicBezTo>
                <a:cubicBezTo>
                  <a:pt x="255824" y="399484"/>
                  <a:pt x="903549" y="-18702"/>
                  <a:pt x="916299" y="1697"/>
                </a:cubicBezTo>
                <a:cubicBezTo>
                  <a:pt x="929049" y="22096"/>
                  <a:pt x="217573" y="506581"/>
                  <a:pt x="258374" y="521880"/>
                </a:cubicBezTo>
                <a:cubicBezTo>
                  <a:pt x="299176" y="537180"/>
                  <a:pt x="1176408" y="52695"/>
                  <a:pt x="1161108" y="93494"/>
                </a:cubicBezTo>
                <a:cubicBezTo>
                  <a:pt x="1145808" y="134293"/>
                  <a:pt x="166571" y="766672"/>
                  <a:pt x="166571" y="766672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5019675" y="3146425"/>
            <a:ext cx="1162050" cy="766763"/>
          </a:xfrm>
          <a:custGeom>
            <a:avLst/>
            <a:gdLst>
              <a:gd name="T0" fmla="*/ 166571 w 1161305"/>
              <a:gd name="T1" fmla="*/ 1697 h 766672"/>
              <a:gd name="T2" fmla="*/ 13565 w 1161305"/>
              <a:gd name="T3" fmla="*/ 246489 h 766672"/>
              <a:gd name="T4" fmla="*/ 472582 w 1161305"/>
              <a:gd name="T5" fmla="*/ 1697 h 766672"/>
              <a:gd name="T6" fmla="*/ 181871 w 1161305"/>
              <a:gd name="T7" fmla="*/ 399484 h 766672"/>
              <a:gd name="T8" fmla="*/ 916299 w 1161305"/>
              <a:gd name="T9" fmla="*/ 1697 h 766672"/>
              <a:gd name="T10" fmla="*/ 258374 w 1161305"/>
              <a:gd name="T11" fmla="*/ 521880 h 766672"/>
              <a:gd name="T12" fmla="*/ 1161108 w 1161305"/>
              <a:gd name="T13" fmla="*/ 93494 h 766672"/>
              <a:gd name="T14" fmla="*/ 166571 w 1161305"/>
              <a:gd name="T15" fmla="*/ 766672 h 766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1305" h="766672">
                <a:moveTo>
                  <a:pt x="166571" y="1697"/>
                </a:moveTo>
                <a:cubicBezTo>
                  <a:pt x="64567" y="124093"/>
                  <a:pt x="-37437" y="246489"/>
                  <a:pt x="13565" y="246489"/>
                </a:cubicBezTo>
                <a:cubicBezTo>
                  <a:pt x="64567" y="246489"/>
                  <a:pt x="444531" y="-23802"/>
                  <a:pt x="472582" y="1697"/>
                </a:cubicBezTo>
                <a:cubicBezTo>
                  <a:pt x="500633" y="27196"/>
                  <a:pt x="107918" y="399484"/>
                  <a:pt x="181871" y="399484"/>
                </a:cubicBezTo>
                <a:cubicBezTo>
                  <a:pt x="255824" y="399484"/>
                  <a:pt x="903549" y="-18702"/>
                  <a:pt x="916299" y="1697"/>
                </a:cubicBezTo>
                <a:cubicBezTo>
                  <a:pt x="929049" y="22096"/>
                  <a:pt x="217573" y="506581"/>
                  <a:pt x="258374" y="521880"/>
                </a:cubicBezTo>
                <a:cubicBezTo>
                  <a:pt x="299176" y="537180"/>
                  <a:pt x="1176408" y="52695"/>
                  <a:pt x="1161108" y="93494"/>
                </a:cubicBezTo>
                <a:cubicBezTo>
                  <a:pt x="1145808" y="134293"/>
                  <a:pt x="166571" y="766672"/>
                  <a:pt x="166571" y="766672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grpSp>
        <p:nvGrpSpPr>
          <p:cNvPr id="13" name="Group 64"/>
          <p:cNvGrpSpPr>
            <a:grpSpLocks/>
          </p:cNvGrpSpPr>
          <p:nvPr/>
        </p:nvGrpSpPr>
        <p:grpSpPr bwMode="auto">
          <a:xfrm>
            <a:off x="2770188" y="1879600"/>
            <a:ext cx="2401887" cy="400050"/>
            <a:chOff x="2769417" y="1879053"/>
            <a:chExt cx="2402175" cy="399881"/>
          </a:xfrm>
        </p:grpSpPr>
        <p:cxnSp>
          <p:nvCxnSpPr>
            <p:cNvPr id="56" name="Straight Arrow Connector 55"/>
            <p:cNvCxnSpPr>
              <a:cxnSpLocks noChangeShapeType="1"/>
            </p:cNvCxnSpPr>
            <p:nvPr/>
          </p:nvCxnSpPr>
          <p:spPr bwMode="auto">
            <a:xfrm flipH="1" flipV="1">
              <a:off x="2769417" y="2128186"/>
              <a:ext cx="401685" cy="150748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57" name="Straight Arrow Connector 56"/>
            <p:cNvCxnSpPr>
              <a:cxnSpLocks noChangeShapeType="1"/>
            </p:cNvCxnSpPr>
            <p:nvPr/>
          </p:nvCxnSpPr>
          <p:spPr bwMode="auto">
            <a:xfrm flipV="1">
              <a:off x="3488640" y="2158335"/>
              <a:ext cx="1682952" cy="120599"/>
            </a:xfrm>
            <a:prstGeom prst="straightConnector1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9714" name="TextBox 63"/>
            <p:cNvSpPr txBox="1">
              <a:spLocks noChangeArrowheads="1"/>
            </p:cNvSpPr>
            <p:nvPr/>
          </p:nvSpPr>
          <p:spPr bwMode="auto">
            <a:xfrm>
              <a:off x="3349434" y="1879053"/>
              <a:ext cx="106223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Induction</a:t>
              </a:r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354388" y="6288088"/>
            <a:ext cx="2098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/>
              <a:t>Piranha Pond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</a:rPr>
              <a:t>Induction, empiricism, trust &amp; fallibility</a:t>
            </a:r>
          </a:p>
        </p:txBody>
      </p:sp>
      <p:pic>
        <p:nvPicPr>
          <p:cNvPr id="3072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63500" y="1270000"/>
            <a:ext cx="8764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Clifton suspension bridge, Bristol (planning commenced 1753; constructed completed 1864)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8313" y="2020888"/>
            <a:ext cx="8404225" cy="4229100"/>
            <a:chOff x="467999" y="2021443"/>
            <a:chExt cx="8404170" cy="42280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999" y="2185514"/>
              <a:ext cx="3048000" cy="4064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0727" name="Rectangle 8"/>
            <p:cNvSpPr>
              <a:spLocks noChangeArrowheads="1"/>
            </p:cNvSpPr>
            <p:nvPr/>
          </p:nvSpPr>
          <p:spPr bwMode="auto">
            <a:xfrm>
              <a:off x="3720530" y="2021443"/>
              <a:ext cx="5151639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000"/>
                <a:t>“</a:t>
              </a:r>
              <a:r>
                <a:rPr lang="en-US" sz="2000"/>
                <a:t>The pier on the Leigh Woods side stands on a 33 metre red sandstone abutment. For a hundred and fifty years it was believed the support was solid. But amazingly in 2002 it was discovered the abutment was actually hollow - made up of a sequence of gigantic chambers.</a:t>
              </a:r>
              <a:r>
                <a:rPr lang="en-US" altLang="en-US" sz="2000"/>
                <a:t>”</a:t>
              </a:r>
              <a:endParaRPr lang="en-US" sz="200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Trust Apple...</a:t>
            </a:r>
            <a:endParaRPr lang="en-GB" dirty="0"/>
          </a:p>
        </p:txBody>
      </p:sp>
      <p:pic>
        <p:nvPicPr>
          <p:cNvPr id="4" name="Content Placeholder 3" descr="tumblr_manq9mcL4j1rhptwbo1_128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4323" y="1214438"/>
            <a:ext cx="6898216" cy="5173662"/>
          </a:xfrm>
        </p:spPr>
      </p:pic>
      <p:sp>
        <p:nvSpPr>
          <p:cNvPr id="5" name="TextBox 4"/>
          <p:cNvSpPr txBox="1"/>
          <p:nvPr/>
        </p:nvSpPr>
        <p:spPr>
          <a:xfrm>
            <a:off x="1144323" y="6388100"/>
            <a:ext cx="564662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hlinkClick r:id="rId4"/>
              </a:rPr>
              <a:t>http://theamazingios6maps.tumblr.com/post/31927133859/something-very-heavy-crossing-the-clifton</a:t>
            </a:r>
            <a:endParaRPr lang="en-GB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 bwMode="auto">
          <a:xfrm>
            <a:off x="477838" y="1214438"/>
            <a:ext cx="8231187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</a:rPr>
              <a:t>Organisation</a:t>
            </a:r>
          </a:p>
          <a:p>
            <a:pPr lvl="1" eaLnBrk="1" hangingPunct="1"/>
            <a:r>
              <a:rPr lang="en-US" smtClean="0">
                <a:latin typeface="Gill Sans MT" pitchFamily="34" charset="0"/>
              </a:rPr>
              <a:t>Kerberos / Windows Domains for corporate ICT services</a:t>
            </a:r>
          </a:p>
          <a:p>
            <a:pPr lvl="1" eaLnBrk="1" hangingPunct="1"/>
            <a:r>
              <a:rPr lang="en-US" smtClean="0">
                <a:latin typeface="Gill Sans MT" pitchFamily="34" charset="0"/>
              </a:rPr>
              <a:t>Various Web SSO solutions using variety of hacks/technologies</a:t>
            </a:r>
          </a:p>
          <a:p>
            <a:pPr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r>
              <a:rPr lang="en-US" smtClean="0">
                <a:latin typeface="Gill Sans MT" pitchFamily="34" charset="0"/>
              </a:rPr>
              <a:t>National/Regional</a:t>
            </a:r>
          </a:p>
          <a:p>
            <a:pPr lvl="1" eaLnBrk="1" hangingPunct="1"/>
            <a:r>
              <a:rPr lang="en-US" smtClean="0">
                <a:latin typeface="Gill Sans MT" pitchFamily="34" charset="0"/>
              </a:rPr>
              <a:t>Web SSO federations, principally using SAML metadata PKI</a:t>
            </a:r>
          </a:p>
          <a:p>
            <a:pPr lvl="1" eaLnBrk="1" hangingPunct="1"/>
            <a:r>
              <a:rPr lang="en-US" smtClean="0">
                <a:latin typeface="Gill Sans MT" pitchFamily="34" charset="0"/>
              </a:rPr>
              <a:t>National/European Grid Infrastructure(s) using x.509 PKI</a:t>
            </a:r>
          </a:p>
          <a:p>
            <a:pPr lvl="1" eaLnBrk="1" hangingPunct="1"/>
            <a:r>
              <a:rPr lang="en-US" smtClean="0">
                <a:latin typeface="Gill Sans MT" pitchFamily="34" charset="0"/>
              </a:rPr>
              <a:t>Other x.509 PKI initiatives (e.g., GÉANT</a:t>
            </a:r>
            <a:r>
              <a:rPr lang="en-US" altLang="en-US" smtClean="0">
                <a:latin typeface="Gill Sans MT" pitchFamily="34" charset="0"/>
              </a:rPr>
              <a:t>’</a:t>
            </a:r>
            <a:r>
              <a:rPr lang="en-US" smtClean="0">
                <a:latin typeface="Gill Sans MT" pitchFamily="34" charset="0"/>
              </a:rPr>
              <a:t>s eduPKI)</a:t>
            </a:r>
          </a:p>
          <a:p>
            <a:pPr lvl="1"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r>
              <a:rPr lang="en-US" smtClean="0">
                <a:latin typeface="Gill Sans MT" pitchFamily="34" charset="0"/>
              </a:rPr>
              <a:t>Global</a:t>
            </a:r>
          </a:p>
          <a:p>
            <a:pPr lvl="1" eaLnBrk="1" hangingPunct="1"/>
            <a:r>
              <a:rPr lang="en-US" smtClean="0">
                <a:latin typeface="Gill Sans MT" pitchFamily="34" charset="0"/>
              </a:rPr>
              <a:t>Internet x.509 PKI (with TERENA enabling purchasing aggregation)</a:t>
            </a:r>
          </a:p>
          <a:p>
            <a:pPr lvl="1" eaLnBrk="1" hangingPunct="1"/>
            <a:r>
              <a:rPr lang="en-US" smtClean="0">
                <a:latin typeface="Gill Sans MT" pitchFamily="34" charset="0"/>
              </a:rPr>
              <a:t>IGTF, principally using x.509 PKI</a:t>
            </a:r>
          </a:p>
          <a:p>
            <a:pPr lvl="1" eaLnBrk="1" hangingPunct="1"/>
            <a:r>
              <a:rPr lang="en-US" smtClean="0">
                <a:latin typeface="Gill Sans MT" pitchFamily="34" charset="0"/>
              </a:rPr>
              <a:t>eduroam using RADIUS (and RadSec/x.509 PKI)</a:t>
            </a:r>
          </a:p>
          <a:p>
            <a:pPr lvl="1" eaLnBrk="1" hangingPunct="1"/>
            <a:r>
              <a:rPr lang="en-US" smtClean="0">
                <a:latin typeface="Gill Sans MT" pitchFamily="34" charset="0"/>
              </a:rPr>
              <a:t>eduGAIN using SAML metadata PKI</a:t>
            </a:r>
          </a:p>
          <a:p>
            <a:pPr lvl="1"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endParaRPr lang="en-US" smtClean="0">
              <a:latin typeface="Gill Sans MT" pitchFamily="34" charset="0"/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</a:rPr>
              <a:t>Important R&amp;E trust infrastructures today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0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0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0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 bwMode="auto">
          <a:xfrm>
            <a:off x="477838" y="1214438"/>
            <a:ext cx="8231187" cy="5173662"/>
          </a:xfrm>
          <a:noFill/>
          <a:ln>
            <a:miter lim="800000"/>
            <a:headEnd/>
            <a:tailEnd/>
          </a:ln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</a:rPr>
              <a:t>Our customers would prefer to deploy fewer technologies; and preferably just one</a:t>
            </a:r>
          </a:p>
          <a:p>
            <a:pPr eaLnBrk="1" hangingPunct="1"/>
            <a:endParaRPr lang="en-US" sz="2800" smtClean="0">
              <a:latin typeface="Gill Sans MT" pitchFamily="34" charset="0"/>
            </a:endParaRPr>
          </a:p>
          <a:p>
            <a:pPr eaLnBrk="1" hangingPunct="1"/>
            <a:r>
              <a:rPr lang="en-US" smtClean="0">
                <a:latin typeface="Gill Sans MT" pitchFamily="34" charset="0"/>
              </a:rPr>
              <a:t>However a single trust technology must support the policy requirements of a broad range of communities distributed across our customers; there is no </a:t>
            </a:r>
            <a:r>
              <a:rPr lang="en-US" altLang="en-US" smtClean="0">
                <a:latin typeface="Gill Sans MT" pitchFamily="34" charset="0"/>
              </a:rPr>
              <a:t>“</a:t>
            </a:r>
            <a:r>
              <a:rPr lang="en-US" smtClean="0">
                <a:latin typeface="Gill Sans MT" pitchFamily="34" charset="0"/>
              </a:rPr>
              <a:t>one size fits all</a:t>
            </a:r>
            <a:r>
              <a:rPr lang="en-US" altLang="en-US" smtClean="0">
                <a:latin typeface="Gill Sans MT" pitchFamily="34" charset="0"/>
              </a:rPr>
              <a:t>”</a:t>
            </a:r>
            <a:endParaRPr lang="en-US" altLang="ja-JP" smtClean="0">
              <a:latin typeface="Gill Sans MT" pitchFamily="34" charset="0"/>
            </a:endParaRPr>
          </a:p>
          <a:p>
            <a:pPr eaLnBrk="1" hangingPunct="1">
              <a:buFont typeface="Arial" pitchFamily="34" charset="0"/>
              <a:buNone/>
            </a:pPr>
            <a:endParaRPr lang="en-US" sz="2800" smtClean="0">
              <a:latin typeface="Gill Sans MT" pitchFamily="34" charset="0"/>
            </a:endParaRPr>
          </a:p>
          <a:p>
            <a:pPr eaLnBrk="1" hangingPunct="1"/>
            <a:r>
              <a:rPr lang="en-US" smtClean="0">
                <a:latin typeface="Gill Sans MT" pitchFamily="34" charset="0"/>
              </a:rPr>
              <a:t>Today</a:t>
            </a:r>
            <a:r>
              <a:rPr lang="en-US" altLang="en-US" smtClean="0">
                <a:latin typeface="Gill Sans MT" pitchFamily="34" charset="0"/>
              </a:rPr>
              <a:t>’</a:t>
            </a:r>
            <a:r>
              <a:rPr lang="en-US" smtClean="0">
                <a:latin typeface="Gill Sans MT" pitchFamily="34" charset="0"/>
              </a:rPr>
              <a:t>s hierarchical organisation of R&amp;E trust infrastructure (campus </a:t>
            </a:r>
            <a:r>
              <a:rPr lang="en-US" smtClean="0">
                <a:latin typeface="Gill Sans MT" pitchFamily="34" charset="0"/>
                <a:sym typeface="Wingdings" pitchFamily="2" charset="2"/>
              </a:rPr>
              <a:t> national  regional  global)</a:t>
            </a:r>
            <a:r>
              <a:rPr lang="en-US" smtClean="0">
                <a:latin typeface="Gill Sans MT" pitchFamily="34" charset="0"/>
              </a:rPr>
              <a:t> is increasing irrelevant to our customers, who need multiple trust infrastructures (not multiple technologies!) reflecting their relationships with other organisations globally</a:t>
            </a:r>
          </a:p>
          <a:p>
            <a:pPr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endParaRPr lang="en-US" smtClean="0">
              <a:latin typeface="Gill Sans MT" pitchFamily="34" charset="0"/>
            </a:endParaRPr>
          </a:p>
          <a:p>
            <a:pPr eaLnBrk="1" hangingPunct="1"/>
            <a:endParaRPr lang="en-US" smtClean="0">
              <a:latin typeface="Gill Sans MT" pitchFamily="34" charset="0"/>
            </a:endParaRPr>
          </a:p>
        </p:txBody>
      </p:sp>
      <p:sp>
        <p:nvSpPr>
          <p:cNvPr id="32771" name="Title 2"/>
          <p:cNvSpPr>
            <a:spLocks noGrp="1"/>
          </p:cNvSpPr>
          <p:nvPr>
            <p:ph type="ctrTitle"/>
          </p:nvPr>
        </p:nvSpPr>
        <p:spPr bwMode="auto">
          <a:xfrm>
            <a:off x="468313" y="333375"/>
            <a:ext cx="6878637" cy="492125"/>
          </a:xfrm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Gill Sans MT" pitchFamily="34" charset="0"/>
              </a:rPr>
              <a:t>Some reflections on these trust infrastructures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Janet RBG Colours">
      <a:dk1>
        <a:sysClr val="windowText" lastClr="000000"/>
      </a:dk1>
      <a:lt1>
        <a:sysClr val="window" lastClr="FFFFFF"/>
      </a:lt1>
      <a:dk2>
        <a:srgbClr val="E98300"/>
      </a:dk2>
      <a:lt2>
        <a:srgbClr val="FFFFFF"/>
      </a:lt2>
      <a:accent1>
        <a:srgbClr val="E98300"/>
      </a:accent1>
      <a:accent2>
        <a:srgbClr val="D92231"/>
      </a:accent2>
      <a:accent3>
        <a:srgbClr val="4A2683"/>
      </a:accent3>
      <a:accent4>
        <a:srgbClr val="0099D8"/>
      </a:accent4>
      <a:accent5>
        <a:srgbClr val="43B649"/>
      </a:accent5>
      <a:accent6>
        <a:srgbClr val="D40E8C"/>
      </a:accent6>
      <a:hlink>
        <a:srgbClr val="747678"/>
      </a:hlink>
      <a:folHlink>
        <a:srgbClr val="1E1E1E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1343</Words>
  <Application>Microsoft Office PowerPoint</Application>
  <PresentationFormat>On-screen Show (4:3)</PresentationFormat>
  <Paragraphs>328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Trust me, I’m an engineer:  Engineering trust using a Trust Router infrastructure</vt:lpstr>
      <vt:lpstr>Trust me...</vt:lpstr>
      <vt:lpstr>What is trust engineering?</vt:lpstr>
      <vt:lpstr>Trust engineering – a science and an art</vt:lpstr>
      <vt:lpstr>Reasoning the Chasm of Incredulity</vt:lpstr>
      <vt:lpstr>Induction, empiricism, trust &amp; fallibility</vt:lpstr>
      <vt:lpstr>Trust Apple...</vt:lpstr>
      <vt:lpstr>Important R&amp;E trust infrastructures today</vt:lpstr>
      <vt:lpstr>Some reflections on these trust infrastructures</vt:lpstr>
      <vt:lpstr>Where we are &amp; where we want to get to</vt:lpstr>
      <vt:lpstr>Collapsing to a single trust technology</vt:lpstr>
      <vt:lpstr>Current Federations</vt:lpstr>
      <vt:lpstr>Slide 13</vt:lpstr>
      <vt:lpstr>Community-centric Federation</vt:lpstr>
      <vt:lpstr>CoRs and CoI</vt:lpstr>
      <vt:lpstr>Technology requirements</vt:lpstr>
      <vt:lpstr>Introducing…</vt:lpstr>
      <vt:lpstr>Janet’s Trust Router</vt:lpstr>
      <vt:lpstr>Terminology</vt:lpstr>
      <vt:lpstr>Trust Router Protocol</vt:lpstr>
      <vt:lpstr>Trust Path Query</vt:lpstr>
      <vt:lpstr>Project Moonshot</vt:lpstr>
      <vt:lpstr>Get involved!</vt:lpstr>
      <vt:lpstr>Deployment requirements</vt:lpstr>
      <vt:lpstr>PuTTY  OpenSSH</vt:lpstr>
      <vt:lpstr>Slide 26</vt:lpstr>
      <vt:lpstr>Slide 27</vt:lpstr>
      <vt:lpstr>Examples of other tested scenarios </vt:lpstr>
      <vt:lpstr>Standardisation</vt:lpstr>
      <vt:lpstr>Really get involved!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2012-10-03T22:20:41Z</dcterms:created>
  <dcterms:modified xsi:type="dcterms:W3CDTF">2012-10-03T22:22:20Z</dcterms:modified>
</cp:coreProperties>
</file>