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8" r:id="rId2"/>
    <p:sldMasterId id="2147483685" r:id="rId3"/>
    <p:sldMasterId id="2147483687" r:id="rId4"/>
    <p:sldMasterId id="2147483689" r:id="rId5"/>
    <p:sldMasterId id="2147483691" r:id="rId6"/>
  </p:sldMasterIdLst>
  <p:sldIdLst>
    <p:sldId id="256" r:id="rId7"/>
    <p:sldId id="267" r:id="rId8"/>
    <p:sldId id="268" r:id="rId9"/>
    <p:sldId id="269" r:id="rId10"/>
    <p:sldId id="270" r:id="rId11"/>
    <p:sldId id="287" r:id="rId12"/>
    <p:sldId id="271" r:id="rId13"/>
    <p:sldId id="266" r:id="rId14"/>
    <p:sldId id="262" r:id="rId15"/>
    <p:sldId id="278" r:id="rId16"/>
    <p:sldId id="279" r:id="rId17"/>
    <p:sldId id="280" r:id="rId18"/>
    <p:sldId id="316" r:id="rId19"/>
    <p:sldId id="317" r:id="rId20"/>
    <p:sldId id="318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72" r:id="rId30"/>
    <p:sldId id="290" r:id="rId31"/>
    <p:sldId id="292" r:id="rId32"/>
    <p:sldId id="293" r:id="rId33"/>
    <p:sldId id="291" r:id="rId34"/>
    <p:sldId id="261" r:id="rId35"/>
    <p:sldId id="264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263" r:id="rId49"/>
    <p:sldId id="257" r:id="rId50"/>
    <p:sldId id="258" r:id="rId51"/>
    <p:sldId id="259" r:id="rId52"/>
    <p:sldId id="307" r:id="rId53"/>
    <p:sldId id="306" r:id="rId54"/>
    <p:sldId id="308" r:id="rId55"/>
    <p:sldId id="309" r:id="rId56"/>
    <p:sldId id="313" r:id="rId57"/>
    <p:sldId id="310" r:id="rId58"/>
    <p:sldId id="311" r:id="rId59"/>
    <p:sldId id="312" r:id="rId60"/>
    <p:sldId id="273" r:id="rId61"/>
    <p:sldId id="274" r:id="rId62"/>
    <p:sldId id="275" r:id="rId63"/>
    <p:sldId id="276" r:id="rId64"/>
    <p:sldId id="277" r:id="rId65"/>
    <p:sldId id="265" r:id="rId66"/>
    <p:sldId id="314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5905512" cy="220980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lang="en-US" dirty="0">
                <a:solidFill>
                  <a:srgbClr val="747678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1"/>
            <a:ext cx="32004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500" baseline="0">
                <a:solidFill>
                  <a:srgbClr val="747678"/>
                </a:solidFill>
                <a:latin typeface="+mj-lt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Wingdings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Wingdings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00372"/>
            <a:ext cx="6767513" cy="838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b="0" i="0" baseline="0">
                <a:solidFill>
                  <a:schemeClr val="tx2"/>
                </a:solidFill>
                <a:latin typeface="Gill Sans MT" pitchFamily="34" charset="0"/>
                <a:cs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Wingdings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Wingdings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Wingdings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5532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2FB453-43CD-F74E-89F2-AC5DB665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049713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buClr>
                <a:schemeClr val="tx2"/>
              </a:buClr>
              <a:buFont typeface="Gill Sans MT" pitchFamily="34" charset="0"/>
              <a:buChar char="•"/>
              <a:defRPr sz="2400">
                <a:solidFill>
                  <a:srgbClr val="747678"/>
                </a:solidFill>
                <a:latin typeface="+mn-lt"/>
                <a:cs typeface="Gill Sans"/>
              </a:defRPr>
            </a:lvl1pPr>
            <a:lvl2pPr>
              <a:defRPr sz="2000">
                <a:solidFill>
                  <a:srgbClr val="747678"/>
                </a:solidFill>
              </a:defRPr>
            </a:lvl2pPr>
            <a:lvl3pPr>
              <a:defRPr sz="2000" baseline="0">
                <a:solidFill>
                  <a:srgbClr val="747678"/>
                </a:solidFill>
              </a:defRPr>
            </a:lvl3pPr>
            <a:lvl4pPr>
              <a:defRPr baseline="0">
                <a:solidFill>
                  <a:srgbClr val="747678"/>
                </a:solidFill>
              </a:defRPr>
            </a:lvl4pPr>
            <a:lvl5pPr>
              <a:defRPr baseline="0">
                <a:solidFill>
                  <a:srgbClr val="747678"/>
                </a:solidFill>
              </a:defRPr>
            </a:lvl5pPr>
            <a:lvl6pPr>
              <a:defRPr baseline="0">
                <a:solidFill>
                  <a:srgbClr val="747678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287" y="1308101"/>
            <a:ext cx="8353425" cy="426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solidFill>
                  <a:srgbClr val="747678"/>
                </a:solidFill>
                <a:latin typeface="+mn-lt"/>
                <a:cs typeface="Gill Sans"/>
              </a:defRPr>
            </a:lvl1pPr>
            <a:lvl2pPr marL="174625" indent="-174625">
              <a:buClr>
                <a:schemeClr val="accent6"/>
              </a:buClr>
              <a:buFont typeface="Gill Sans MT" pitchFamily="34" charset="0"/>
              <a:buChar char="•"/>
              <a:defRPr sz="2000">
                <a:solidFill>
                  <a:srgbClr val="747678"/>
                </a:solidFill>
                <a:latin typeface="+mn-lt"/>
                <a:cs typeface="Gill Sans"/>
              </a:defRPr>
            </a:lvl2pPr>
            <a:lvl3pPr>
              <a:buNone/>
              <a:defRPr sz="18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049713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buClr>
                <a:schemeClr val="tx2"/>
              </a:buClr>
              <a:buFont typeface="Gill Sans MT" pitchFamily="34" charset="0"/>
              <a:buChar char="•"/>
              <a:defRPr sz="2400">
                <a:solidFill>
                  <a:srgbClr val="747678"/>
                </a:solidFill>
                <a:latin typeface="+mn-lt"/>
                <a:cs typeface="Gill Sans"/>
              </a:defRPr>
            </a:lvl1pPr>
            <a:lvl2pPr>
              <a:defRPr sz="2000">
                <a:solidFill>
                  <a:srgbClr val="747678"/>
                </a:solidFill>
              </a:defRPr>
            </a:lvl2pPr>
            <a:lvl3pPr>
              <a:defRPr sz="2000" baseline="0">
                <a:solidFill>
                  <a:srgbClr val="747678"/>
                </a:solidFill>
              </a:defRPr>
            </a:lvl3pPr>
            <a:lvl4pPr>
              <a:defRPr baseline="0">
                <a:solidFill>
                  <a:srgbClr val="747678"/>
                </a:solidFill>
              </a:defRPr>
            </a:lvl4pPr>
            <a:lvl5pPr>
              <a:defRPr baseline="0">
                <a:solidFill>
                  <a:srgbClr val="747678"/>
                </a:solidFill>
              </a:defRPr>
            </a:lvl5pPr>
            <a:lvl6pPr>
              <a:defRPr baseline="0">
                <a:solidFill>
                  <a:srgbClr val="747678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9" y="1308100"/>
            <a:ext cx="3960812" cy="4264041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buClr>
                <a:schemeClr val="tx2"/>
              </a:buClr>
              <a:buFont typeface="Gill Sans MT" pitchFamily="34" charset="0"/>
              <a:buChar char="•"/>
              <a:defRPr sz="2400">
                <a:solidFill>
                  <a:srgbClr val="747678"/>
                </a:solidFill>
                <a:latin typeface="+mn-lt"/>
                <a:cs typeface="Gill Sans"/>
              </a:defRPr>
            </a:lvl1pPr>
            <a:lvl2pPr>
              <a:defRPr sz="2000">
                <a:solidFill>
                  <a:srgbClr val="747678"/>
                </a:solidFill>
              </a:defRPr>
            </a:lvl2pPr>
            <a:lvl3pPr>
              <a:defRPr sz="2000">
                <a:solidFill>
                  <a:srgbClr val="747678"/>
                </a:solidFill>
              </a:defRPr>
            </a:lvl3pPr>
            <a:lvl4pPr>
              <a:defRPr sz="2000">
                <a:solidFill>
                  <a:srgbClr val="747678"/>
                </a:solidFill>
              </a:defRPr>
            </a:lvl4pPr>
            <a:lvl5pPr>
              <a:defRPr sz="2000">
                <a:solidFill>
                  <a:srgbClr val="747678"/>
                </a:solidFill>
              </a:defRPr>
            </a:lvl5pPr>
            <a:lvl6pPr>
              <a:defRPr sz="2000">
                <a:solidFill>
                  <a:srgbClr val="747678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0" y="1295400"/>
            <a:ext cx="4176713" cy="3962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>
                <a:solidFill>
                  <a:srgbClr val="74767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295400"/>
            <a:ext cx="4176713" cy="3962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>
                <a:solidFill>
                  <a:srgbClr val="74767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7" y="1308101"/>
            <a:ext cx="3960813" cy="426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tabLst/>
              <a:defRPr sz="2400">
                <a:solidFill>
                  <a:srgbClr val="747678"/>
                </a:solidFill>
                <a:latin typeface="+mn-lt"/>
              </a:defRPr>
            </a:lvl1pPr>
            <a:lvl2pPr marL="174625" indent="-174625">
              <a:buClr>
                <a:schemeClr val="accent6"/>
              </a:buClr>
              <a:buFont typeface="Gill Sans MT" pitchFamily="34" charset="0"/>
              <a:buChar char="•"/>
              <a:defRPr sz="2400">
                <a:solidFill>
                  <a:srgbClr val="747678"/>
                </a:solidFill>
                <a:latin typeface="+mn-lt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000" y="1295400"/>
            <a:ext cx="8367713" cy="3962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>
                <a:solidFill>
                  <a:srgbClr val="747678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Janet_Primary_RGB_master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25463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703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Janet_Primary_RGB_master.eps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52400"/>
            <a:ext cx="160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9" r:id="rId7"/>
    <p:sldLayoutId id="214748370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8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6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533400" y="3581400"/>
            <a:ext cx="5486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45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533400" y="4495800"/>
            <a:ext cx="4191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500" baseline="30000">
                <a:solidFill>
                  <a:srgbClr val="FFFFFF"/>
                </a:solidFill>
              </a:rPr>
              <a:t>Janet, Lumen House  </a:t>
            </a:r>
            <a:br>
              <a:rPr lang="en-GB" sz="2500" baseline="30000">
                <a:solidFill>
                  <a:srgbClr val="FFFFFF"/>
                </a:solidFill>
              </a:rPr>
            </a:br>
            <a:r>
              <a:rPr lang="en-GB" sz="2500" baseline="30000">
                <a:solidFill>
                  <a:srgbClr val="FFFFFF"/>
                </a:solidFill>
              </a:rPr>
              <a:t>Library Avenue, Harwell Oxford</a:t>
            </a:r>
            <a:br>
              <a:rPr lang="en-GB" sz="2500" baseline="30000">
                <a:solidFill>
                  <a:srgbClr val="FFFFFF"/>
                </a:solidFill>
              </a:rPr>
            </a:br>
            <a:r>
              <a:rPr lang="en-GB" sz="2500" baseline="30000">
                <a:solidFill>
                  <a:srgbClr val="FFFFFF"/>
                </a:solidFill>
              </a:rPr>
              <a:t>Didcot, Oxfordshire</a:t>
            </a:r>
          </a:p>
          <a:p>
            <a:r>
              <a:rPr lang="en-GB" sz="2500" baseline="30000">
                <a:solidFill>
                  <a:srgbClr val="FFFFFF"/>
                </a:solidFill>
              </a:rPr>
              <a:t>t:  +44 (0) 1235 822200</a:t>
            </a:r>
          </a:p>
          <a:p>
            <a:r>
              <a:rPr lang="en-GB" sz="2500" baseline="30000">
                <a:solidFill>
                  <a:srgbClr val="FFFFFF"/>
                </a:solidFill>
              </a:rPr>
              <a:t>f:  +44 (0) 1235 822399</a:t>
            </a:r>
          </a:p>
          <a:p>
            <a:r>
              <a:rPr lang="en-GB" sz="2500" baseline="30000">
                <a:solidFill>
                  <a:srgbClr val="FFFFFF"/>
                </a:solidFill>
              </a:rPr>
              <a:t>e: service@ja.net</a:t>
            </a:r>
          </a:p>
          <a:p>
            <a:endParaRPr lang="en-GB" sz="2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4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533400" y="3581400"/>
            <a:ext cx="5486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4500">
                <a:solidFill>
                  <a:srgbClr val="FFFFFF"/>
                </a:solidFill>
              </a:rPr>
              <a:t>THANK YOU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1" r:id="rId2"/>
    <p:sldLayoutId id="214748370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realm.ax.UK" TargetMode="External"/><Relationship Id="rId2" Type="http://schemas.openxmlformats.org/officeDocument/2006/relationships/hyperlink" Target="mailto:username@realm.uk.ac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username@realm..ac.uk" TargetMode="External"/><Relationship Id="rId4" Type="http://schemas.openxmlformats.org/officeDocument/2006/relationships/hyperlink" Target="mailto:username@realm.ac.uk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/@yourrealm.ac.uk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realm.ac.uk@eduroam.ac.uk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Alan </a:t>
            </a:r>
            <a:r>
              <a:rPr lang="en-US" dirty="0" err="1" smtClean="0"/>
              <a:t>Buxey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radiusd</a:t>
            </a:r>
            <a:r>
              <a:rPr lang="en-GB" dirty="0" smtClean="0"/>
              <a:t> -X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85888"/>
            <a:ext cx="6477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fire a test at it from local server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288" y="1227551"/>
            <a:ext cx="8285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eapol_test</a:t>
            </a:r>
            <a:r>
              <a:rPr lang="en-GB" dirty="0" smtClean="0"/>
              <a:t> from </a:t>
            </a:r>
            <a:r>
              <a:rPr lang="en-GB" dirty="0" err="1" smtClean="0"/>
              <a:t>wpa_supplicant</a:t>
            </a:r>
            <a:r>
              <a:rPr lang="en-GB" dirty="0" smtClean="0"/>
              <a:t> package</a:t>
            </a:r>
          </a:p>
          <a:p>
            <a:endParaRPr lang="en-GB" dirty="0" smtClean="0"/>
          </a:p>
          <a:p>
            <a:r>
              <a:rPr lang="en-GB" dirty="0" smtClean="0"/>
              <a:t>network {</a:t>
            </a:r>
          </a:p>
          <a:p>
            <a:r>
              <a:rPr lang="en-GB" dirty="0" smtClean="0"/>
              <a:t>		SSID = “</a:t>
            </a:r>
            <a:r>
              <a:rPr lang="en-GB" dirty="0" err="1" smtClean="0"/>
              <a:t>eduroam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		</a:t>
            </a:r>
            <a:r>
              <a:rPr lang="en-GB" dirty="0" err="1" smtClean="0"/>
              <a:t>key_mgmt</a:t>
            </a:r>
            <a:r>
              <a:rPr lang="en-GB" dirty="0" smtClean="0"/>
              <a:t>=WPA-EAP</a:t>
            </a:r>
          </a:p>
          <a:p>
            <a:r>
              <a:rPr lang="en-GB" dirty="0" smtClean="0"/>
              <a:t>		</a:t>
            </a:r>
            <a:r>
              <a:rPr lang="en-GB" dirty="0" err="1" smtClean="0"/>
              <a:t>eap</a:t>
            </a:r>
            <a:r>
              <a:rPr lang="en-GB" dirty="0" smtClean="0"/>
              <a:t> = PEAP</a:t>
            </a:r>
          </a:p>
          <a:p>
            <a:r>
              <a:rPr lang="en-GB" dirty="0" smtClean="0"/>
              <a:t>		identity = “username”</a:t>
            </a:r>
          </a:p>
          <a:p>
            <a:r>
              <a:rPr lang="en-GB" dirty="0" smtClean="0"/>
              <a:t>		</a:t>
            </a:r>
            <a:r>
              <a:rPr lang="en-GB" dirty="0" err="1" smtClean="0"/>
              <a:t>anonymous_identity</a:t>
            </a:r>
            <a:r>
              <a:rPr lang="en-GB" dirty="0" smtClean="0"/>
              <a:t> = “username”</a:t>
            </a:r>
          </a:p>
          <a:p>
            <a:r>
              <a:rPr lang="en-GB" dirty="0" smtClean="0"/>
              <a:t>		password = “password”</a:t>
            </a:r>
          </a:p>
          <a:p>
            <a:r>
              <a:rPr lang="en-GB" dirty="0" smtClean="0"/>
              <a:t>		phase2 = “auth=MSCHAPV2”</a:t>
            </a:r>
          </a:p>
          <a:p>
            <a:r>
              <a:rPr lang="en-GB" dirty="0" smtClean="0"/>
              <a:t>		phase1 = “</a:t>
            </a:r>
            <a:r>
              <a:rPr lang="en-GB" dirty="0" err="1" smtClean="0"/>
              <a:t>peapver</a:t>
            </a:r>
            <a:r>
              <a:rPr lang="en-GB" dirty="0" smtClean="0"/>
              <a:t>=0”</a:t>
            </a:r>
          </a:p>
          <a:p>
            <a:r>
              <a:rPr lang="en-GB" dirty="0" smtClean="0"/>
              <a:t>}</a:t>
            </a:r>
          </a:p>
          <a:p>
            <a:endParaRPr lang="en-GB" dirty="0" smtClean="0"/>
          </a:p>
          <a:p>
            <a:r>
              <a:rPr lang="en-GB" dirty="0" smtClean="0"/>
              <a:t>Plenty of tests in </a:t>
            </a:r>
            <a:r>
              <a:rPr lang="en-GB" dirty="0" err="1" smtClean="0"/>
              <a:t>sourcecode</a:t>
            </a:r>
            <a:r>
              <a:rPr lang="en-GB" dirty="0" smtClean="0"/>
              <a:t> directory – </a:t>
            </a:r>
            <a:r>
              <a:rPr lang="en-GB" dirty="0" err="1" smtClean="0"/>
              <a:t>src</a:t>
            </a:r>
            <a:r>
              <a:rPr lang="en-GB" dirty="0" smtClean="0"/>
              <a:t>/tests  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0312" y="144049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EAPOL: Successfully fetched key (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len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=32)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PMK from EAPOL -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hexdump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(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len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=32): 4e 20 53 15 d2 3b e4 e3 d5 c3 6e 39 56 20 4c f7 3a 94 0a 98 26 e4 6c 80 06 d3 b9 24 8a e2 87 37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EAP: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deinitialize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previously used EAP method (25, PEAP) at EAP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deinit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ENGINE: engine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deinit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MPPE keys OK: 1  mismatch: 0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SUCCESS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0312" y="2630466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Sending Access-Accept of id 10 to 127.0.0.1 port 35433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MS-MPPE-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Recv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-Key = 	0x4e205315d23be4e3d5c36e3956204cf73a940a9826e46c8006d3b9248ae28737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MS-MPPE-Send-Key = 	0xe7f2ba3cf4310fba1bfc021ac1a1c5c4b3d9cba05985a6bc752eef97a75b4085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EAP-Message = 0x030a0004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Message-Authenticator = 0x00000000000000000000000000000000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User-Name = “username"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Finished request 10.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Going to the next request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Waking up in 4.9 seconds.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0 ID 0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1 ID 1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2 ID 2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3 ID 3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4 ID 4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5 ID 5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6 ID 6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7 ID 7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8 ID 8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9 ID 9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Cleaning up request 10 ID 10 with timestamp +16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Ready to process requests.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12" y="1152395"/>
            <a:ext cx="66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EAPOL output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0312" y="2363823"/>
            <a:ext cx="534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FreeRADIUS output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server (overview)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295400"/>
            <a:ext cx="5943600" cy="4953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1447800"/>
            <a:ext cx="2514600" cy="274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1447800"/>
            <a:ext cx="2514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4495800"/>
            <a:ext cx="54102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674813"/>
            <a:ext cx="1676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VM1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752975" y="15954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VM2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4495800"/>
            <a:ext cx="274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/>
                </a:solidFill>
                <a:latin typeface="Arial"/>
                <a:cs typeface="Arial"/>
              </a:rPr>
              <a:t>Inner tunnel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server (detail)</a:t>
            </a:r>
            <a:endParaRPr lang="en-GB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95400" y="1295400"/>
            <a:ext cx="5943600" cy="4953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1447800"/>
            <a:ext cx="2514600" cy="274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1447800"/>
            <a:ext cx="2514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4495800"/>
            <a:ext cx="54102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1674813"/>
            <a:ext cx="1676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VM1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09900" y="2895600"/>
            <a:ext cx="1028700" cy="11430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Post auth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52600" y="1563688"/>
            <a:ext cx="838200" cy="874712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Pre-proxy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09900" y="1917700"/>
            <a:ext cx="838200" cy="436563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Post-proxy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752600" y="2895600"/>
            <a:ext cx="990600" cy="11430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1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uthorisation</a:t>
            </a:r>
            <a:endParaRPr lang="en-US" sz="1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00575" y="2667000"/>
            <a:ext cx="1038225" cy="11430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Post auth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67400" y="2667000"/>
            <a:ext cx="990600" cy="11430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1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uthorisation</a:t>
            </a:r>
            <a:endParaRPr lang="en-US" sz="1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057400" y="5562600"/>
            <a:ext cx="4572000" cy="360363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1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uthorisation</a:t>
            </a:r>
            <a:endParaRPr lang="en-US" sz="1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057400" y="5105400"/>
            <a:ext cx="4572000" cy="3810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/>
            <a:r>
              <a:rPr lang="en-US" sz="1100">
                <a:solidFill>
                  <a:srgbClr val="333333"/>
                </a:solidFill>
              </a:rPr>
              <a:t>authentication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05200" y="4572000"/>
            <a:ext cx="1790700" cy="419100"/>
          </a:xfrm>
          <a:prstGeom prst="rect">
            <a:avLst/>
          </a:prstGeom>
          <a:solidFill>
            <a:srgbClr val="F6C64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Post auth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FR server (breakdown)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78651"/>
            <a:ext cx="5331429" cy="5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Decisions...decisions...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Packet arrives at the server.  The server decides what virtual-server engine to pass packet through (based on client entry..IP address request came from..)</a:t>
            </a:r>
          </a:p>
          <a:p>
            <a:r>
              <a:rPr lang="en-GB" dirty="0" smtClean="0"/>
              <a:t>Passes through modules in the authorize {} section. </a:t>
            </a:r>
          </a:p>
          <a:p>
            <a:r>
              <a:rPr lang="en-GB" dirty="0" smtClean="0"/>
              <a:t>Decision made – Authenticate, Proxy, Reject</a:t>
            </a:r>
          </a:p>
          <a:p>
            <a:endParaRPr lang="en-GB" dirty="0" smtClean="0"/>
          </a:p>
          <a:p>
            <a:r>
              <a:rPr lang="en-GB" dirty="0" smtClean="0"/>
              <a:t>In this example, packet is EAP and so we pass to authenticate {} section – pass through modules until EAP – EAP-MD5 is default so an Access-Challenge is sent to the client. Request is finished.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 continue..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response arrives (its another request) and passes through the same virtual-server...and passes through authorize{} again..and then onto authenticate{} </a:t>
            </a:r>
          </a:p>
          <a:p>
            <a:r>
              <a:rPr lang="en-GB" dirty="0" smtClean="0"/>
              <a:t>Packet is </a:t>
            </a:r>
            <a:r>
              <a:rPr lang="en-GB" dirty="0" err="1" smtClean="0"/>
              <a:t>NAK’d</a:t>
            </a:r>
            <a:r>
              <a:rPr lang="en-GB" dirty="0" smtClean="0"/>
              <a:t> – client wants PEAP</a:t>
            </a:r>
          </a:p>
          <a:p>
            <a:r>
              <a:rPr lang="en-GB" dirty="0" smtClean="0"/>
              <a:t>PEAP Access-Challenge sent</a:t>
            </a:r>
          </a:p>
          <a:p>
            <a:endParaRPr lang="en-GB" dirty="0" smtClean="0"/>
          </a:p>
          <a:p>
            <a:r>
              <a:rPr lang="en-GB" dirty="0" smtClean="0"/>
              <a:t>Access-Request/Access-Challenges then continue (all passing through the same sections... Until we have the PEAP session</a:t>
            </a:r>
          </a:p>
          <a:p>
            <a:pPr lvl="2">
              <a:buNone/>
            </a:pPr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peap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Session established.  Decoding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tunneled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attributes.</a:t>
            </a:r>
          </a:p>
          <a:p>
            <a:pPr lvl="2"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peap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Peap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state TUNNEL ESTABLISHED</a:t>
            </a:r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 continue..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cs typeface="Courier New" pitchFamily="49" charset="0"/>
              </a:rPr>
              <a:t>Server now ready to deal with the EAP contents ... ’</a:t>
            </a:r>
            <a:r>
              <a:rPr lang="en-GB" dirty="0" err="1" smtClean="0">
                <a:cs typeface="Courier New" pitchFamily="49" charset="0"/>
              </a:rPr>
              <a:t>innerID</a:t>
            </a:r>
            <a:r>
              <a:rPr lang="en-GB" dirty="0" smtClean="0">
                <a:cs typeface="Courier New" pitchFamily="49" charset="0"/>
              </a:rPr>
              <a:t>’</a:t>
            </a:r>
          </a:p>
          <a:p>
            <a:r>
              <a:rPr lang="en-GB" dirty="0" smtClean="0">
                <a:cs typeface="Courier New" pitchFamily="49" charset="0"/>
              </a:rPr>
              <a:t>Next request </a:t>
            </a:r>
            <a:r>
              <a:rPr lang="en-GB" dirty="0" err="1" smtClean="0">
                <a:cs typeface="Courier New" pitchFamily="49" charset="0"/>
              </a:rPr>
              <a:t>request</a:t>
            </a:r>
            <a:r>
              <a:rPr lang="en-GB" dirty="0" smtClean="0">
                <a:cs typeface="Courier New" pitchFamily="49" charset="0"/>
              </a:rPr>
              <a:t> passes through the same virtual-server, the same sections...and then with INNER-IDENTITY we pass into the ‘inner-tunnel’ virtual server</a:t>
            </a:r>
          </a:p>
          <a:p>
            <a:endParaRPr lang="en-GB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933" y="2943616"/>
            <a:ext cx="55678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</a:t>
            </a:r>
            <a:r>
              <a:rPr lang="en-GB" sz="1600" dirty="0" err="1" smtClean="0"/>
              <a:t>Peap</a:t>
            </a:r>
            <a:r>
              <a:rPr lang="en-GB" sz="1600" dirty="0" smtClean="0"/>
              <a:t> state WAITING FOR INNER IDENTITY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Identity - username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Got inner identity ‘username'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Setting default EAP type for </a:t>
            </a:r>
            <a:r>
              <a:rPr lang="en-GB" sz="1600" dirty="0" err="1" smtClean="0"/>
              <a:t>tunneled</a:t>
            </a:r>
            <a:r>
              <a:rPr lang="en-GB" sz="1600" dirty="0" smtClean="0"/>
              <a:t> EAP session.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Got </a:t>
            </a:r>
            <a:r>
              <a:rPr lang="en-GB" sz="1600" dirty="0" err="1" smtClean="0"/>
              <a:t>tunneled</a:t>
            </a:r>
            <a:r>
              <a:rPr lang="en-GB" sz="1600" dirty="0" smtClean="0"/>
              <a:t> request</a:t>
            </a:r>
          </a:p>
          <a:p>
            <a:r>
              <a:rPr lang="en-GB" sz="1600" dirty="0" smtClean="0"/>
              <a:t>        EAP-Message = 0x0207000901616c616e</a:t>
            </a:r>
          </a:p>
          <a:p>
            <a:r>
              <a:rPr lang="en-GB" sz="1600" dirty="0" smtClean="0"/>
              <a:t>server  {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peap</a:t>
            </a:r>
            <a:r>
              <a:rPr lang="en-GB" sz="1600" dirty="0" smtClean="0"/>
              <a:t>] Setting User-Name to username</a:t>
            </a:r>
          </a:p>
          <a:p>
            <a:r>
              <a:rPr lang="en-GB" sz="1600" dirty="0" smtClean="0"/>
              <a:t>Sending </a:t>
            </a:r>
            <a:r>
              <a:rPr lang="en-GB" sz="1600" dirty="0" err="1" smtClean="0"/>
              <a:t>tunneled</a:t>
            </a:r>
            <a:r>
              <a:rPr lang="en-GB" sz="1600" dirty="0" smtClean="0"/>
              <a:t> request</a:t>
            </a:r>
          </a:p>
          <a:p>
            <a:r>
              <a:rPr lang="en-GB" sz="1600" dirty="0" smtClean="0"/>
              <a:t>        EAP-Message = 0x0207000901616c616e</a:t>
            </a:r>
          </a:p>
          <a:p>
            <a:r>
              <a:rPr lang="en-GB" sz="1600" dirty="0" smtClean="0"/>
              <a:t>        FreeRADIUS-</a:t>
            </a:r>
            <a:r>
              <a:rPr lang="en-GB" sz="1600" dirty="0" err="1" smtClean="0"/>
              <a:t>Proxied</a:t>
            </a:r>
            <a:r>
              <a:rPr lang="en-GB" sz="1600" dirty="0" smtClean="0"/>
              <a:t>-To = 127.0.0.1</a:t>
            </a:r>
          </a:p>
          <a:p>
            <a:r>
              <a:rPr lang="en-GB" sz="1600" dirty="0" smtClean="0"/>
              <a:t>        User-Name = “username"</a:t>
            </a:r>
          </a:p>
          <a:p>
            <a:r>
              <a:rPr lang="en-GB" sz="1600" dirty="0" smtClean="0"/>
              <a:t>server inner-tunnel {</a:t>
            </a:r>
            <a:endParaRPr lang="en-GB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Space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the inner-tunnel we go through the same process</a:t>
            </a:r>
          </a:p>
          <a:p>
            <a:r>
              <a:rPr lang="en-GB" dirty="0" smtClean="0"/>
              <a:t>authorize{}, authenticate{}</a:t>
            </a:r>
          </a:p>
          <a:p>
            <a:r>
              <a:rPr lang="en-GB" dirty="0" smtClean="0"/>
              <a:t>We match a user in authorize{} so go into authenticate {}</a:t>
            </a:r>
          </a:p>
          <a:p>
            <a:pPr lvl="1"/>
            <a:r>
              <a:rPr lang="en-GB" dirty="0" smtClean="0"/>
              <a:t>[files] users: Matched entry username at line 86</a:t>
            </a:r>
          </a:p>
          <a:p>
            <a:r>
              <a:rPr lang="en-GB" dirty="0" smtClean="0"/>
              <a:t>We now do MSCHAPv2 (server configuration)</a:t>
            </a:r>
          </a:p>
          <a:p>
            <a:pPr lvl="1"/>
            <a:r>
              <a:rPr lang="en-GB" dirty="0" smtClean="0"/>
              <a:t>[</a:t>
            </a:r>
            <a:r>
              <a:rPr lang="en-GB" dirty="0" err="1" smtClean="0"/>
              <a:t>eap</a:t>
            </a:r>
            <a:r>
              <a:rPr lang="en-GB" dirty="0" smtClean="0"/>
              <a:t>] EAP Identity</a:t>
            </a:r>
          </a:p>
          <a:p>
            <a:pPr lvl="1"/>
            <a:r>
              <a:rPr lang="en-GB" dirty="0" smtClean="0"/>
              <a:t>[</a:t>
            </a:r>
            <a:r>
              <a:rPr lang="en-GB" dirty="0" err="1" smtClean="0"/>
              <a:t>eap</a:t>
            </a:r>
            <a:r>
              <a:rPr lang="en-GB" dirty="0" smtClean="0"/>
              <a:t>] processing type mschapv2</a:t>
            </a:r>
          </a:p>
          <a:p>
            <a:pPr lvl="1"/>
            <a:r>
              <a:rPr lang="en-GB" dirty="0" smtClean="0"/>
              <a:t>rlm_eap_mschapv2: Issuing Challenge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Off goes another Access-Challenge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FreeRADIUS demystified</a:t>
            </a:r>
            <a:br>
              <a:rPr lang="en-US" dirty="0" smtClean="0"/>
            </a:br>
            <a:r>
              <a:rPr lang="en-GB" sz="4000" dirty="0" smtClean="0"/>
              <a:t> </a:t>
            </a:r>
            <a:r>
              <a:rPr lang="en-GB" sz="1800" i="1" dirty="0" smtClean="0"/>
              <a:t>To make less mysterious; to remove the mystery from;  make clear</a:t>
            </a:r>
            <a:r>
              <a:rPr lang="en-GB" sz="4000" i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Alan </a:t>
            </a:r>
            <a:r>
              <a:rPr lang="en-US" dirty="0" err="1" smtClean="0"/>
              <a:t>Buxey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Access-Accept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Access-Request passes through to inner-tunnel again.. MSCHAPv2</a:t>
            </a:r>
          </a:p>
          <a:p>
            <a:pPr>
              <a:buNone/>
            </a:pPr>
            <a:r>
              <a:rPr lang="en-GB" dirty="0" smtClean="0"/>
              <a:t> challenge undertaken, we finally complete phase2</a:t>
            </a:r>
          </a:p>
          <a:p>
            <a:r>
              <a:rPr lang="en-GB" dirty="0" smtClean="0"/>
              <a:t>++[</a:t>
            </a:r>
            <a:r>
              <a:rPr lang="en-GB" dirty="0" err="1" smtClean="0"/>
              <a:t>eap</a:t>
            </a:r>
            <a:r>
              <a:rPr lang="en-GB" dirty="0" smtClean="0"/>
              <a:t>] returns ok</a:t>
            </a:r>
          </a:p>
          <a:p>
            <a:r>
              <a:rPr lang="en-GB" dirty="0" smtClean="0"/>
              <a:t>We now pass through inner-tunnel post-auth {} – all okay</a:t>
            </a:r>
          </a:p>
          <a:p>
            <a:r>
              <a:rPr lang="en-GB" dirty="0" smtClean="0"/>
              <a:t>MS-MPPE-* keys sent in PEAP success packet, Challenge sent</a:t>
            </a:r>
          </a:p>
          <a:p>
            <a:r>
              <a:rPr lang="en-GB" dirty="0" smtClean="0"/>
              <a:t>Final Access-Request arrives..passes through all the process</a:t>
            </a:r>
          </a:p>
          <a:p>
            <a:r>
              <a:rPr lang="en-GB" dirty="0" smtClean="0"/>
              <a:t>EAP-TLV response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b="1" dirty="0" smtClean="0"/>
              <a:t>Sending Access-Accept of id 10 to 127.0.0.1 port 54436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802.1X + EAP schematic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298" y="1204243"/>
            <a:ext cx="4185090" cy="429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PEAP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85" y="1391041"/>
            <a:ext cx="3259180" cy="48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21063" y="1391041"/>
            <a:ext cx="4584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Multi-step process (plenty of round-trips)</a:t>
            </a:r>
          </a:p>
          <a:p>
            <a:endParaRPr lang="en-GB" dirty="0" smtClean="0"/>
          </a:p>
          <a:p>
            <a:r>
              <a:rPr lang="en-GB" dirty="0" smtClean="0"/>
              <a:t>Very well documented </a:t>
            </a:r>
            <a:r>
              <a:rPr lang="en-GB" dirty="0" smtClean="0">
                <a:sym typeface="Wingdings" pitchFamily="2" charset="2"/>
              </a:rPr>
              <a:t>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Issues?  There are a couple of note...</a:t>
            </a:r>
            <a:endParaRPr lang="en-GB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063" y="4132742"/>
            <a:ext cx="3509375" cy="7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issues...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Many packets – UDP, can be lost....smaller number of packets better</a:t>
            </a:r>
          </a:p>
          <a:p>
            <a:pPr lvl="1"/>
            <a:r>
              <a:rPr lang="en-GB" dirty="0" smtClean="0"/>
              <a:t>PEAP -  11 or more packets in each direction. </a:t>
            </a:r>
          </a:p>
          <a:p>
            <a:pPr lvl="1"/>
            <a:r>
              <a:rPr lang="en-GB" dirty="0" smtClean="0"/>
              <a:t>EAP-FAST, EAP-PWD, EAP-FASTv2 (aka TEAP)  far fewer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Certificate chain size – larger packets can be fragmented more packets to be sent</a:t>
            </a:r>
          </a:p>
          <a:p>
            <a:pPr lvl="1"/>
            <a:r>
              <a:rPr lang="en-GB" dirty="0" smtClean="0"/>
              <a:t>Server + CA – 3768 bytes</a:t>
            </a:r>
          </a:p>
          <a:p>
            <a:pPr lvl="1"/>
            <a:r>
              <a:rPr lang="en-GB" dirty="0" smtClean="0"/>
              <a:t>Server + Intermediates + root – 6241 bytes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‘home’ authentication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32" y="1160682"/>
            <a:ext cx="7797042" cy="55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Proxying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After authorize {} the packet is sent into pre-proxy {}</a:t>
            </a:r>
          </a:p>
          <a:p>
            <a:pPr lvl="1"/>
            <a:r>
              <a:rPr lang="en-GB" dirty="0" smtClean="0"/>
              <a:t>NB modules in authorize {} are active...can affect outcome</a:t>
            </a:r>
          </a:p>
          <a:p>
            <a:r>
              <a:rPr lang="en-GB" dirty="0" smtClean="0"/>
              <a:t>Logging, Attribute filtering, Attribute rewriting or adding attributes</a:t>
            </a:r>
          </a:p>
          <a:p>
            <a:pPr lvl="1"/>
            <a:r>
              <a:rPr lang="en-GB" dirty="0" smtClean="0"/>
              <a:t>Operator-Name added in this section</a:t>
            </a:r>
          </a:p>
          <a:p>
            <a:r>
              <a:rPr lang="en-GB" dirty="0" smtClean="0"/>
              <a:t>Request is sent to remote server</a:t>
            </a:r>
          </a:p>
          <a:p>
            <a:pPr lvl="1"/>
            <a:r>
              <a:rPr lang="en-GB" dirty="0" smtClean="0"/>
              <a:t>NB server is synchronous – doesn’t act like a client. Its just a proxy.</a:t>
            </a:r>
          </a:p>
          <a:p>
            <a:r>
              <a:rPr lang="en-GB" dirty="0" smtClean="0"/>
              <a:t>Access-Challenge returned is funnelled into post-proxy {}</a:t>
            </a:r>
          </a:p>
          <a:p>
            <a:r>
              <a:rPr lang="en-GB" dirty="0" smtClean="0"/>
              <a:t>Logging, Attribute filtering, Attribute rewriting</a:t>
            </a:r>
          </a:p>
          <a:p>
            <a:r>
              <a:rPr lang="en-GB" dirty="0" smtClean="0"/>
              <a:t>Access-Accept passes locally through post-auth {} section </a:t>
            </a:r>
          </a:p>
          <a:p>
            <a:pPr lvl="1"/>
            <a:r>
              <a:rPr lang="en-GB" dirty="0" smtClean="0"/>
              <a:t>Can e.g. Assign VLAN here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Proxied</a:t>
            </a:r>
            <a:r>
              <a:rPr lang="en-GB" dirty="0" smtClean="0"/>
              <a:t> request (visitor)</a:t>
            </a:r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72" y="1164396"/>
            <a:ext cx="8053253" cy="56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Proxied</a:t>
            </a:r>
            <a:r>
              <a:rPr lang="en-GB" dirty="0" smtClean="0"/>
              <a:t> request (..at the home site)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64" y="1089656"/>
            <a:ext cx="8158968" cy="57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response?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FreeRADIUS expects an answer from remote server within </a:t>
            </a:r>
            <a:r>
              <a:rPr lang="en-GB" dirty="0" err="1" smtClean="0"/>
              <a:t>respnse_window</a:t>
            </a:r>
            <a:r>
              <a:rPr lang="en-GB" dirty="0" smtClean="0"/>
              <a:t> (20s default) – if not, </a:t>
            </a:r>
            <a:r>
              <a:rPr lang="en-GB" dirty="0" err="1" smtClean="0"/>
              <a:t>zombie_period</a:t>
            </a:r>
            <a:r>
              <a:rPr lang="en-GB" dirty="0" smtClean="0"/>
              <a:t> is initiated (40s by default) if still no response, remote server marked dead.</a:t>
            </a:r>
          </a:p>
          <a:p>
            <a:r>
              <a:rPr lang="en-GB" dirty="0" smtClean="0"/>
              <a:t>...but remote server </a:t>
            </a:r>
            <a:r>
              <a:rPr lang="en-GB" dirty="0" err="1" smtClean="0"/>
              <a:t>isnt</a:t>
            </a:r>
            <a:r>
              <a:rPr lang="en-GB" dirty="0" smtClean="0"/>
              <a:t> the authenticator...its just a proxy – the problem lies further down the chain.</a:t>
            </a:r>
          </a:p>
          <a:p>
            <a:r>
              <a:rPr lang="en-GB" dirty="0" smtClean="0"/>
              <a:t>Status-Server  - sends probes. Will get an answer from NRPS (*)</a:t>
            </a:r>
          </a:p>
          <a:p>
            <a:endParaRPr lang="en-GB" dirty="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049" y="3753146"/>
            <a:ext cx="5430339" cy="180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FreeRADIUS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Best current practice (BCP)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Tuesday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Something new…… feedback welcome!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Best Current practice for home or visited site</a:t>
            </a:r>
          </a:p>
          <a:p>
            <a:endParaRPr lang="en-GB" dirty="0" smtClean="0"/>
          </a:p>
          <a:p>
            <a:r>
              <a:rPr lang="en-GB" dirty="0" smtClean="0"/>
              <a:t>Mainly looking at the </a:t>
            </a:r>
            <a:r>
              <a:rPr lang="en-GB" dirty="0" err="1" smtClean="0"/>
              <a:t>proxying</a:t>
            </a:r>
            <a:r>
              <a:rPr lang="en-GB" dirty="0" smtClean="0"/>
              <a:t>/</a:t>
            </a:r>
            <a:r>
              <a:rPr lang="en-GB" dirty="0" err="1" smtClean="0"/>
              <a:t>eduroam</a:t>
            </a:r>
            <a:r>
              <a:rPr lang="en-GB" dirty="0" smtClean="0"/>
              <a:t> aspect</a:t>
            </a:r>
          </a:p>
          <a:p>
            <a:endParaRPr lang="en-GB" dirty="0" smtClean="0"/>
          </a:p>
          <a:p>
            <a:r>
              <a:rPr lang="en-GB" dirty="0" smtClean="0"/>
              <a:t>Local requirements, historical configuration or version being run may affect your ability to follow BCP</a:t>
            </a:r>
          </a:p>
          <a:p>
            <a:endParaRPr lang="en-GB" dirty="0" smtClean="0"/>
          </a:p>
          <a:p>
            <a:r>
              <a:rPr lang="en-GB" dirty="0" smtClean="0"/>
              <a:t>This is for FR 2.1.12..and should be fine with FR3</a:t>
            </a:r>
          </a:p>
          <a:p>
            <a:pPr lvl="1"/>
            <a:r>
              <a:rPr lang="en-GB" dirty="0" smtClean="0"/>
              <a:t>Some parts are specific to virtual-servers and ‘</a:t>
            </a:r>
            <a:r>
              <a:rPr lang="en-GB" dirty="0" err="1" smtClean="0"/>
              <a:t>unlang</a:t>
            </a:r>
            <a:r>
              <a:rPr lang="en-GB" dirty="0" smtClean="0"/>
              <a:t>’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Virtual-Server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One of the core assets of FreeRADIUS</a:t>
            </a:r>
          </a:p>
          <a:p>
            <a:r>
              <a:rPr lang="en-GB" dirty="0" smtClean="0"/>
              <a:t>Not XEN/VMware style – it’s like Apache host definitions</a:t>
            </a:r>
          </a:p>
          <a:p>
            <a:r>
              <a:rPr lang="en-GB" dirty="0" smtClean="0"/>
              <a:t>3 default servers with 2.1.12</a:t>
            </a:r>
          </a:p>
          <a:p>
            <a:pPr lvl="1"/>
            <a:r>
              <a:rPr lang="en-GB" dirty="0" smtClean="0"/>
              <a:t>default, inner-tunnel, control-socket</a:t>
            </a:r>
          </a:p>
          <a:p>
            <a:r>
              <a:rPr lang="en-GB" dirty="0" smtClean="0"/>
              <a:t>Many others waiting to be used – </a:t>
            </a:r>
            <a:r>
              <a:rPr lang="en-GB" dirty="0" err="1" smtClean="0"/>
              <a:t>eg</a:t>
            </a:r>
            <a:r>
              <a:rPr lang="en-GB" dirty="0" smtClean="0"/>
              <a:t> VMPS, DHCP</a:t>
            </a:r>
          </a:p>
          <a:p>
            <a:r>
              <a:rPr lang="en-GB" dirty="0" smtClean="0"/>
              <a:t>Create a new VS – ‘</a:t>
            </a:r>
            <a:r>
              <a:rPr lang="en-GB" dirty="0" err="1" smtClean="0"/>
              <a:t>eduroam</a:t>
            </a:r>
            <a:r>
              <a:rPr lang="en-GB" dirty="0" smtClean="0"/>
              <a:t>’ for requests that come from the NRPS</a:t>
            </a:r>
          </a:p>
          <a:p>
            <a:r>
              <a:rPr lang="en-GB" dirty="0" smtClean="0"/>
              <a:t>Can be very minimal – just needs to authenticate users and deal with accounting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eduroam</a:t>
            </a:r>
            <a:r>
              <a:rPr lang="en-GB" dirty="0" smtClean="0"/>
              <a:t> VS   (minimal)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288" y="928670"/>
            <a:ext cx="4572000" cy="59400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000" dirty="0" smtClean="0"/>
              <a:t>server </a:t>
            </a:r>
            <a:r>
              <a:rPr lang="en-GB" sz="1000" dirty="0" err="1" smtClean="0"/>
              <a:t>eduroam</a:t>
            </a:r>
            <a:r>
              <a:rPr lang="en-GB" sz="1000" dirty="0" smtClean="0"/>
              <a:t> {</a:t>
            </a:r>
          </a:p>
          <a:p>
            <a:r>
              <a:rPr lang="en-GB" sz="1000" dirty="0" smtClean="0"/>
              <a:t>authorize {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preprocess</a:t>
            </a:r>
            <a:endParaRPr lang="en-GB" sz="1000" dirty="0" smtClean="0"/>
          </a:p>
          <a:p>
            <a:r>
              <a:rPr lang="en-GB" sz="1000" dirty="0" smtClean="0"/>
              <a:t>        suffix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ntdomain</a:t>
            </a:r>
            <a:endParaRPr lang="en-GB" sz="1000" dirty="0" smtClean="0"/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auth_log</a:t>
            </a:r>
            <a:endParaRPr lang="en-GB" sz="1000" dirty="0" smtClean="0"/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eap</a:t>
            </a:r>
            <a:r>
              <a:rPr lang="en-GB" sz="1000" dirty="0" smtClean="0"/>
              <a:t> {</a:t>
            </a:r>
          </a:p>
          <a:p>
            <a:r>
              <a:rPr lang="en-GB" sz="1000" dirty="0" smtClean="0"/>
              <a:t>                ok = return</a:t>
            </a:r>
          </a:p>
          <a:p>
            <a:r>
              <a:rPr lang="en-GB" sz="1000" dirty="0" smtClean="0"/>
              <a:t>        }</a:t>
            </a:r>
          </a:p>
          <a:p>
            <a:r>
              <a:rPr lang="en-GB" sz="1000" dirty="0" smtClean="0"/>
              <a:t>}</a:t>
            </a:r>
          </a:p>
          <a:p>
            <a:r>
              <a:rPr lang="en-GB" sz="1000" dirty="0" smtClean="0"/>
              <a:t>authenticate {</a:t>
            </a:r>
          </a:p>
          <a:p>
            <a:r>
              <a:rPr lang="en-GB" sz="1000" dirty="0" smtClean="0"/>
              <a:t>        Auth-Type EAP {</a:t>
            </a:r>
          </a:p>
          <a:p>
            <a:r>
              <a:rPr lang="en-GB" sz="1000" dirty="0" smtClean="0"/>
              <a:t>        	</a:t>
            </a:r>
            <a:r>
              <a:rPr lang="en-GB" sz="1000" dirty="0" err="1" smtClean="0"/>
              <a:t>eap</a:t>
            </a:r>
            <a:endParaRPr lang="en-GB" sz="1000" dirty="0" smtClean="0"/>
          </a:p>
          <a:p>
            <a:r>
              <a:rPr lang="en-GB" sz="1000" dirty="0" smtClean="0"/>
              <a:t>        }</a:t>
            </a:r>
          </a:p>
          <a:p>
            <a:r>
              <a:rPr lang="en-GB" sz="1000" dirty="0" smtClean="0"/>
              <a:t>}</a:t>
            </a:r>
          </a:p>
          <a:p>
            <a:r>
              <a:rPr lang="en-GB" sz="1000" dirty="0" err="1" smtClean="0"/>
              <a:t>preacct</a:t>
            </a:r>
            <a:r>
              <a:rPr lang="en-GB" sz="1000" dirty="0" smtClean="0"/>
              <a:t> {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preprocess</a:t>
            </a:r>
            <a:endParaRPr lang="en-GB" sz="1000" dirty="0" smtClean="0"/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acct_unique</a:t>
            </a:r>
            <a:endParaRPr lang="en-GB" sz="1000" dirty="0" smtClean="0"/>
          </a:p>
          <a:p>
            <a:r>
              <a:rPr lang="en-GB" sz="1000" dirty="0" smtClean="0"/>
              <a:t>        suffix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ntdomain</a:t>
            </a:r>
            <a:endParaRPr lang="en-GB" sz="1000" dirty="0" smtClean="0"/>
          </a:p>
          <a:p>
            <a:r>
              <a:rPr lang="en-GB" sz="1000" dirty="0" smtClean="0"/>
              <a:t>}</a:t>
            </a:r>
          </a:p>
          <a:p>
            <a:r>
              <a:rPr lang="en-GB" sz="1000" dirty="0" smtClean="0"/>
              <a:t>accounting {</a:t>
            </a:r>
          </a:p>
          <a:p>
            <a:r>
              <a:rPr lang="en-GB" sz="1000" dirty="0" smtClean="0"/>
              <a:t>        if (Acct-Session-Time != 0) {</a:t>
            </a:r>
          </a:p>
          <a:p>
            <a:r>
              <a:rPr lang="en-GB" sz="1000" dirty="0" smtClean="0"/>
              <a:t>                detail</a:t>
            </a:r>
          </a:p>
          <a:p>
            <a:r>
              <a:rPr lang="en-GB" sz="1000" dirty="0" smtClean="0"/>
              <a:t>        }</a:t>
            </a:r>
          </a:p>
          <a:p>
            <a:r>
              <a:rPr lang="en-GB" sz="1000" dirty="0" smtClean="0"/>
              <a:t>        else {</a:t>
            </a:r>
          </a:p>
          <a:p>
            <a:r>
              <a:rPr lang="en-GB" sz="1000" dirty="0" smtClean="0"/>
              <a:t>                ok</a:t>
            </a:r>
          </a:p>
          <a:p>
            <a:r>
              <a:rPr lang="en-GB" sz="1000" dirty="0" smtClean="0"/>
              <a:t>        }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attr_filter.accounting_response</a:t>
            </a:r>
            <a:endParaRPr lang="en-GB" sz="1000" dirty="0" smtClean="0"/>
          </a:p>
          <a:p>
            <a:r>
              <a:rPr lang="en-GB" sz="1000" dirty="0" smtClean="0"/>
              <a:t>}</a:t>
            </a:r>
          </a:p>
          <a:p>
            <a:r>
              <a:rPr lang="en-GB" sz="1000" dirty="0" smtClean="0"/>
              <a:t>post-auth {</a:t>
            </a:r>
          </a:p>
          <a:p>
            <a:r>
              <a:rPr lang="en-GB" sz="1000" dirty="0" smtClean="0"/>
              <a:t>        </a:t>
            </a:r>
            <a:r>
              <a:rPr lang="en-GB" sz="1000" dirty="0" err="1" smtClean="0"/>
              <a:t>reply_log</a:t>
            </a:r>
            <a:endParaRPr lang="en-GB" sz="1000" dirty="0" smtClean="0"/>
          </a:p>
          <a:p>
            <a:r>
              <a:rPr lang="en-GB" sz="1000" dirty="0" smtClean="0"/>
              <a:t>        Post-Auth-Type REJECT {</a:t>
            </a:r>
          </a:p>
          <a:p>
            <a:r>
              <a:rPr lang="en-GB" sz="1000" dirty="0" smtClean="0"/>
              <a:t>                </a:t>
            </a:r>
            <a:r>
              <a:rPr lang="en-GB" sz="1000" dirty="0" err="1" smtClean="0"/>
              <a:t>attr_filter.access_reject</a:t>
            </a:r>
            <a:endParaRPr lang="en-GB" sz="1000" dirty="0" smtClean="0"/>
          </a:p>
          <a:p>
            <a:r>
              <a:rPr lang="en-GB" sz="1000" dirty="0" smtClean="0"/>
              <a:t>        }</a:t>
            </a:r>
          </a:p>
          <a:p>
            <a:r>
              <a:rPr lang="en-GB" sz="1000" dirty="0" smtClean="0"/>
              <a:t>}</a:t>
            </a:r>
          </a:p>
          <a:p>
            <a:r>
              <a:rPr lang="en-GB" sz="1000" dirty="0" smtClean="0"/>
              <a:t># end of </a:t>
            </a:r>
            <a:r>
              <a:rPr lang="en-GB" sz="1000" dirty="0" err="1" smtClean="0"/>
              <a:t>eduroam</a:t>
            </a:r>
            <a:r>
              <a:rPr lang="en-GB" sz="1000" dirty="0" smtClean="0"/>
              <a:t> VS </a:t>
            </a:r>
          </a:p>
          <a:p>
            <a:r>
              <a:rPr lang="en-GB" sz="1000" dirty="0" smtClean="0"/>
              <a:t>}</a:t>
            </a:r>
            <a:endParaRPr lang="en-GB" sz="1000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967288" y="1171710"/>
            <a:ext cx="34571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client roaming2.ja.net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secret = secret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nastype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= other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shortname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= NRPS2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virtual_server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= 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eduroam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}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005" y="2580362"/>
            <a:ext cx="433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Requests from roaming2.ja.net </a:t>
            </a:r>
            <a:r>
              <a:rPr lang="en-GB" dirty="0" err="1" smtClean="0"/>
              <a:t>wil</a:t>
            </a:r>
            <a:r>
              <a:rPr lang="en-GB" dirty="0" smtClean="0"/>
              <a:t> now go through the ‘</a:t>
            </a:r>
            <a:r>
              <a:rPr lang="en-GB" dirty="0" err="1" smtClean="0"/>
              <a:t>eduroam</a:t>
            </a:r>
            <a:r>
              <a:rPr lang="en-GB" dirty="0" smtClean="0"/>
              <a:t>’ server – avoiding all other logic/rules/methods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‘named’ modules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FreeRADIUS comes with many modules to perform functions</a:t>
            </a:r>
          </a:p>
          <a:p>
            <a:endParaRPr lang="en-GB" dirty="0" smtClean="0"/>
          </a:p>
          <a:p>
            <a:r>
              <a:rPr lang="en-GB" dirty="0" smtClean="0"/>
              <a:t>You may need to use e.g. </a:t>
            </a:r>
            <a:r>
              <a:rPr lang="en-GB" dirty="0" err="1" smtClean="0"/>
              <a:t>MySQL</a:t>
            </a:r>
            <a:r>
              <a:rPr lang="en-GB" dirty="0" smtClean="0"/>
              <a:t> from various Virtual-Servers – the one module would have the same functions</a:t>
            </a:r>
          </a:p>
          <a:p>
            <a:endParaRPr lang="en-GB" dirty="0" smtClean="0"/>
          </a:p>
          <a:p>
            <a:r>
              <a:rPr lang="en-GB" dirty="0" smtClean="0"/>
              <a:t>Name the module</a:t>
            </a:r>
          </a:p>
          <a:p>
            <a:pPr>
              <a:buNone/>
            </a:pPr>
            <a:r>
              <a:rPr lang="en-GB" dirty="0" err="1" smtClean="0"/>
              <a:t>sql</a:t>
            </a:r>
            <a:r>
              <a:rPr lang="en-GB" dirty="0" smtClean="0"/>
              <a:t> {}  becomes e.g.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sql</a:t>
            </a:r>
            <a:r>
              <a:rPr lang="en-GB" dirty="0" smtClean="0"/>
              <a:t> </a:t>
            </a:r>
            <a:r>
              <a:rPr lang="en-GB" dirty="0" err="1" smtClean="0"/>
              <a:t>eduroam-sql</a:t>
            </a:r>
            <a:r>
              <a:rPr lang="en-GB" dirty="0" smtClean="0"/>
              <a:t> {}   and </a:t>
            </a:r>
            <a:r>
              <a:rPr lang="en-GB" dirty="0" err="1" smtClean="0"/>
              <a:t>sql</a:t>
            </a:r>
            <a:r>
              <a:rPr lang="en-GB" dirty="0" smtClean="0"/>
              <a:t> internal {}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Now call </a:t>
            </a:r>
            <a:r>
              <a:rPr lang="en-GB" dirty="0" err="1" smtClean="0"/>
              <a:t>eduroam-sql</a:t>
            </a:r>
            <a:r>
              <a:rPr lang="en-GB" dirty="0" smtClean="0"/>
              <a:t> {}</a:t>
            </a:r>
          </a:p>
          <a:p>
            <a:pPr>
              <a:buNone/>
            </a:pPr>
            <a:r>
              <a:rPr lang="en-GB" dirty="0" smtClean="0"/>
              <a:t>in the </a:t>
            </a:r>
            <a:r>
              <a:rPr lang="en-GB" dirty="0" err="1" smtClean="0"/>
              <a:t>eduroam</a:t>
            </a:r>
            <a:r>
              <a:rPr lang="en-GB" dirty="0" smtClean="0"/>
              <a:t> VS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 filtering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Used to having control of you own servers...you set the attributes for your NAS (e.g. To place user on a VLAN)</a:t>
            </a:r>
          </a:p>
          <a:p>
            <a:endParaRPr lang="en-GB" dirty="0" smtClean="0"/>
          </a:p>
          <a:p>
            <a:r>
              <a:rPr lang="en-GB" dirty="0" smtClean="0"/>
              <a:t>When request </a:t>
            </a:r>
            <a:r>
              <a:rPr lang="en-GB" dirty="0" err="1" smtClean="0"/>
              <a:t>proxied</a:t>
            </a:r>
            <a:r>
              <a:rPr lang="en-GB" dirty="0" smtClean="0"/>
              <a:t> off, the REMOTE server can be setting things</a:t>
            </a:r>
          </a:p>
          <a:p>
            <a:endParaRPr lang="en-GB" dirty="0" smtClean="0"/>
          </a:p>
          <a:p>
            <a:r>
              <a:rPr lang="en-GB" dirty="0" smtClean="0"/>
              <a:t>Might be okay if they are using different kit (VSA might not match) but bad news if using same kit</a:t>
            </a:r>
          </a:p>
          <a:p>
            <a:endParaRPr lang="en-GB" dirty="0" smtClean="0"/>
          </a:p>
          <a:p>
            <a:r>
              <a:rPr lang="en-GB" dirty="0" smtClean="0"/>
              <a:t>Uncomment the filtering in pre-proxy and post-proxy</a:t>
            </a:r>
          </a:p>
          <a:p>
            <a:endParaRPr lang="en-GB" dirty="0" smtClean="0"/>
          </a:p>
          <a:p>
            <a:r>
              <a:rPr lang="en-GB" dirty="0" smtClean="0"/>
              <a:t>Edit the filters to match</a:t>
            </a:r>
          </a:p>
          <a:p>
            <a:pPr>
              <a:buNone/>
            </a:pPr>
            <a:r>
              <a:rPr lang="en-GB" dirty="0" smtClean="0"/>
              <a:t>JRS Technical Specification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Only proxy valid users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Over half of the traffic the NRPS deal with is junk. 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	username@realm.uk.ac</a:t>
            </a:r>
            <a:r>
              <a:rPr lang="en-GB" dirty="0" smtClean="0"/>
              <a:t> </a:t>
            </a:r>
            <a:r>
              <a:rPr lang="en-GB" dirty="0" err="1" smtClean="0"/>
              <a:t>username@realm</a:t>
            </a:r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username@realm.ax.UK</a:t>
            </a:r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username@realm.ac.uk</a:t>
            </a:r>
            <a:r>
              <a:rPr lang="en-GB" dirty="0" smtClean="0"/>
              <a:t>  </a:t>
            </a:r>
            <a:r>
              <a:rPr lang="en-GB" dirty="0" err="1" smtClean="0">
                <a:hlinkClick r:id="rId5"/>
              </a:rPr>
              <a:t>username@realm</a:t>
            </a:r>
            <a:r>
              <a:rPr lang="en-GB" dirty="0" smtClean="0">
                <a:hlinkClick r:id="rId5"/>
              </a:rPr>
              <a:t>..ac.uk</a:t>
            </a:r>
            <a:r>
              <a:rPr lang="en-GB" dirty="0" smtClean="0"/>
              <a:t> username@realm.ac.k</a:t>
            </a:r>
          </a:p>
          <a:p>
            <a:endParaRPr lang="en-GB" dirty="0" smtClean="0"/>
          </a:p>
          <a:p>
            <a:r>
              <a:rPr lang="en-GB" dirty="0" smtClean="0"/>
              <a:t>DON’T use the DEFAULT in </a:t>
            </a:r>
            <a:r>
              <a:rPr lang="en-GB" dirty="0" err="1" smtClean="0"/>
              <a:t>proxy.conf</a:t>
            </a:r>
            <a:r>
              <a:rPr lang="en-GB" dirty="0" smtClean="0"/>
              <a:t> – use </a:t>
            </a:r>
            <a:r>
              <a:rPr lang="en-GB" dirty="0" err="1" smtClean="0"/>
              <a:t>unlang</a:t>
            </a:r>
            <a:r>
              <a:rPr lang="en-GB" dirty="0" smtClean="0"/>
              <a:t> to check the username is valid and then update the control to point to a proxy pool e.g. ‘</a:t>
            </a:r>
            <a:r>
              <a:rPr lang="en-GB" dirty="0" err="1" smtClean="0"/>
              <a:t>eduroam</a:t>
            </a:r>
            <a:r>
              <a:rPr lang="en-GB" dirty="0" smtClean="0"/>
              <a:t>’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 users..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e.g.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“FreeRADIUS at Sussex University” guide (being revised)</a:t>
            </a:r>
          </a:p>
          <a:p>
            <a:endParaRPr lang="en-GB" dirty="0" smtClean="0"/>
          </a:p>
          <a:p>
            <a:r>
              <a:rPr lang="en-GB" dirty="0" smtClean="0"/>
              <a:t>..use Policy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79112"/>
            <a:ext cx="959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if( ("%{User-Name}" =~ /\\\\?([^@\\\\]+)@?([-[: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alnum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:]._]*)?$/) &amp;&amp; ("%{User-Name}" !~</a:t>
            </a:r>
            <a:r>
              <a:rPr kumimoji="0" lang="en-US" altLang="ja-JP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  <a:hlinkClick r:id="rId2"/>
              </a:rPr>
              <a:t>/@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  <a:hlinkClick r:id="rId2"/>
              </a:rPr>
              <a:t>yourrealm.ac.uk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  <a:hlinkClick r:id="rId2"/>
              </a:rPr>
              <a:t>$/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) )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update request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	Realm := "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eduroam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"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}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update control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            Proxy-To-Realm := '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eduroam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'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      }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}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Policy.conf</a:t>
            </a:r>
            <a:r>
              <a:rPr lang="en-GB" dirty="0" smtClean="0"/>
              <a:t> contains lists of rules...can use this file to create rules e.g.</a:t>
            </a:r>
          </a:p>
          <a:p>
            <a:pPr lvl="1"/>
            <a:r>
              <a:rPr lang="en-GB" dirty="0" smtClean="0"/>
              <a:t>Does username/realm contain whitespace?</a:t>
            </a:r>
          </a:p>
          <a:p>
            <a:pPr lvl="1"/>
            <a:r>
              <a:rPr lang="en-GB" dirty="0" smtClean="0"/>
              <a:t>Does realm end in whitespace or contain illegal characters?</a:t>
            </a:r>
          </a:p>
          <a:p>
            <a:pPr lvl="1"/>
            <a:r>
              <a:rPr lang="en-GB" dirty="0" smtClean="0"/>
              <a:t>Are there multiple @’s</a:t>
            </a:r>
          </a:p>
          <a:p>
            <a:pPr lvl="1"/>
            <a:r>
              <a:rPr lang="en-GB" dirty="0" smtClean="0"/>
              <a:t>Is it a ‘valid realm’ (has at least one . )</a:t>
            </a:r>
          </a:p>
          <a:p>
            <a:pPr lvl="1"/>
            <a:r>
              <a:rPr lang="en-GB" dirty="0" smtClean="0"/>
              <a:t>Does the realm have double dots – realm..ac.uk?</a:t>
            </a:r>
          </a:p>
          <a:p>
            <a:pPr lvl="1"/>
            <a:r>
              <a:rPr lang="en-GB" dirty="0" smtClean="0"/>
              <a:t>ax.uk ?  @</a:t>
            </a:r>
            <a:r>
              <a:rPr lang="en-GB" dirty="0" err="1" smtClean="0"/>
              <a:t>ac.uk</a:t>
            </a:r>
            <a:r>
              <a:rPr lang="en-GB" dirty="0" smtClean="0"/>
              <a:t> ?</a:t>
            </a:r>
          </a:p>
          <a:p>
            <a:pPr lvl="1"/>
            <a:r>
              <a:rPr lang="en-GB" dirty="0" smtClean="0"/>
              <a:t>3gppnetwork.org or myabc.com ?</a:t>
            </a:r>
          </a:p>
          <a:p>
            <a:r>
              <a:rPr lang="en-GB" dirty="0" smtClean="0"/>
              <a:t>Can simply name a rule e.g. ‘</a:t>
            </a:r>
            <a:r>
              <a:rPr lang="en-GB" dirty="0" err="1" smtClean="0"/>
              <a:t>valid_eduroam_user</a:t>
            </a:r>
            <a:r>
              <a:rPr lang="en-GB" dirty="0" smtClean="0"/>
              <a:t>’ </a:t>
            </a:r>
          </a:p>
          <a:p>
            <a:r>
              <a:rPr lang="en-GB" dirty="0" smtClean="0"/>
              <a:t>Call that from authorize {}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Proxy pool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2.x and up have </a:t>
            </a:r>
            <a:r>
              <a:rPr lang="en-GB" dirty="0" err="1" smtClean="0"/>
              <a:t>home_server</a:t>
            </a:r>
            <a:r>
              <a:rPr lang="en-GB" dirty="0" smtClean="0"/>
              <a:t> pool definitions in </a:t>
            </a:r>
            <a:r>
              <a:rPr lang="en-GB" dirty="0" err="1" smtClean="0"/>
              <a:t>proxy.conf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are 3 NRPS – ensure that all 3 are listed (ensure that all 3 are in </a:t>
            </a:r>
            <a:r>
              <a:rPr lang="en-GB" dirty="0" err="1" smtClean="0"/>
              <a:t>clients.conf</a:t>
            </a:r>
            <a:r>
              <a:rPr lang="en-GB" dirty="0" smtClean="0"/>
              <a:t> too!)</a:t>
            </a:r>
          </a:p>
          <a:p>
            <a:endParaRPr lang="en-GB" dirty="0" smtClean="0"/>
          </a:p>
          <a:p>
            <a:r>
              <a:rPr lang="en-GB" dirty="0" smtClean="0"/>
              <a:t>There are 3 NRPS – so use them. </a:t>
            </a:r>
          </a:p>
          <a:p>
            <a:pPr lvl="1"/>
            <a:r>
              <a:rPr lang="en-GB" dirty="0" smtClean="0"/>
              <a:t>“client-port-balance”  is the best method ATPIT</a:t>
            </a:r>
          </a:p>
          <a:p>
            <a:endParaRPr lang="en-GB" dirty="0" smtClean="0"/>
          </a:p>
          <a:p>
            <a:r>
              <a:rPr lang="en-GB" dirty="0" err="1" smtClean="0"/>
              <a:t>require_message_authenticator</a:t>
            </a:r>
            <a:r>
              <a:rPr lang="en-GB" dirty="0" smtClean="0"/>
              <a:t> = yes  (RFC 5080)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of inner authentication load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1998771"/>
          </a:xfrm>
        </p:spPr>
        <p:txBody>
          <a:bodyPr/>
          <a:lstStyle/>
          <a:p>
            <a:r>
              <a:rPr lang="en-GB" dirty="0" smtClean="0"/>
              <a:t>Using SQL/LDAP? Common problem is multiple hits to your authentication server.</a:t>
            </a:r>
          </a:p>
          <a:p>
            <a:r>
              <a:rPr lang="en-GB" dirty="0" smtClean="0"/>
              <a:t>There has been work to reduce this but simple fixes</a:t>
            </a:r>
          </a:p>
          <a:p>
            <a:r>
              <a:rPr lang="en-GB" dirty="0" smtClean="0"/>
              <a:t>Only do the query when needed – one point in EAP</a:t>
            </a:r>
          </a:p>
          <a:p>
            <a:r>
              <a:rPr lang="en-GB" dirty="0" smtClean="0"/>
              <a:t>In inner-tunnel authenticate {}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66% reduction...and faster responses!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349476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if ((EAP-Type == 1) || (EAP-Message =~ /^0x02..00061a..$/))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noop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}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else {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	</a:t>
            </a:r>
            <a:r>
              <a:rPr kumimoji="0" lang="en-US" altLang="ja-JP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sql</a:t>
            </a: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Georgia" pitchFamily="18" charset="0"/>
                <a:cs typeface="Courier New" pitchFamily="49" charset="0"/>
              </a:rPr>
              <a:t>}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Services Network/Security Team, </a:t>
            </a:r>
            <a:r>
              <a:rPr lang="en-US" dirty="0" err="1" smtClean="0"/>
              <a:t>Loughborough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JANET Roaming support/development</a:t>
            </a:r>
          </a:p>
          <a:p>
            <a:endParaRPr lang="en-US" dirty="0" smtClean="0"/>
          </a:p>
          <a:p>
            <a:r>
              <a:rPr lang="en-US" dirty="0" smtClean="0"/>
              <a:t>UK </a:t>
            </a:r>
            <a:r>
              <a:rPr lang="en-US" dirty="0" err="1" smtClean="0"/>
              <a:t>eduroam</a:t>
            </a:r>
            <a:r>
              <a:rPr lang="en-US" dirty="0" smtClean="0"/>
              <a:t> federation representative</a:t>
            </a:r>
          </a:p>
          <a:p>
            <a:endParaRPr lang="en-US" dirty="0" smtClean="0"/>
          </a:p>
          <a:p>
            <a:r>
              <a:rPr lang="en-US" dirty="0" smtClean="0"/>
              <a:t>JANET Training Trainer (ICTP)</a:t>
            </a:r>
          </a:p>
          <a:p>
            <a:endParaRPr lang="en-US" dirty="0" smtClean="0"/>
          </a:p>
          <a:p>
            <a:r>
              <a:rPr lang="en-US" dirty="0" smtClean="0"/>
              <a:t>Consultancy (</a:t>
            </a:r>
            <a:r>
              <a:rPr lang="en-US" dirty="0" err="1" smtClean="0"/>
              <a:t>eduroam</a:t>
            </a:r>
            <a:r>
              <a:rPr lang="en-US" dirty="0" smtClean="0"/>
              <a:t>/802.1X,WiFi)</a:t>
            </a:r>
          </a:p>
          <a:p>
            <a:endParaRPr lang="en-US" dirty="0" smtClean="0"/>
          </a:p>
          <a:p>
            <a:r>
              <a:rPr lang="en-US" dirty="0" smtClean="0"/>
              <a:t>..but enough about me – what about you?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unused modules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195023"/>
          </a:xfrm>
        </p:spPr>
        <p:txBody>
          <a:bodyPr/>
          <a:lstStyle/>
          <a:p>
            <a:r>
              <a:rPr lang="en-GB" dirty="0" smtClean="0"/>
              <a:t>Once you have a working, tested/verified server you can do some ‘spring-cleaning’</a:t>
            </a:r>
          </a:p>
          <a:p>
            <a:endParaRPr lang="en-GB" dirty="0" smtClean="0"/>
          </a:p>
          <a:p>
            <a:r>
              <a:rPr lang="en-GB" dirty="0" smtClean="0"/>
              <a:t>Each module removed is one less call to code..can remove quite a bit of wasted resource usage...some modules have background behaviour – large files created that hit a performance plateau/cliff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Always have a working server before you start to strip </a:t>
            </a:r>
            <a:r>
              <a:rPr lang="en-GB" b="1" dirty="0" err="1" smtClean="0">
                <a:solidFill>
                  <a:schemeClr val="bg1"/>
                </a:solidFill>
              </a:rPr>
              <a:t>config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Some obvious (</a:t>
            </a:r>
            <a:r>
              <a:rPr lang="en-GB" dirty="0" err="1" smtClean="0">
                <a:solidFill>
                  <a:schemeClr val="tx1"/>
                </a:solidFill>
              </a:rPr>
              <a:t>unix</a:t>
            </a:r>
            <a:r>
              <a:rPr lang="en-GB" dirty="0" smtClean="0">
                <a:solidFill>
                  <a:schemeClr val="tx1"/>
                </a:solidFill>
              </a:rPr>
              <a:t>), some not so.... [</a:t>
            </a:r>
            <a:r>
              <a:rPr lang="en-GB" dirty="0" err="1" smtClean="0">
                <a:solidFill>
                  <a:schemeClr val="tx1"/>
                </a:solidFill>
              </a:rPr>
              <a:t>noop</a:t>
            </a:r>
            <a:r>
              <a:rPr lang="en-GB" dirty="0" smtClean="0">
                <a:solidFill>
                  <a:schemeClr val="tx1"/>
                </a:solidFill>
              </a:rPr>
              <a:t>] *all* the time?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Production service – monitored as standard</a:t>
            </a:r>
          </a:p>
          <a:p>
            <a:r>
              <a:rPr lang="en-GB" dirty="0" smtClean="0"/>
              <a:t>NAGIOS/</a:t>
            </a:r>
            <a:r>
              <a:rPr lang="en-GB" dirty="0" err="1" smtClean="0"/>
              <a:t>OrionNPM</a:t>
            </a:r>
            <a:r>
              <a:rPr lang="en-GB" dirty="0" smtClean="0"/>
              <a:t>/</a:t>
            </a:r>
            <a:r>
              <a:rPr lang="en-GB" dirty="0" err="1" smtClean="0"/>
              <a:t>Zabbix</a:t>
            </a:r>
            <a:r>
              <a:rPr lang="en-GB" dirty="0" smtClean="0"/>
              <a:t>/</a:t>
            </a:r>
            <a:r>
              <a:rPr lang="en-GB" dirty="0" err="1" smtClean="0"/>
              <a:t>OpenNMS</a:t>
            </a:r>
            <a:r>
              <a:rPr lang="en-GB" dirty="0" smtClean="0"/>
              <a:t> etc have RADIUS </a:t>
            </a:r>
            <a:r>
              <a:rPr lang="en-GB" dirty="0" err="1" smtClean="0"/>
              <a:t>plugins</a:t>
            </a:r>
            <a:endParaRPr lang="en-GB" dirty="0" smtClean="0"/>
          </a:p>
          <a:p>
            <a:r>
              <a:rPr lang="en-GB" dirty="0" smtClean="0"/>
              <a:t>Monitor local authentication and remote authentication</a:t>
            </a:r>
          </a:p>
          <a:p>
            <a:pPr lvl="1"/>
            <a:r>
              <a:rPr lang="en-GB" dirty="0" smtClean="0">
                <a:hlinkClick r:id="rId2"/>
              </a:rPr>
              <a:t>realm.ac.uk@eduroam.ac.uk</a:t>
            </a:r>
            <a:r>
              <a:rPr lang="en-GB" dirty="0" smtClean="0"/>
              <a:t> – each Organisation has remote test account handled by the JRS support server</a:t>
            </a:r>
          </a:p>
          <a:p>
            <a:r>
              <a:rPr lang="en-GB" dirty="0" smtClean="0"/>
              <a:t>Monitor the local server too – disk space, processor usage, memory free etc – </a:t>
            </a:r>
            <a:r>
              <a:rPr lang="en-GB" dirty="0" err="1" smtClean="0"/>
              <a:t>Munin</a:t>
            </a:r>
            <a:r>
              <a:rPr lang="en-GB" dirty="0" smtClean="0"/>
              <a:t>/NAGIOS NRPE/SNMPD etc</a:t>
            </a:r>
          </a:p>
          <a:p>
            <a:r>
              <a:rPr lang="en-GB" dirty="0" smtClean="0"/>
              <a:t>Monitor the daemon – e.g. ‘</a:t>
            </a:r>
            <a:r>
              <a:rPr lang="en-GB" dirty="0" err="1" smtClean="0"/>
              <a:t>Monit</a:t>
            </a:r>
            <a:r>
              <a:rPr lang="en-GB" dirty="0" smtClean="0"/>
              <a:t>’ will alert and restart</a:t>
            </a:r>
          </a:p>
          <a:p>
            <a:r>
              <a:rPr lang="en-GB" dirty="0" smtClean="0"/>
              <a:t>FreeRADIUS has status information that can be viewed by control-socket and status virtual servers... </a:t>
            </a:r>
            <a:r>
              <a:rPr lang="en-GB" dirty="0" err="1" smtClean="0"/>
              <a:t>Munin</a:t>
            </a:r>
            <a:r>
              <a:rPr lang="en-GB" dirty="0" smtClean="0"/>
              <a:t> </a:t>
            </a:r>
            <a:r>
              <a:rPr lang="en-GB" dirty="0" err="1" smtClean="0"/>
              <a:t>plugin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Munin</a:t>
            </a:r>
            <a:r>
              <a:rPr lang="en-GB" dirty="0" smtClean="0"/>
              <a:t> graphing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87" y="1488871"/>
            <a:ext cx="8282431" cy="35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87" y="5473874"/>
            <a:ext cx="337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Trends / usage / weirdness..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FreeRADIUS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Next Generation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FreeRADIUS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major changes in features/methods</a:t>
            </a:r>
          </a:p>
          <a:p>
            <a:endParaRPr lang="en-US" dirty="0" smtClean="0"/>
          </a:p>
          <a:p>
            <a:r>
              <a:rPr lang="en-US" dirty="0" smtClean="0"/>
              <a:t>Some minor tweaks to configuration</a:t>
            </a:r>
          </a:p>
          <a:p>
            <a:endParaRPr lang="en-US" dirty="0" smtClean="0"/>
          </a:p>
          <a:p>
            <a:r>
              <a:rPr lang="en-US" dirty="0" smtClean="0"/>
              <a:t>NOT 100% configuration compatible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Before we examine new features lets look at the basic migration to 3.x</a:t>
            </a:r>
          </a:p>
          <a:p>
            <a:endParaRPr lang="en-US" dirty="0" smtClean="0"/>
          </a:p>
          <a:p>
            <a:r>
              <a:rPr lang="en-US" dirty="0" smtClean="0"/>
              <a:t>What/where are the differences for a basic migration?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that have moved (top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modules directory -&gt; </a:t>
            </a:r>
            <a:r>
              <a:rPr lang="en-US" dirty="0" err="1" smtClean="0"/>
              <a:t>mods</a:t>
            </a:r>
            <a:r>
              <a:rPr lang="en-US" dirty="0" smtClean="0"/>
              <a:t>-available</a:t>
            </a:r>
          </a:p>
          <a:p>
            <a:pPr>
              <a:buNone/>
            </a:pPr>
            <a:r>
              <a:rPr lang="en-US" dirty="0" smtClean="0"/>
              <a:t>		(just like sites-enabled in FR 2.x)</a:t>
            </a:r>
          </a:p>
          <a:p>
            <a:r>
              <a:rPr lang="en-US" dirty="0" err="1" smtClean="0"/>
              <a:t>eap.conf</a:t>
            </a:r>
            <a:r>
              <a:rPr lang="en-US" dirty="0" smtClean="0"/>
              <a:t>  -&gt; </a:t>
            </a:r>
            <a:r>
              <a:rPr lang="en-US" dirty="0" err="1" smtClean="0"/>
              <a:t>mods-available/eap</a:t>
            </a:r>
            <a:endParaRPr lang="en-US" dirty="0" smtClean="0"/>
          </a:p>
          <a:p>
            <a:r>
              <a:rPr lang="en-US" dirty="0" err="1" smtClean="0"/>
              <a:t>sql.conf</a:t>
            </a:r>
            <a:r>
              <a:rPr lang="en-US" dirty="0" smtClean="0"/>
              <a:t> -&gt; </a:t>
            </a:r>
            <a:r>
              <a:rPr lang="en-US" dirty="0" err="1" smtClean="0"/>
              <a:t>mods-available/sql</a:t>
            </a:r>
            <a:endParaRPr lang="en-US" dirty="0" smtClean="0"/>
          </a:p>
          <a:p>
            <a:r>
              <a:rPr lang="en-US" dirty="0" err="1" smtClean="0"/>
              <a:t>sqlippool.conf</a:t>
            </a:r>
            <a:r>
              <a:rPr lang="en-US" dirty="0" smtClean="0"/>
              <a:t> -&gt; </a:t>
            </a:r>
            <a:r>
              <a:rPr lang="en-US" dirty="0" err="1" smtClean="0"/>
              <a:t>mods</a:t>
            </a:r>
            <a:r>
              <a:rPr lang="en-US" dirty="0" smtClean="0"/>
              <a:t>-available/</a:t>
            </a:r>
            <a:r>
              <a:rPr lang="en-US" dirty="0" err="1" smtClean="0"/>
              <a:t>sqlippool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Active modules are links from </a:t>
            </a:r>
            <a:r>
              <a:rPr lang="en-US" dirty="0" err="1" smtClean="0"/>
              <a:t>mods</a:t>
            </a:r>
            <a:r>
              <a:rPr lang="en-US" dirty="0" smtClean="0"/>
              <a:t>-enabled/ directory</a:t>
            </a:r>
          </a:p>
          <a:p>
            <a:endParaRPr lang="en-US" dirty="0" smtClean="0"/>
          </a:p>
          <a:p>
            <a:r>
              <a:rPr lang="en-US" dirty="0" smtClean="0"/>
              <a:t>New file – </a:t>
            </a:r>
            <a:r>
              <a:rPr lang="en-US" dirty="0" err="1" smtClean="0"/>
              <a:t>trigger.conf</a:t>
            </a:r>
            <a:r>
              <a:rPr lang="en-US" dirty="0" smtClean="0"/>
              <a:t> – discuss later (it may move anyway…)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method of connecting to services (e.g. SQL)</a:t>
            </a:r>
          </a:p>
          <a:p>
            <a:r>
              <a:rPr lang="en-US" dirty="0" smtClean="0"/>
              <a:t>..can deal with services coming and going, things should ‘pick up from where they left off’</a:t>
            </a:r>
          </a:p>
          <a:p>
            <a:pPr lvl="1">
              <a:buNone/>
            </a:pPr>
            <a:r>
              <a:rPr lang="en-US" dirty="0" err="1" smtClean="0"/>
              <a:t>sql.conf</a:t>
            </a:r>
            <a:r>
              <a:rPr lang="en-US" dirty="0" smtClean="0"/>
              <a:t>						new pool {} section</a:t>
            </a:r>
          </a:p>
          <a:p>
            <a:pPr lvl="1">
              <a:buNone/>
            </a:pPr>
            <a:r>
              <a:rPr lang="en-US" dirty="0" err="1" smtClean="0"/>
              <a:t>num_sql_socks</a:t>
            </a:r>
            <a:r>
              <a:rPr lang="en-US" dirty="0" smtClean="0"/>
              <a:t>				max</a:t>
            </a:r>
          </a:p>
          <a:p>
            <a:pPr lvl="1">
              <a:buNone/>
            </a:pPr>
            <a:r>
              <a:rPr lang="en-US" dirty="0" err="1" smtClean="0"/>
              <a:t>connect_failure_retry_delay</a:t>
            </a:r>
            <a:r>
              <a:rPr lang="en-US" dirty="0" smtClean="0"/>
              <a:t>	*gone*</a:t>
            </a:r>
          </a:p>
          <a:p>
            <a:pPr lvl="1">
              <a:buNone/>
            </a:pPr>
            <a:r>
              <a:rPr lang="en-US" dirty="0" smtClean="0"/>
              <a:t>lifetime						</a:t>
            </a:r>
            <a:r>
              <a:rPr lang="en-US" dirty="0" err="1" smtClean="0"/>
              <a:t>lifetime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max_queries</a:t>
            </a:r>
            <a:r>
              <a:rPr lang="en-US" dirty="0" smtClean="0"/>
              <a:t>					uses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REDIS module also uses this…LDAP doesn’t yet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Virtual Servers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 new virtual servers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‘</a:t>
            </a:r>
            <a:r>
              <a:rPr lang="en-US" dirty="0" err="1" smtClean="0"/>
              <a:t>tls</a:t>
            </a:r>
            <a:r>
              <a:rPr lang="en-US" dirty="0" smtClean="0"/>
              <a:t>’ – ‘RADSEC’ (RADIUS using TLS over TCP)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receive and send.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Documentation prepared – should be published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‘</a:t>
            </a:r>
            <a:r>
              <a:rPr lang="en-US" dirty="0" err="1" smtClean="0"/>
              <a:t>radiusd</a:t>
            </a:r>
            <a:r>
              <a:rPr lang="en-US" dirty="0" smtClean="0"/>
              <a:t> –</a:t>
            </a:r>
            <a:r>
              <a:rPr lang="en-US" dirty="0" err="1" smtClean="0"/>
              <a:t>fxx</a:t>
            </a:r>
            <a:r>
              <a:rPr lang="en-US" dirty="0" smtClean="0"/>
              <a:t> –l </a:t>
            </a:r>
            <a:r>
              <a:rPr lang="en-US" dirty="0" err="1" smtClean="0"/>
              <a:t>stdout</a:t>
            </a:r>
            <a:r>
              <a:rPr lang="en-US" dirty="0" smtClean="0"/>
              <a:t>’ is the ‘</a:t>
            </a:r>
            <a:r>
              <a:rPr lang="en-US" dirty="0" err="1" smtClean="0"/>
              <a:t>radiusd</a:t>
            </a:r>
            <a:r>
              <a:rPr lang="en-US" dirty="0" smtClean="0"/>
              <a:t> –X’ of the future…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dhcp.relay</a:t>
            </a:r>
            <a:r>
              <a:rPr lang="en-US" dirty="0" smtClean="0"/>
              <a:t> – handles relaying of DHCP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check-</a:t>
            </a:r>
            <a:r>
              <a:rPr lang="en-US" dirty="0" err="1" smtClean="0"/>
              <a:t>eap</a:t>
            </a:r>
            <a:r>
              <a:rPr lang="en-US" dirty="0" smtClean="0"/>
              <a:t>-</a:t>
            </a:r>
            <a:r>
              <a:rPr lang="en-US" dirty="0" err="1" smtClean="0"/>
              <a:t>tls</a:t>
            </a:r>
            <a:r>
              <a:rPr lang="en-US" dirty="0" smtClean="0"/>
              <a:t> – can reject EAP-TLS based on certificate values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TLS-Client-Cert-Subject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TLS-Client-Cert-Issuer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TLS-Client-Cert-Common-Name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TLS-Client-Cert-Subject-Alt-Name-Email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EAP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eap.conf</a:t>
            </a:r>
            <a:r>
              <a:rPr lang="en-US" dirty="0" smtClean="0"/>
              <a:t> has had some change of layout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tls-config</a:t>
            </a:r>
            <a:r>
              <a:rPr lang="en-US" dirty="0" smtClean="0"/>
              <a:t>’ section – can define different environments…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tls-config</a:t>
            </a:r>
            <a:r>
              <a:rPr lang="en-US" dirty="0" smtClean="0"/>
              <a:t> </a:t>
            </a:r>
            <a:r>
              <a:rPr lang="en-US" dirty="0" err="1" smtClean="0"/>
              <a:t>tls</a:t>
            </a:r>
            <a:r>
              <a:rPr lang="en-US" dirty="0" smtClean="0"/>
              <a:t>-common’ predefined (the ‘old </a:t>
            </a:r>
            <a:r>
              <a:rPr lang="en-US" dirty="0" err="1" smtClean="0"/>
              <a:t>tls</a:t>
            </a:r>
            <a:r>
              <a:rPr lang="en-US" dirty="0" smtClean="0"/>
              <a:t>’ section as it were…)</a:t>
            </a:r>
          </a:p>
          <a:p>
            <a:pPr lvl="1"/>
            <a:r>
              <a:rPr lang="en-US" dirty="0" smtClean="0"/>
              <a:t>Then, for each EAP method, you can pull in required </a:t>
            </a:r>
            <a:r>
              <a:rPr lang="en-US" dirty="0" err="1" smtClean="0"/>
              <a:t>tls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2"/>
            <a:r>
              <a:rPr lang="en-US" dirty="0" smtClean="0"/>
              <a:t>E.g. in TTLS section ,  ‘</a:t>
            </a:r>
            <a:r>
              <a:rPr lang="en-US" dirty="0" err="1" smtClean="0"/>
              <a:t>tls</a:t>
            </a:r>
            <a:r>
              <a:rPr lang="en-US" dirty="0" smtClean="0"/>
              <a:t> = </a:t>
            </a:r>
            <a:r>
              <a:rPr lang="en-US" dirty="0" err="1" smtClean="0"/>
              <a:t>tls-cmmon</a:t>
            </a:r>
            <a:r>
              <a:rPr lang="en-US" dirty="0" smtClean="0"/>
              <a:t>’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3.x can still read 2.x version of </a:t>
            </a:r>
            <a:r>
              <a:rPr lang="en-US" dirty="0" err="1" smtClean="0"/>
              <a:t>eap.conf</a:t>
            </a:r>
            <a:r>
              <a:rPr lang="en-US" dirty="0" smtClean="0"/>
              <a:t> (at time of writing!)</a:t>
            </a:r>
          </a:p>
          <a:p>
            <a:pPr lvl="1"/>
            <a:r>
              <a:rPr lang="en-US" dirty="0" smtClean="0"/>
              <a:t>BUT you cannot mix and match…cannot have ‘</a:t>
            </a:r>
            <a:r>
              <a:rPr lang="en-US" dirty="0" err="1" smtClean="0"/>
              <a:t>tls</a:t>
            </a:r>
            <a:r>
              <a:rPr lang="en-US" dirty="0" smtClean="0"/>
              <a:t> = </a:t>
            </a:r>
            <a:r>
              <a:rPr lang="en-US" dirty="0" err="1" smtClean="0"/>
              <a:t>config</a:t>
            </a:r>
            <a:r>
              <a:rPr lang="en-US" dirty="0" smtClean="0"/>
              <a:t>’ if old </a:t>
            </a:r>
            <a:r>
              <a:rPr lang="en-US" dirty="0" err="1" smtClean="0"/>
              <a:t>tls</a:t>
            </a:r>
            <a:r>
              <a:rPr lang="en-US" dirty="0" smtClean="0"/>
              <a:t> {} section exists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many of you are running FreeRADIUS ?</a:t>
            </a:r>
          </a:p>
          <a:p>
            <a:endParaRPr lang="en-US" dirty="0" smtClean="0"/>
          </a:p>
          <a:p>
            <a:r>
              <a:rPr lang="en-US" dirty="0" smtClean="0"/>
              <a:t>Version 1 or version 2 ?</a:t>
            </a:r>
          </a:p>
          <a:p>
            <a:endParaRPr lang="en-US" dirty="0" smtClean="0"/>
          </a:p>
          <a:p>
            <a:r>
              <a:rPr lang="en-US" dirty="0" smtClean="0"/>
              <a:t>How many are thinking about FR?</a:t>
            </a:r>
          </a:p>
          <a:p>
            <a:endParaRPr lang="en-US" dirty="0" smtClean="0"/>
          </a:p>
          <a:p>
            <a:r>
              <a:rPr lang="en-US" dirty="0" err="1" smtClean="0"/>
              <a:t>eduroam</a:t>
            </a:r>
            <a:r>
              <a:rPr lang="en-US" dirty="0" smtClean="0"/>
              <a:t> member?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EAP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EAP-PWD (RFC 5931) now supported </a:t>
            </a:r>
          </a:p>
          <a:p>
            <a:pPr lvl="1"/>
            <a:r>
              <a:rPr lang="en-GB" dirty="0" smtClean="0"/>
              <a:t>Requires </a:t>
            </a:r>
            <a:r>
              <a:rPr lang="en-GB" dirty="0" err="1" smtClean="0"/>
              <a:t>OpenSSL</a:t>
            </a:r>
            <a:r>
              <a:rPr lang="en-GB" dirty="0" smtClean="0"/>
              <a:t> with ECC support</a:t>
            </a:r>
          </a:p>
          <a:p>
            <a:pPr lvl="2"/>
            <a:r>
              <a:rPr lang="en-GB" dirty="0" smtClean="0"/>
              <a:t>OK for </a:t>
            </a:r>
            <a:r>
              <a:rPr lang="en-GB" dirty="0" err="1" smtClean="0"/>
              <a:t>Ubuntu</a:t>
            </a:r>
            <a:r>
              <a:rPr lang="en-GB" dirty="0" smtClean="0"/>
              <a:t>/</a:t>
            </a:r>
            <a:r>
              <a:rPr lang="en-GB" dirty="0" err="1" smtClean="0"/>
              <a:t>Debian</a:t>
            </a:r>
            <a:r>
              <a:rPr lang="en-GB" dirty="0" smtClean="0"/>
              <a:t>/SUSE</a:t>
            </a:r>
          </a:p>
          <a:p>
            <a:pPr lvl="2"/>
            <a:r>
              <a:rPr lang="en-GB" dirty="0" smtClean="0"/>
              <a:t>NOT OK for RHEL/</a:t>
            </a:r>
            <a:r>
              <a:rPr lang="en-GB" dirty="0" err="1" smtClean="0"/>
              <a:t>CentOS</a:t>
            </a:r>
            <a:r>
              <a:rPr lang="en-GB" dirty="0" smtClean="0"/>
              <a:t> – no support for this...</a:t>
            </a:r>
          </a:p>
          <a:p>
            <a:pPr lvl="1"/>
            <a:r>
              <a:rPr lang="en-GB" dirty="0" smtClean="0"/>
              <a:t>A quite significant client OS may soon have this...</a:t>
            </a:r>
          </a:p>
          <a:p>
            <a:r>
              <a:rPr lang="en-GB" dirty="0" smtClean="0"/>
              <a:t>TLS in PEAP and TLS checking improved – Matthew Newton</a:t>
            </a:r>
          </a:p>
          <a:p>
            <a:r>
              <a:rPr lang="en-GB" dirty="0" smtClean="0"/>
              <a:t>NB </a:t>
            </a:r>
            <a:r>
              <a:rPr lang="en-GB" dirty="0" err="1" smtClean="0"/>
              <a:t>SoH</a:t>
            </a:r>
            <a:r>
              <a:rPr lang="en-GB" dirty="0" smtClean="0"/>
              <a:t> – Status of Health...appeared in 2.1.11 but often looked over if migrating </a:t>
            </a:r>
            <a:r>
              <a:rPr lang="en-GB" dirty="0" err="1" smtClean="0"/>
              <a:t>configs</a:t>
            </a:r>
            <a:r>
              <a:rPr lang="en-GB" dirty="0" smtClean="0"/>
              <a:t>... there in 3.x – Phil </a:t>
            </a:r>
            <a:r>
              <a:rPr lang="en-GB" dirty="0" err="1" smtClean="0"/>
              <a:t>Mayers</a:t>
            </a:r>
            <a:endParaRPr lang="en-GB" dirty="0" smtClean="0"/>
          </a:p>
          <a:p>
            <a:pPr lvl="1"/>
            <a:r>
              <a:rPr lang="en-GB" dirty="0" smtClean="0"/>
              <a:t>MSCHAPv2 password incorrect inform.... 2.1.11</a:t>
            </a:r>
          </a:p>
          <a:p>
            <a:pPr lvl="1"/>
            <a:r>
              <a:rPr lang="en-GB" dirty="0" smtClean="0"/>
              <a:t>FR 3.x can now enact a password change (depending on backend configuration... ‘</a:t>
            </a:r>
            <a:r>
              <a:rPr lang="en-GB" dirty="0" err="1" smtClean="0"/>
              <a:t>passchange</a:t>
            </a:r>
            <a:r>
              <a:rPr lang="en-GB" dirty="0" smtClean="0"/>
              <a:t>’ in </a:t>
            </a:r>
            <a:r>
              <a:rPr lang="en-GB" dirty="0" err="1" smtClean="0"/>
              <a:t>mschap</a:t>
            </a:r>
            <a:r>
              <a:rPr lang="en-GB" dirty="0" smtClean="0"/>
              <a:t> module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EAP methods – results..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2838" y="1010245"/>
            <a:ext cx="898116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Sending Access-Accept of id 10 to 127.0.0.1 port 51618</a:t>
            </a:r>
          </a:p>
          <a:p>
            <a:r>
              <a:rPr lang="en-GB" sz="1000" dirty="0" smtClean="0"/>
              <a:t>	MS-MPPE-</a:t>
            </a:r>
            <a:r>
              <a:rPr lang="en-GB" sz="1000" dirty="0" err="1" smtClean="0"/>
              <a:t>Recv</a:t>
            </a:r>
            <a:r>
              <a:rPr lang="en-GB" sz="1000" dirty="0" smtClean="0"/>
              <a:t>-Key = 0xcb89900ace78ce497ac4671bde6cfc413aa02e88d7a28e7872732511ba10b170</a:t>
            </a:r>
          </a:p>
          <a:p>
            <a:r>
              <a:rPr lang="en-GB" sz="1000" dirty="0" smtClean="0"/>
              <a:t>	MS-MPPE-Send-Key = 0x44bed1a88ad802cbe5d5079c9075acde82624e00a6ba8e07ed76e78347f6a9b9</a:t>
            </a:r>
          </a:p>
          <a:p>
            <a:r>
              <a:rPr lang="en-GB" sz="1000" dirty="0" smtClean="0"/>
              <a:t>	EAP-Message = 0x030a0004</a:t>
            </a:r>
          </a:p>
          <a:p>
            <a:r>
              <a:rPr lang="en-GB" sz="1000" dirty="0" smtClean="0"/>
              <a:t>	Message-Authenticator = 0x00000000000000000000000000000000</a:t>
            </a:r>
          </a:p>
          <a:p>
            <a:r>
              <a:rPr lang="en-GB" sz="1000" dirty="0" smtClean="0"/>
              <a:t>	User-Name = "anonymous"</a:t>
            </a:r>
          </a:p>
          <a:p>
            <a:r>
              <a:rPr lang="en-GB" sz="1000" dirty="0" smtClean="0"/>
              <a:t>(10) Finished request 10.</a:t>
            </a:r>
          </a:p>
          <a:p>
            <a:r>
              <a:rPr lang="en-GB" sz="1000" dirty="0" smtClean="0"/>
              <a:t>Waking up in 4.5 seconds.</a:t>
            </a:r>
          </a:p>
          <a:p>
            <a:r>
              <a:rPr lang="en-GB" sz="1000" dirty="0" smtClean="0"/>
              <a:t>(0) Cleaning up request packet ID 0 with timestamp +7</a:t>
            </a:r>
          </a:p>
          <a:p>
            <a:r>
              <a:rPr lang="en-GB" sz="1000" dirty="0" smtClean="0"/>
              <a:t>(1) Cleaning up request packet ID 1 with timestamp +7</a:t>
            </a:r>
          </a:p>
          <a:p>
            <a:r>
              <a:rPr lang="en-GB" sz="1000" dirty="0" smtClean="0"/>
              <a:t>(2) Cleaning up request packet ID 2 with timestamp +7</a:t>
            </a:r>
          </a:p>
          <a:p>
            <a:r>
              <a:rPr lang="en-GB" sz="1000" dirty="0" smtClean="0"/>
              <a:t>(3) Cleaning up request packet ID 3 with timestamp +7</a:t>
            </a:r>
          </a:p>
          <a:p>
            <a:r>
              <a:rPr lang="en-GB" sz="1000" dirty="0" smtClean="0"/>
              <a:t>(4) Cleaning up request packet ID 4 with timestamp +7</a:t>
            </a:r>
          </a:p>
          <a:p>
            <a:r>
              <a:rPr lang="en-GB" sz="1000" dirty="0" smtClean="0"/>
              <a:t>(5) Cleaning up request packet ID 5 with timestamp +7</a:t>
            </a:r>
          </a:p>
          <a:p>
            <a:r>
              <a:rPr lang="en-GB" sz="1000" dirty="0" smtClean="0"/>
              <a:t>(6) Cleaning up request packet ID 6 with timestamp +7</a:t>
            </a:r>
          </a:p>
          <a:p>
            <a:r>
              <a:rPr lang="en-GB" sz="1000" dirty="0" smtClean="0"/>
              <a:t>(7) Cleaning up request packet ID 7 with timestamp +7</a:t>
            </a:r>
          </a:p>
          <a:p>
            <a:r>
              <a:rPr lang="en-GB" sz="1000" dirty="0" smtClean="0"/>
              <a:t>(8) Cleaning up request packet ID 8 with timestamp +7</a:t>
            </a:r>
          </a:p>
          <a:p>
            <a:r>
              <a:rPr lang="en-GB" sz="1000" dirty="0" smtClean="0"/>
              <a:t>(9) Cleaning up request packet ID 9 with timestamp +7</a:t>
            </a:r>
          </a:p>
          <a:p>
            <a:r>
              <a:rPr lang="en-GB" sz="1000" dirty="0" smtClean="0"/>
              <a:t>(10) Cleaning up request packet ID 10 with timestamp +7</a:t>
            </a:r>
          </a:p>
          <a:p>
            <a:endParaRPr lang="en-GB" sz="1000" dirty="0" smtClean="0"/>
          </a:p>
          <a:p>
            <a:r>
              <a:rPr lang="en-GB" sz="1000" b="1" dirty="0" smtClean="0">
                <a:solidFill>
                  <a:schemeClr val="bg1"/>
                </a:solidFill>
              </a:rPr>
              <a:t>PEAP - 11 packets in this test environment. 0.2s</a:t>
            </a:r>
            <a:r>
              <a:rPr lang="en-GB" sz="1000" dirty="0" smtClean="0"/>
              <a:t> </a:t>
            </a:r>
          </a:p>
          <a:p>
            <a:endParaRPr lang="en-GB" sz="1000" dirty="0" smtClean="0"/>
          </a:p>
          <a:p>
            <a:r>
              <a:rPr lang="en-GB" sz="1000" dirty="0" smtClean="0"/>
              <a:t>Sending Access-Accept of id 3 to 127.0.0.1 port 40733</a:t>
            </a:r>
          </a:p>
          <a:p>
            <a:r>
              <a:rPr lang="en-GB" sz="1000" dirty="0" smtClean="0"/>
              <a:t>	MS-MPPE-</a:t>
            </a:r>
            <a:r>
              <a:rPr lang="en-GB" sz="1000" dirty="0" err="1" smtClean="0"/>
              <a:t>Recv</a:t>
            </a:r>
            <a:r>
              <a:rPr lang="en-GB" sz="1000" dirty="0" smtClean="0"/>
              <a:t>-Key = 0x1a680403ff96516ca3ecdde78decebb2a4d3539a3fb12caec627a08bcdaa14dc</a:t>
            </a:r>
          </a:p>
          <a:p>
            <a:r>
              <a:rPr lang="en-GB" sz="1000" dirty="0" smtClean="0"/>
              <a:t>	MS-MPPE-Send-Key = 0xbc226dbf2014eb2d90413c81c29f555c539b3f06cd7a8afd02da3fa74063c45b</a:t>
            </a:r>
          </a:p>
          <a:p>
            <a:r>
              <a:rPr lang="en-GB" sz="1000" dirty="0" smtClean="0"/>
              <a:t>	EAP-Message = 0x03030004</a:t>
            </a:r>
          </a:p>
          <a:p>
            <a:r>
              <a:rPr lang="en-GB" sz="1000" dirty="0" smtClean="0"/>
              <a:t>	Message-Authenticator = 0x00000000000000000000000000000000</a:t>
            </a:r>
          </a:p>
          <a:p>
            <a:r>
              <a:rPr lang="en-GB" sz="1000" dirty="0" smtClean="0"/>
              <a:t>	User-Name = "</a:t>
            </a:r>
            <a:r>
              <a:rPr lang="en-GB" sz="1000" dirty="0" err="1" smtClean="0"/>
              <a:t>fred</a:t>
            </a:r>
            <a:r>
              <a:rPr lang="en-GB" sz="1000" dirty="0" smtClean="0"/>
              <a:t>"</a:t>
            </a:r>
          </a:p>
          <a:p>
            <a:r>
              <a:rPr lang="en-GB" sz="1000" dirty="0" smtClean="0"/>
              <a:t>(3) Finished request 3.</a:t>
            </a:r>
          </a:p>
          <a:p>
            <a:r>
              <a:rPr lang="en-GB" sz="1000" dirty="0" smtClean="0"/>
              <a:t>Waking up in 4.6 seconds.</a:t>
            </a:r>
          </a:p>
          <a:p>
            <a:r>
              <a:rPr lang="en-GB" sz="1000" dirty="0" smtClean="0"/>
              <a:t>(0) Cleaning up request packet ID 0 with timestamp +2</a:t>
            </a:r>
          </a:p>
          <a:p>
            <a:r>
              <a:rPr lang="en-GB" sz="1000" dirty="0" smtClean="0"/>
              <a:t>(1) Cleaning up request packet ID 1 with timestamp +2</a:t>
            </a:r>
          </a:p>
          <a:p>
            <a:r>
              <a:rPr lang="en-GB" sz="1000" dirty="0" smtClean="0"/>
              <a:t>(2) Cleaning up request packet ID 2 with timestamp +2</a:t>
            </a:r>
          </a:p>
          <a:p>
            <a:r>
              <a:rPr lang="en-GB" sz="1000" dirty="0" smtClean="0"/>
              <a:t>(3) Cleaning up request packet ID 3 with timestamp +2</a:t>
            </a:r>
          </a:p>
          <a:p>
            <a:endParaRPr lang="en-GB" sz="1000" dirty="0" smtClean="0"/>
          </a:p>
          <a:p>
            <a:r>
              <a:rPr lang="en-GB" sz="1000" b="1" dirty="0" smtClean="0">
                <a:solidFill>
                  <a:schemeClr val="bg1"/>
                </a:solidFill>
              </a:rPr>
              <a:t>EAP-PWD - 4 packets in this test environment - 0.07s</a:t>
            </a:r>
          </a:p>
          <a:p>
            <a:r>
              <a:rPr lang="en-GB" sz="1000" dirty="0" smtClean="0"/>
              <a:t>(its CPU heavy - plain EAP-MSCHAPv2 is 0.02s)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trigger.conf</a:t>
            </a:r>
            <a:r>
              <a:rPr lang="en-GB" dirty="0" smtClean="0"/>
              <a:t> – in </a:t>
            </a:r>
            <a:r>
              <a:rPr lang="en-GB" dirty="0" err="1" smtClean="0"/>
              <a:t>raddb</a:t>
            </a:r>
            <a:r>
              <a:rPr lang="en-GB" dirty="0" smtClean="0"/>
              <a:t> top level directory (may move)</a:t>
            </a:r>
          </a:p>
          <a:p>
            <a:endParaRPr lang="en-GB" dirty="0" smtClean="0"/>
          </a:p>
          <a:p>
            <a:r>
              <a:rPr lang="en-GB" dirty="0" smtClean="0"/>
              <a:t>Events in the server can now trigger a hook</a:t>
            </a:r>
          </a:p>
          <a:p>
            <a:pPr lvl="1"/>
            <a:r>
              <a:rPr lang="en-GB" dirty="0" smtClean="0"/>
              <a:t>E.g. Server stop/start or home server alive/dead, SNMP trap can be sent</a:t>
            </a:r>
          </a:p>
          <a:p>
            <a:endParaRPr lang="en-GB" dirty="0" smtClean="0"/>
          </a:p>
          <a:p>
            <a:r>
              <a:rPr lang="en-GB" dirty="0" smtClean="0"/>
              <a:t>Only known entries can be used...cannot just make them up – need to code them into the server. Need to copy MIBS into the global directory.</a:t>
            </a:r>
          </a:p>
          <a:p>
            <a:endParaRPr lang="en-GB" dirty="0" smtClean="0"/>
          </a:p>
          <a:p>
            <a:r>
              <a:rPr lang="en-GB" dirty="0" smtClean="0"/>
              <a:t>They are going to prove very useful (my belief)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auto_limit</a:t>
            </a:r>
            <a:r>
              <a:rPr lang="en-US" dirty="0" smtClean="0"/>
              <a:t> </a:t>
            </a:r>
            <a:r>
              <a:rPr lang="en-US" dirty="0" err="1" smtClean="0"/>
              <a:t>max_pps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Accounting a problem with slow back-ends... A flood of accounting data can cause issues.</a:t>
            </a:r>
          </a:p>
          <a:p>
            <a:r>
              <a:rPr lang="en-GB" dirty="0" smtClean="0"/>
              <a:t>FR 3 can limit number of packets handled...and silently drop excess packets.. NAS will retransmit the accounting packet.</a:t>
            </a:r>
          </a:p>
          <a:p>
            <a:r>
              <a:rPr lang="en-GB" dirty="0" smtClean="0"/>
              <a:t>1 second tracking window – helps to deal with overloading</a:t>
            </a:r>
          </a:p>
          <a:p>
            <a:r>
              <a:rPr lang="en-GB" dirty="0" err="1" smtClean="0"/>
              <a:t>auto_limit_acct</a:t>
            </a:r>
            <a:r>
              <a:rPr lang="en-GB" dirty="0" smtClean="0"/>
              <a:t>  - a set number..if number of packets received is higher than this AND the process queue is more than half full, then new packets are discarded – giving server chance to recover</a:t>
            </a:r>
            <a:endParaRPr lang="en-GB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radiusd.conf</a:t>
            </a:r>
            <a:r>
              <a:rPr lang="en-GB" dirty="0" smtClean="0"/>
              <a:t> some security options have moved to security {} subsection</a:t>
            </a:r>
          </a:p>
          <a:p>
            <a:pPr lvl="1"/>
            <a:r>
              <a:rPr lang="en-GB" dirty="0" err="1" smtClean="0"/>
              <a:t>chroot</a:t>
            </a:r>
            <a:r>
              <a:rPr lang="en-GB" dirty="0" smtClean="0"/>
              <a:t>, user, group, </a:t>
            </a:r>
            <a:r>
              <a:rPr lang="en-GB" dirty="0" err="1" smtClean="0"/>
              <a:t>allow_core_dumps</a:t>
            </a:r>
            <a:r>
              <a:rPr lang="en-GB" dirty="0" smtClean="0"/>
              <a:t>, </a:t>
            </a:r>
            <a:r>
              <a:rPr lang="en-GB" dirty="0" err="1" smtClean="0"/>
              <a:t>reject_delay</a:t>
            </a:r>
            <a:r>
              <a:rPr lang="en-GB" dirty="0" smtClean="0"/>
              <a:t>, </a:t>
            </a:r>
            <a:r>
              <a:rPr lang="en-GB" dirty="0" err="1" smtClean="0"/>
              <a:t>status_server</a:t>
            </a:r>
            <a:endParaRPr lang="en-GB" dirty="0" smtClean="0"/>
          </a:p>
          <a:p>
            <a:pPr lvl="1"/>
            <a:r>
              <a:rPr lang="en-GB" dirty="0" smtClean="0"/>
              <a:t>If you use any of these (and you should) then they need to be called in security {} section and not anywhere else in the file.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certdir</a:t>
            </a:r>
            <a:r>
              <a:rPr lang="en-GB" dirty="0" smtClean="0"/>
              <a:t> and </a:t>
            </a:r>
            <a:r>
              <a:rPr lang="en-GB" dirty="0" err="1" smtClean="0"/>
              <a:t>cadir</a:t>
            </a:r>
            <a:r>
              <a:rPr lang="en-GB" dirty="0" smtClean="0"/>
              <a:t> have been turned into global defines – they can now be set once and reused in </a:t>
            </a:r>
            <a:r>
              <a:rPr lang="en-GB" dirty="0" err="1" smtClean="0"/>
              <a:t>eap.conf</a:t>
            </a:r>
            <a:r>
              <a:rPr lang="en-GB" dirty="0" smtClean="0"/>
              <a:t> AND ‘</a:t>
            </a:r>
            <a:r>
              <a:rPr lang="en-GB" dirty="0" err="1" smtClean="0"/>
              <a:t>tls</a:t>
            </a:r>
            <a:r>
              <a:rPr lang="en-GB" dirty="0" smtClean="0"/>
              <a:t>’ virtual-server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state machine in the server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GB" dirty="0" smtClean="0"/>
              <a:t>The old state machine was an inter-connected mess that was getting to be impossible to extend or debug.  The new one is much, much, better.” – Alan </a:t>
            </a:r>
            <a:r>
              <a:rPr lang="en-GB" dirty="0" err="1" smtClean="0"/>
              <a:t>DeKok</a:t>
            </a:r>
            <a:r>
              <a:rPr lang="en-GB" dirty="0" smtClean="0"/>
              <a:t>  13 Apr 2011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about the same amount of code as the old one (state machine)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conceptually much simpler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all of the functionality of the old one...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.....hopefully none of the bugs ;-)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state machine</a:t>
            </a:r>
            <a:endParaRPr lang="en-US" dirty="0"/>
          </a:p>
        </p:txBody>
      </p:sp>
      <p:pic>
        <p:nvPicPr>
          <p:cNvPr id="2050" name="Picture 2" descr="C:\Users\ccalmb\Desktop\FR-ev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0054"/>
            <a:ext cx="8884693" cy="436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state machine</a:t>
            </a:r>
            <a:endParaRPr lang="en-US" dirty="0"/>
          </a:p>
        </p:txBody>
      </p:sp>
      <p:pic>
        <p:nvPicPr>
          <p:cNvPr id="3074" name="Picture 2" descr="C:\Users\ccalmb\Desktop\FR-proc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7805"/>
            <a:ext cx="8993609" cy="417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state machine – simplified</a:t>
            </a:r>
            <a:endParaRPr lang="en-US" dirty="0"/>
          </a:p>
        </p:txBody>
      </p:sp>
      <p:pic>
        <p:nvPicPr>
          <p:cNvPr id="4098" name="Picture 2" descr="C:\Users\ccalmb\Desktop\FR-process-simplifi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71" y="1181066"/>
            <a:ext cx="6221413" cy="41961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288" y="5145206"/>
            <a:ext cx="354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(Book-keeping,  Proxy and </a:t>
            </a:r>
            <a:r>
              <a:rPr lang="en-GB" dirty="0" err="1" smtClean="0"/>
              <a:t>CoA</a:t>
            </a:r>
            <a:r>
              <a:rPr lang="en-GB" dirty="0" smtClean="0"/>
              <a:t> functions removed from schematic)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state machine – advantage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 state machine that handles authentication / accounting / </a:t>
            </a:r>
            <a:r>
              <a:rPr lang="en-GB" dirty="0" err="1" smtClean="0"/>
              <a:t>coa</a:t>
            </a:r>
            <a:r>
              <a:rPr lang="en-GB" dirty="0" smtClean="0"/>
              <a:t> requests, processes them and replies. 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state machine that is much simpler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 have the ability to debug the internal state machine.</a:t>
            </a:r>
          </a:p>
          <a:p>
            <a:pPr lvl="1"/>
            <a:r>
              <a:rPr lang="en-GB" sz="2400" dirty="0" smtClean="0"/>
              <a:t>Define a flag DEBUG_STATE_MACHINE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r>
              <a:rPr lang="en-GB" dirty="0" smtClean="0"/>
              <a:t>(it will then print out every state transition that a request goes through – helping to understand how things work)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FreeRADIUS leads the field</a:t>
            </a:r>
            <a:endParaRPr lang="en-GB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0543"/>
            <a:ext cx="8549430" cy="26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Networkshop2012 /  NWS40  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err="1" smtClean="0"/>
              <a:t>eduroam</a:t>
            </a:r>
            <a:r>
              <a:rPr lang="en-GB" dirty="0" smtClean="0"/>
              <a:t> queries/support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Alan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Buxey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/ Scott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Armitage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http://www.ja.net/nwsmobile</a:t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Thankyou</a:t>
            </a:r>
            <a:r>
              <a:rPr lang="en-GB" dirty="0" smtClean="0"/>
              <a:t>...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...Questions?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seminar of 3 parts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Examining the RADIUS packet flow</a:t>
            </a:r>
          </a:p>
          <a:p>
            <a:endParaRPr lang="en-US" dirty="0" smtClean="0"/>
          </a:p>
          <a:p>
            <a:r>
              <a:rPr lang="en-US" b="1" dirty="0" smtClean="0"/>
              <a:t>Best Current Practice (BCP)</a:t>
            </a:r>
          </a:p>
          <a:p>
            <a:endParaRPr lang="en-US" dirty="0" smtClean="0"/>
          </a:p>
          <a:p>
            <a:r>
              <a:rPr lang="en-US" b="1" dirty="0" smtClean="0"/>
              <a:t>FreeRADIUS 3</a:t>
            </a:r>
          </a:p>
          <a:p>
            <a:endParaRPr lang="en-US" dirty="0" smtClean="0"/>
          </a:p>
          <a:p>
            <a:r>
              <a:rPr lang="en-US" dirty="0" smtClean="0"/>
              <a:t>..then Coffee Break followed by</a:t>
            </a:r>
          </a:p>
          <a:p>
            <a:endParaRPr lang="en-US" dirty="0" smtClean="0"/>
          </a:p>
          <a:p>
            <a:r>
              <a:rPr lang="en-US" dirty="0" smtClean="0"/>
              <a:t>Quick talks / Q+A session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FreeRADIUS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Examining the flow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run...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From source or from distribution (RPM, PKG, DEB etc)</a:t>
            </a:r>
          </a:p>
          <a:p>
            <a:endParaRPr lang="en-GB" dirty="0" smtClean="0"/>
          </a:p>
          <a:p>
            <a:r>
              <a:rPr lang="en-GB" dirty="0" smtClean="0"/>
              <a:t>First step is to add a user – </a:t>
            </a:r>
            <a:r>
              <a:rPr lang="en-GB" i="1" dirty="0" smtClean="0"/>
              <a:t>users</a:t>
            </a:r>
            <a:r>
              <a:rPr lang="en-GB" dirty="0" smtClean="0"/>
              <a:t> file simplest way (follow the docs...) . Once walking, then we run... SQL, LDAP, AD, Proxy etc</a:t>
            </a:r>
          </a:p>
          <a:p>
            <a:endParaRPr lang="en-GB" dirty="0" smtClean="0"/>
          </a:p>
          <a:p>
            <a:r>
              <a:rPr lang="en-GB" dirty="0" smtClean="0"/>
              <a:t>username </a:t>
            </a:r>
            <a:r>
              <a:rPr lang="en-GB" dirty="0" err="1" smtClean="0"/>
              <a:t>Cleartext</a:t>
            </a:r>
            <a:r>
              <a:rPr lang="en-GB" dirty="0" smtClean="0"/>
              <a:t>-Password := “password”</a:t>
            </a:r>
          </a:p>
          <a:p>
            <a:endParaRPr lang="en-GB" dirty="0" smtClean="0"/>
          </a:p>
          <a:p>
            <a:r>
              <a:rPr lang="en-GB" dirty="0" smtClean="0"/>
              <a:t>..run ‘</a:t>
            </a:r>
            <a:r>
              <a:rPr lang="en-GB" dirty="0" err="1" smtClean="0"/>
              <a:t>radiusd</a:t>
            </a:r>
            <a:r>
              <a:rPr lang="en-GB" dirty="0" smtClean="0"/>
              <a:t> –X’ in a console...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NET_Powerpoint Template_07.02.12">
  <a:themeElements>
    <a:clrScheme name="JANET">
      <a:dk1>
        <a:srgbClr val="474746"/>
      </a:dk1>
      <a:lt1>
        <a:srgbClr val="FFFFFE"/>
      </a:lt1>
      <a:dk2>
        <a:srgbClr val="F6861F"/>
      </a:dk2>
      <a:lt2>
        <a:srgbClr val="FFFFFE"/>
      </a:lt2>
      <a:accent1>
        <a:srgbClr val="C80E7E"/>
      </a:accent1>
      <a:accent2>
        <a:srgbClr val="E0682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.ne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">
  <a:themeElements>
    <a:clrScheme name="Janet Custom Theme">
      <a:dk1>
        <a:srgbClr val="616365"/>
      </a:dk1>
      <a:lt1>
        <a:srgbClr val="333333"/>
      </a:lt1>
      <a:dk2>
        <a:srgbClr val="E98300"/>
      </a:dk2>
      <a:lt2>
        <a:srgbClr val="EEECE1"/>
      </a:lt2>
      <a:accent1>
        <a:srgbClr val="D10074"/>
      </a:accent1>
      <a:accent2>
        <a:srgbClr val="CD202C"/>
      </a:accent2>
      <a:accent3>
        <a:srgbClr val="58A618"/>
      </a:accent3>
      <a:accent4>
        <a:srgbClr val="6B1F7C"/>
      </a:accent4>
      <a:accent5>
        <a:srgbClr val="0088CE"/>
      </a:accent5>
      <a:accent6>
        <a:srgbClr val="FFFFFF"/>
      </a:accent6>
      <a:hlink>
        <a:srgbClr val="0000FF"/>
      </a:hlink>
      <a:folHlink>
        <a:srgbClr val="800080"/>
      </a:folHlink>
    </a:clrScheme>
    <a:fontScheme name="Janet Custom Font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neri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vider Page">
  <a:themeElements>
    <a:clrScheme name="Janet Custom Theme">
      <a:dk1>
        <a:srgbClr val="616365"/>
      </a:dk1>
      <a:lt1>
        <a:srgbClr val="333333"/>
      </a:lt1>
      <a:dk2>
        <a:srgbClr val="E98300"/>
      </a:dk2>
      <a:lt2>
        <a:srgbClr val="EEECE1"/>
      </a:lt2>
      <a:accent1>
        <a:srgbClr val="D10074"/>
      </a:accent1>
      <a:accent2>
        <a:srgbClr val="CD202C"/>
      </a:accent2>
      <a:accent3>
        <a:srgbClr val="58A618"/>
      </a:accent3>
      <a:accent4>
        <a:srgbClr val="6B1F7C"/>
      </a:accent4>
      <a:accent5>
        <a:srgbClr val="0088CE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ank You custom slide">
  <a:themeElements>
    <a:clrScheme name="Janet Custom Theme">
      <a:dk1>
        <a:srgbClr val="616365"/>
      </a:dk1>
      <a:lt1>
        <a:srgbClr val="333333"/>
      </a:lt1>
      <a:dk2>
        <a:srgbClr val="E98300"/>
      </a:dk2>
      <a:lt2>
        <a:srgbClr val="EEECE1"/>
      </a:lt2>
      <a:accent1>
        <a:srgbClr val="D10074"/>
      </a:accent1>
      <a:accent2>
        <a:srgbClr val="CD202C"/>
      </a:accent2>
      <a:accent3>
        <a:srgbClr val="58A618"/>
      </a:accent3>
      <a:accent4>
        <a:srgbClr val="6B1F7C"/>
      </a:accent4>
      <a:accent5>
        <a:srgbClr val="0088CE"/>
      </a:accent5>
      <a:accent6>
        <a:srgbClr val="FFFFFF"/>
      </a:accent6>
      <a:hlink>
        <a:srgbClr val="0000FF"/>
      </a:hlink>
      <a:folHlink>
        <a:srgbClr val="800080"/>
      </a:folHlink>
    </a:clrScheme>
    <a:fontScheme name="Janet Custom Font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1714</TotalTime>
  <Words>2511</Words>
  <Application>Microsoft Office PowerPoint</Application>
  <PresentationFormat>On-screen Show (4:3)</PresentationFormat>
  <Paragraphs>515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JANET_Powerpoint Template_07.02.12</vt:lpstr>
      <vt:lpstr>Content Page</vt:lpstr>
      <vt:lpstr>Generic Background</vt:lpstr>
      <vt:lpstr>Divider Page</vt:lpstr>
      <vt:lpstr>Thank You</vt:lpstr>
      <vt:lpstr>Thank You custom slide</vt:lpstr>
      <vt:lpstr>Welcome </vt:lpstr>
      <vt:lpstr>FreeRADIUS demystified  To make less mysterious; to remove the mystery from;  make clear  </vt:lpstr>
      <vt:lpstr>Tuesday seminar</vt:lpstr>
      <vt:lpstr>Slide 4</vt:lpstr>
      <vt:lpstr>Slide 5</vt:lpstr>
      <vt:lpstr>FreeRADIUS leads the field</vt:lpstr>
      <vt:lpstr>A seminar of 3 parts</vt:lpstr>
      <vt:lpstr>FreeRADIUS</vt:lpstr>
      <vt:lpstr>The first run...</vt:lpstr>
      <vt:lpstr>radiusd -X</vt:lpstr>
      <vt:lpstr>Now fire a test at it from local server</vt:lpstr>
      <vt:lpstr>results</vt:lpstr>
      <vt:lpstr>The server (overview)</vt:lpstr>
      <vt:lpstr>The server (detail)</vt:lpstr>
      <vt:lpstr>                       FR server (breakdown)</vt:lpstr>
      <vt:lpstr>Decisions...decisions...</vt:lpstr>
      <vt:lpstr>Decisions continue..</vt:lpstr>
      <vt:lpstr>Decisions continue..</vt:lpstr>
      <vt:lpstr>Inner Space</vt:lpstr>
      <vt:lpstr>Access-Accept</vt:lpstr>
      <vt:lpstr>802.1X + EAP schematic</vt:lpstr>
      <vt:lpstr>PEAP</vt:lpstr>
      <vt:lpstr>Possible issues...</vt:lpstr>
      <vt:lpstr>‘home’ authentication</vt:lpstr>
      <vt:lpstr>Proxying</vt:lpstr>
      <vt:lpstr>Proxied request (visitor)</vt:lpstr>
      <vt:lpstr>Proxied request (..at the home site)</vt:lpstr>
      <vt:lpstr>No response?</vt:lpstr>
      <vt:lpstr>FreeRADIUS</vt:lpstr>
      <vt:lpstr>Overview</vt:lpstr>
      <vt:lpstr>Virtual-Server</vt:lpstr>
      <vt:lpstr>eduroam VS   (minimal) </vt:lpstr>
      <vt:lpstr>‘named’ modules</vt:lpstr>
      <vt:lpstr>Attribute filtering</vt:lpstr>
      <vt:lpstr>Only proxy valid users</vt:lpstr>
      <vt:lpstr>Valid users..</vt:lpstr>
      <vt:lpstr>Policy</vt:lpstr>
      <vt:lpstr>Proxy pool</vt:lpstr>
      <vt:lpstr>Reduction of inner authentication load</vt:lpstr>
      <vt:lpstr>Remove unused modules</vt:lpstr>
      <vt:lpstr>Monitoring</vt:lpstr>
      <vt:lpstr>Munin graphing</vt:lpstr>
      <vt:lpstr>FreeRADIUS 3</vt:lpstr>
      <vt:lpstr>FreeRADIUS 3</vt:lpstr>
      <vt:lpstr>The initial move</vt:lpstr>
      <vt:lpstr>Files that have moved (top level)</vt:lpstr>
      <vt:lpstr>Connection pools</vt:lpstr>
      <vt:lpstr>New Virtual Servers available</vt:lpstr>
      <vt:lpstr>New EAP layout</vt:lpstr>
      <vt:lpstr>New EAP methods</vt:lpstr>
      <vt:lpstr>New EAP methods – results..</vt:lpstr>
      <vt:lpstr>Triggers</vt:lpstr>
      <vt:lpstr>auto_limit max_pps</vt:lpstr>
      <vt:lpstr>Housekeeping..</vt:lpstr>
      <vt:lpstr>New state machine in the server core</vt:lpstr>
      <vt:lpstr>Old state machine</vt:lpstr>
      <vt:lpstr>New state machine</vt:lpstr>
      <vt:lpstr>New state machine – simplified</vt:lpstr>
      <vt:lpstr>New state machine – advantage</vt:lpstr>
      <vt:lpstr>Slide 60</vt:lpstr>
      <vt:lpstr>Thankyou...     ...Questions?  </vt:lpstr>
    </vt:vector>
  </TitlesOfParts>
  <Company>loughborough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FreeRADIUS 3</dc:title>
  <dc:creator>alan buxey</dc:creator>
  <cp:lastModifiedBy>ccalmb</cp:lastModifiedBy>
  <cp:revision>43</cp:revision>
  <dcterms:created xsi:type="dcterms:W3CDTF">2012-02-20T13:41:35Z</dcterms:created>
  <dcterms:modified xsi:type="dcterms:W3CDTF">2012-04-03T07:57:49Z</dcterms:modified>
</cp:coreProperties>
</file>