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2" r:id="rId3"/>
    <p:sldMasterId id="2147483685" r:id="rId4"/>
    <p:sldMasterId id="2147483695" r:id="rId5"/>
  </p:sldMasterIdLst>
  <p:notesMasterIdLst>
    <p:notesMasterId r:id="rId11"/>
  </p:notesMasterIdLst>
  <p:sldIdLst>
    <p:sldId id="257" r:id="rId6"/>
    <p:sldId id="258" r:id="rId7"/>
    <p:sldId id="260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2162-1CD3-4D30-8427-782F4ED107E2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FC70-141C-490A-AA21-ADC055F2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CCED5-B68C-4C3E-ABE0-FEAE60B1ECA7}" type="datetime1">
              <a: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10/02/2017</a:t>
            </a:fld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07224-E016-4A26-865A-158FD29C34EF}" type="slidenum">
              <a: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Tiered Storage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9643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547E-14D3-4FF4-81F6-6ABD286980E7}" type="datetime1">
              <a: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10/02/2017</a:t>
            </a:fld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07224-E016-4A26-865A-158FD29C34EF}" type="slidenum">
              <a: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Tiered Storage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8853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082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1EF06-41A6-46A1-B326-52917687308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082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75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Backgroun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24567" y="5163866"/>
            <a:ext cx="8832851" cy="258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287993" indent="0">
              <a:buNone/>
              <a:defRPr sz="1400"/>
            </a:lvl2pPr>
            <a:lvl3pPr marL="575986" indent="0">
              <a:buNone/>
              <a:defRPr sz="1400"/>
            </a:lvl3pPr>
            <a:lvl4pPr marL="863978" indent="0">
              <a:buNone/>
              <a:defRPr sz="1400"/>
            </a:lvl4pPr>
            <a:lvl5pPr marL="1151971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8000" y="1173000"/>
            <a:ext cx="8640000" cy="2879635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tabLst/>
              <a:defRPr lang="en-GB" sz="2133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7AC7646-2335-4161-A299-A7785736A15D}" type="datetime1">
              <a:rPr lang="en-GB" altLang="en-US" smtClean="0"/>
              <a:t>10/02/2017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240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D6B0EE-970C-4692-A4EC-5B9A60100A36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E3D4-CEAF-4791-9A5C-C19B15FE5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348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64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20000" y="5131323"/>
            <a:ext cx="9960000" cy="263320"/>
          </a:xfrm>
        </p:spPr>
        <p:txBody>
          <a:bodyPr>
            <a:spAutoFit/>
          </a:bodyPr>
          <a:lstStyle>
            <a:lvl1pPr marL="0" marR="0" indent="0" algn="l" defTabSz="609555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867" baseline="0">
                <a:solidFill>
                  <a:schemeClr val="bg1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presentation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920000" y="4560776"/>
            <a:ext cx="9960000" cy="502701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733" b="1" i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37600"/>
            <a:ext cx="1372800" cy="244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fld id="{C750183E-5AE1-DC40-89B1-1CBB18EE30C8}" type="datetime1">
              <a:rPr lang="en-GB" smtClean="0"/>
              <a:t>14/10/2013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37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is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9648" y="2280003"/>
            <a:ext cx="10320352" cy="574516"/>
          </a:xfrm>
        </p:spPr>
        <p:txBody>
          <a:bodyPr wrap="square" anchor="t">
            <a:spAutoFit/>
          </a:bodyPr>
          <a:lstStyle>
            <a:lvl1pPr algn="l">
              <a:defRPr sz="3733" b="1" cap="none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9648" y="3606714"/>
            <a:ext cx="10320352" cy="33855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400">
                <a:solidFill>
                  <a:srgbClr val="2C3841"/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section subtitle</a:t>
            </a:r>
          </a:p>
        </p:txBody>
      </p:sp>
      <p:pic>
        <p:nvPicPr>
          <p:cNvPr id="11" name="Picture 10" descr="2013_Jisc_Logo_RGB300(26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1247648" cy="7274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96A3-CF9F-41F4-95F9-31D5A3BAD7E0}" type="datetime1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520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794E-0914-421A-A1C9-7171FDEE78A2}" type="datetime1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1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884B-20B3-4160-9D20-A488B4CEEB41}" type="datetime1">
              <a:rPr lang="en-GB" smtClean="0"/>
              <a:t>10/02/2017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2000" y="1800000"/>
            <a:ext cx="11568000" cy="4560000"/>
          </a:xfrm>
        </p:spPr>
        <p:txBody>
          <a:bodyPr/>
          <a:lstStyle/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2000" y="1200000"/>
            <a:ext cx="11568000" cy="60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33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GB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98965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isc Slide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2000" y="1200151"/>
            <a:ext cx="5520000" cy="5160000"/>
          </a:xfrm>
        </p:spPr>
        <p:txBody>
          <a:bodyPr/>
          <a:lstStyle>
            <a:lvl1pPr>
              <a:defRPr sz="3733">
                <a:solidFill>
                  <a:srgbClr val="2C3841"/>
                </a:solidFill>
              </a:defRPr>
            </a:lvl1pPr>
            <a:lvl2pPr>
              <a:defRPr sz="3733">
                <a:solidFill>
                  <a:srgbClr val="2C3841"/>
                </a:solidFill>
              </a:defRPr>
            </a:lvl2pPr>
            <a:lvl3pPr>
              <a:defRPr sz="3200">
                <a:solidFill>
                  <a:srgbClr val="2C3841"/>
                </a:solidFill>
              </a:defRPr>
            </a:lvl3pPr>
            <a:lvl4pPr>
              <a:defRPr sz="3200">
                <a:solidFill>
                  <a:srgbClr val="2C3841"/>
                </a:solidFill>
              </a:defRPr>
            </a:lvl4pPr>
            <a:lvl5pPr>
              <a:defRPr sz="3200">
                <a:solidFill>
                  <a:srgbClr val="2C384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0001" y="1200151"/>
            <a:ext cx="5520000" cy="5160000"/>
          </a:xfrm>
        </p:spPr>
        <p:txBody>
          <a:bodyPr/>
          <a:lstStyle>
            <a:lvl1pPr>
              <a:defRPr sz="3733"/>
            </a:lvl1pPr>
            <a:lvl2pPr>
              <a:defRPr sz="3733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3F1D-73C4-432C-8E5A-263718A2507B}" type="datetime1">
              <a:rPr lang="en-GB" smtClean="0"/>
              <a:t>10/02/2017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0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isc Slide (2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2000" y="0"/>
            <a:ext cx="10008000" cy="624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2000" y="1200000"/>
            <a:ext cx="5520000" cy="60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33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GB" dirty="0"/>
              <a:t>Click to edit slide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12003" y="1800000"/>
            <a:ext cx="5519999" cy="4560000"/>
          </a:xfrm>
        </p:spPr>
        <p:txBody>
          <a:bodyPr/>
          <a:lstStyle>
            <a:lvl1pPr>
              <a:defRPr sz="3733"/>
            </a:lvl1pPr>
            <a:lvl2pPr>
              <a:defRPr sz="3733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60001" y="1200000"/>
            <a:ext cx="5520000" cy="60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733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GB" dirty="0"/>
              <a:t>Click to edit slide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60003" y="1800000"/>
            <a:ext cx="5519999" cy="4560000"/>
          </a:xfrm>
        </p:spPr>
        <p:txBody>
          <a:bodyPr/>
          <a:lstStyle>
            <a:lvl1pPr>
              <a:defRPr sz="3733"/>
            </a:lvl1pPr>
            <a:lvl2pPr>
              <a:defRPr sz="3733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A164-1EF0-4C2C-99C1-A5BD9FA60FEA}" type="datetime1">
              <a:rPr lang="en-GB" smtClean="0"/>
              <a:t>10/02/2017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4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E39-942B-4112-9239-1C0F15D4BE43}" type="datetime1">
              <a:rPr lang="en-GB" smtClean="0"/>
              <a:t>10/02/2017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2000" y="1200151"/>
            <a:ext cx="5520000" cy="5160000"/>
          </a:xfrm>
        </p:spPr>
        <p:txBody>
          <a:bodyPr/>
          <a:lstStyle>
            <a:lvl1pPr>
              <a:defRPr sz="3733">
                <a:solidFill>
                  <a:srgbClr val="2C3841"/>
                </a:solidFill>
              </a:defRPr>
            </a:lvl1pPr>
            <a:lvl2pPr>
              <a:defRPr sz="3733">
                <a:solidFill>
                  <a:srgbClr val="2C3841"/>
                </a:solidFill>
              </a:defRPr>
            </a:lvl2pPr>
            <a:lvl3pPr>
              <a:defRPr sz="3200">
                <a:solidFill>
                  <a:srgbClr val="2C3841"/>
                </a:solidFill>
              </a:defRPr>
            </a:lvl3pPr>
            <a:lvl4pPr>
              <a:defRPr sz="3200">
                <a:solidFill>
                  <a:srgbClr val="2C3841"/>
                </a:solidFill>
              </a:defRPr>
            </a:lvl4pPr>
            <a:lvl5pPr>
              <a:defRPr sz="3200">
                <a:solidFill>
                  <a:srgbClr val="2C384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0001" y="1200151"/>
            <a:ext cx="5520000" cy="2462400"/>
          </a:xfrm>
        </p:spPr>
        <p:txBody>
          <a:bodyPr/>
          <a:lstStyle>
            <a:lvl1pPr>
              <a:defRPr sz="3733"/>
            </a:lvl1pPr>
            <a:lvl2pPr>
              <a:defRPr sz="3733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360001" y="3897728"/>
            <a:ext cx="5520000" cy="2462400"/>
          </a:xfrm>
        </p:spPr>
        <p:txBody>
          <a:bodyPr/>
          <a:lstStyle>
            <a:lvl1pPr>
              <a:defRPr sz="3733"/>
            </a:lvl1pPr>
            <a:lvl2pPr>
              <a:defRPr sz="3733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810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Pic +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2000" y="0"/>
            <a:ext cx="10008000" cy="624000"/>
          </a:xfrm>
        </p:spPr>
        <p:txBody>
          <a:bodyPr anchor="b">
            <a:normAutofit/>
          </a:bodyPr>
          <a:lstStyle>
            <a:lvl1pPr algn="r">
              <a:defRPr sz="3733" b="1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48000" y="1200000"/>
            <a:ext cx="9600000" cy="46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46720" y="6000000"/>
            <a:ext cx="7200000" cy="360000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GB" dirty="0"/>
              <a:t>Click to edit image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F49-5615-4FE5-AC8A-59CA2E61D7B9}" type="datetime1">
              <a:rPr lang="en-GB" smtClean="0"/>
              <a:t>10/02/2017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446720" y="6000000"/>
            <a:ext cx="2400000" cy="360000"/>
          </a:xfrm>
        </p:spPr>
        <p:txBody>
          <a:bodyPr>
            <a:normAutofit/>
          </a:bodyPr>
          <a:lstStyle>
            <a:lvl1pPr marL="0" indent="0" algn="r">
              <a:buNone/>
              <a:defRPr sz="1067">
                <a:solidFill>
                  <a:srgbClr val="9BA7B0"/>
                </a:solidFill>
              </a:defRPr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GB" dirty="0"/>
              <a:t>Click to edit image attribution</a:t>
            </a:r>
          </a:p>
        </p:txBody>
      </p:sp>
    </p:spTree>
    <p:extLst>
      <p:ext uri="{BB962C8B-B14F-4D97-AF65-F5344CB8AC3E}">
        <p14:creationId xmlns:p14="http://schemas.microsoft.com/office/powerpoint/2010/main" val="272469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B999-1E40-4794-A43C-930A62AA6D12}" type="datetime1">
              <a:rPr lang="en-GB" smtClean="0"/>
              <a:t>10/02/2017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013_Jisc_Logo_RGB300(26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0"/>
            <a:ext cx="1248833" cy="7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72168" y="4436534"/>
            <a:ext cx="10519833" cy="1200151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341284"/>
            <a:ext cx="1534584" cy="1200149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Parallelogram 8"/>
          <p:cNvSpPr/>
          <p:nvPr/>
        </p:nvSpPr>
        <p:spPr>
          <a:xfrm rot="16200000">
            <a:off x="958851" y="4917018"/>
            <a:ext cx="1295400" cy="143933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8000" y="1173000"/>
            <a:ext cx="8640000" cy="2879635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>
              <a:defRPr lang="en-GB" sz="24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24567" y="5163866"/>
            <a:ext cx="8832851" cy="258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287993" indent="0">
              <a:buNone/>
              <a:defRPr sz="1400"/>
            </a:lvl2pPr>
            <a:lvl3pPr marL="575986" indent="0">
              <a:buNone/>
              <a:defRPr sz="1400"/>
            </a:lvl3pPr>
            <a:lvl4pPr marL="863978" indent="0">
              <a:buNone/>
              <a:defRPr sz="1400"/>
            </a:lvl4pPr>
            <a:lvl5pPr marL="1151971" indent="0"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624BC3D-F52B-4FB6-8834-8C7D2F82B331}" type="datetime1">
              <a:rPr lang="en-GB" altLang="en-US" smtClean="0"/>
              <a:t>10/02/2017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704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isc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AE70-8A28-43E3-AF27-6E8CBC2E6F86}" type="datetime1">
              <a:rPr lang="en-GB" smtClean="0"/>
              <a:t>10/02/2017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43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End Slid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29615650_handphone(tomedit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93" y="850423"/>
            <a:ext cx="62550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FDE2-4CB6-43F1-A34E-A6B594444E91}" type="datetime1">
              <a:rPr lang="en-GB" smtClean="0"/>
              <a:t>10/02/2017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67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360"/>
            <a:ext cx="9964928" cy="6136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864-8600-4600-B11A-ED1403F94A76}" type="datetime1">
              <a:rPr lang="en-GB" smtClean="0"/>
              <a:t>10/02/2017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0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9" y="1172633"/>
            <a:ext cx="11616265" cy="5137152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65A241D-A4CF-4280-BC5F-A0FD027770AA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6661D0-D4D9-4B3F-A5E0-C422C0156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534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9" y="1172634"/>
            <a:ext cx="5471583" cy="513715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32552" y="1172633"/>
            <a:ext cx="5471581" cy="5137152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CF66F20-7250-4114-B79B-095C68181CAA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9FB14C9-465B-462E-87B8-E6EF577952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918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7" y="1172633"/>
            <a:ext cx="5471460" cy="5137152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32551" y="1172635"/>
            <a:ext cx="5471583" cy="2256367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432603" y="4053785"/>
            <a:ext cx="5471532" cy="2256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6A9A3E1A-0951-4E7C-8AC3-44B053652AB4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58EB082-F83A-47C9-9449-958113D1C1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762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9" y="1845736"/>
            <a:ext cx="11616264" cy="4464049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87868" y="1172633"/>
            <a:ext cx="11569701" cy="51706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CCD1754-8815-4EFF-AE0B-A9DCF9742311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B1F2F56-E4A9-476B-B670-20C4C23907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906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70" y="1845733"/>
            <a:ext cx="5471457" cy="4464051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87870" y="1172633"/>
            <a:ext cx="5471583" cy="4500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432600" y="1845733"/>
            <a:ext cx="5471533" cy="4464051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32600" y="1169808"/>
            <a:ext cx="5471533" cy="4500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F6BA2990-20C0-44FF-A71D-7712880453FE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27D9BC7-D896-4EFE-B013-63584A9AA7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2131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32600" y="1172634"/>
            <a:ext cx="5471533" cy="2256367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432551" y="4053784"/>
            <a:ext cx="5471533" cy="2256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87869" y="1845733"/>
            <a:ext cx="5471457" cy="4464051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4433" y="1172633"/>
            <a:ext cx="5425019" cy="4500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827DBF02-38EA-416B-BB9D-6A676FF77C6A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847CC11-87B1-4AC3-A805-081B0709D5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831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46719" y="1172631"/>
            <a:ext cx="9698567" cy="4752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246717" y="6028004"/>
            <a:ext cx="7247867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287986" indent="0">
              <a:buNone/>
              <a:defRPr/>
            </a:lvl2pPr>
            <a:lvl3pPr marL="575972" indent="0">
              <a:buNone/>
              <a:defRPr/>
            </a:lvl3pPr>
            <a:lvl4pPr marL="863957" indent="0">
              <a:buNone/>
              <a:defRPr/>
            </a:lvl4pPr>
            <a:lvl5pPr marL="1151942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494586" y="6028004"/>
            <a:ext cx="2450700" cy="27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67">
                <a:solidFill>
                  <a:srgbClr val="9BA7A8"/>
                </a:solidFill>
              </a:defRPr>
            </a:lvl1pPr>
            <a:lvl2pPr marL="287986" indent="0">
              <a:buNone/>
              <a:defRPr/>
            </a:lvl2pPr>
            <a:lvl3pPr marL="575972" indent="0">
              <a:buNone/>
              <a:defRPr/>
            </a:lvl3pPr>
            <a:lvl4pPr marL="863957" indent="0">
              <a:buNone/>
              <a:defRPr/>
            </a:lvl4pPr>
            <a:lvl5pPr marL="1151942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68B509F-04EC-4EC6-96AA-FE4AE0CE2322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7FD8D0F-7ED7-4F45-B301-89F0E0FFB9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209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8" y="1172633"/>
            <a:ext cx="11616265" cy="5137152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C46AC16-7E7F-4A56-B949-2B659A7ACD4F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6661D0-D4D9-4B3F-A5E0-C422C0156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466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6A05E-B867-483D-8225-C3FDF6AAEED7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E3D4-CEAF-4791-9A5C-C19B15FE57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1494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9959-F6F1-4F36-AB51-C374ACA6F887}" type="datetime1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Tiered Storage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C380-5749-43DB-A29B-5B56515212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2001" y="696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2000" y="6528000"/>
            <a:ext cx="11568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0"/>
            <a:ext cx="934720" cy="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42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6096000" y="1198034"/>
            <a:ext cx="5799667" cy="56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89985" y="4961467"/>
            <a:ext cx="1257300" cy="397933"/>
            <a:chOff x="3448050" y="5069250"/>
            <a:chExt cx="5467350" cy="396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2400" b="1">
                  <a:solidFill>
                    <a:srgbClr val="E85E12"/>
                  </a:solidFill>
                  <a:ea typeface="MS PGothic" panose="020B0600070205080204" pitchFamily="34" charset="-128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defTabSz="914377">
                <a:defRPr/>
              </a:pPr>
              <a:endParaRPr lang="en-GB" sz="135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287867" y="2999317"/>
            <a:ext cx="6144684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87867" y="3206751"/>
            <a:ext cx="5471584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2C3841"/>
                </a:solidFill>
                <a:ea typeface="MS PGothic" panose="020B0600070205080204" pitchFamily="34" charset="-128"/>
              </a:rPr>
              <a:t>One Castlepark Tower Hill Bristol BS2 0JA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87867" y="4512734"/>
            <a:ext cx="4061884" cy="3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b="1">
                <a:solidFill>
                  <a:srgbClr val="E85E12"/>
                </a:solidFill>
                <a:ea typeface="MS PGothic" panose="020B0600070205080204" pitchFamily="34" charset="-128"/>
              </a:rPr>
              <a:t>customerservices@jisc.ac.uk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87867" y="3659717"/>
            <a:ext cx="2034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2C3841"/>
                </a:solidFill>
                <a:ea typeface="MS PGothic" panose="020B0600070205080204" pitchFamily="34" charset="-128"/>
              </a:rPr>
              <a:t>T 020 3697 5800</a:t>
            </a:r>
          </a:p>
        </p:txBody>
      </p:sp>
      <p:cxnSp>
        <p:nvCxnSpPr>
          <p:cNvPr id="14" name="Straight Connector 19"/>
          <p:cNvCxnSpPr>
            <a:cxnSpLocks noChangeShapeType="1"/>
          </p:cNvCxnSpPr>
          <p:nvPr/>
        </p:nvCxnSpPr>
        <p:spPr bwMode="auto">
          <a:xfrm>
            <a:off x="287867" y="64960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7869" y="1172634"/>
            <a:ext cx="5471583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87869" y="1587990"/>
            <a:ext cx="5471583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87869" y="2407423"/>
            <a:ext cx="5471583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92A70B5C-2329-4CC7-AC55-503D90DCF5C4}" type="datetime1">
              <a:rPr lang="en-GB" altLang="en-US" smtClean="0"/>
              <a:pPr/>
              <a:t>10/02/2017</a:t>
            </a:fld>
            <a:endParaRPr lang="en-GB" alt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Tiered Storage Requirements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B139668-F347-4BFB-B21C-C74D452298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4309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6096000" y="1198034"/>
            <a:ext cx="5799667" cy="56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89985" y="4961467"/>
            <a:ext cx="1257300" cy="397933"/>
            <a:chOff x="3448050" y="5069250"/>
            <a:chExt cx="5467350" cy="396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2400" b="1">
                  <a:solidFill>
                    <a:srgbClr val="E85E12"/>
                  </a:solidFill>
                  <a:ea typeface="MS PGothic" panose="020B0600070205080204" pitchFamily="34" charset="-128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defTabSz="914377">
                <a:defRPr/>
              </a:pPr>
              <a:endParaRPr lang="en-GB" sz="135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287867" y="2999317"/>
            <a:ext cx="6144684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87867" y="3206751"/>
            <a:ext cx="5471584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2C3841"/>
                </a:solidFill>
                <a:ea typeface="MS PGothic" panose="020B0600070205080204" pitchFamily="34" charset="-128"/>
              </a:rPr>
              <a:t>One Castlepark Tower Hill Bristol BS2 0JA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87867" y="4512734"/>
            <a:ext cx="4061884" cy="3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b="1">
                <a:solidFill>
                  <a:srgbClr val="E85E12"/>
                </a:solidFill>
                <a:ea typeface="MS PGothic" panose="020B0600070205080204" pitchFamily="34" charset="-128"/>
              </a:rPr>
              <a:t>customerservices@jisc.ac.uk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87867" y="3659717"/>
            <a:ext cx="2034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2C3841"/>
                </a:solidFill>
                <a:ea typeface="MS PGothic" panose="020B0600070205080204" pitchFamily="34" charset="-128"/>
              </a:rPr>
              <a:t>T 020 3697 5800</a:t>
            </a:r>
          </a:p>
        </p:txBody>
      </p:sp>
      <p:pic>
        <p:nvPicPr>
          <p:cNvPr id="14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5956301"/>
            <a:ext cx="958851" cy="3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1305984" y="6076951"/>
            <a:ext cx="4334933" cy="1100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67" dirty="0"/>
              <a:t>Except where otherwise noted, this work is licensed under CC-BY-NC-ND</a:t>
            </a:r>
          </a:p>
        </p:txBody>
      </p:sp>
      <p:cxnSp>
        <p:nvCxnSpPr>
          <p:cNvPr id="19" name="Straight Connector 21"/>
          <p:cNvCxnSpPr>
            <a:cxnSpLocks noChangeShapeType="1"/>
          </p:cNvCxnSpPr>
          <p:nvPr/>
        </p:nvCxnSpPr>
        <p:spPr bwMode="auto">
          <a:xfrm>
            <a:off x="287867" y="64960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7869" y="1172634"/>
            <a:ext cx="5471583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87869" y="1587990"/>
            <a:ext cx="5471583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87869" y="2407423"/>
            <a:ext cx="5471583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B1AAEA6F-80BC-47CC-9312-9CED29FB6628}" type="datetime1">
              <a:rPr lang="en-GB" altLang="en-US" smtClean="0"/>
              <a:pPr/>
              <a:t>10/02/2017</a:t>
            </a:fld>
            <a:endParaRPr lang="en-GB" alt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Tiered Storage Requirements</a:t>
            </a:r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26BCABE-85A0-4580-9A57-09F51D5D5B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623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4701"/>
            <a:ext cx="9878484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361267" y="5221817"/>
            <a:ext cx="5173133" cy="395816"/>
            <a:chOff x="3448050" y="5069250"/>
            <a:chExt cx="5467350" cy="396000"/>
          </a:xfrm>
        </p:grpSpPr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2400" b="1">
                  <a:solidFill>
                    <a:srgbClr val="E85E12"/>
                  </a:solidFill>
                  <a:ea typeface="MS PGothic" panose="020B0600070205080204" pitchFamily="34" charset="-128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defTabSz="914377">
                <a:defRPr/>
              </a:pPr>
              <a:endParaRPr lang="en-GB" sz="135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>
            <a:off x="287867" y="64960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62325" y="2886158"/>
            <a:ext cx="5172076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362325" y="3600979"/>
            <a:ext cx="5172076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362325" y="4052895"/>
            <a:ext cx="5172076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362325" y="4504811"/>
            <a:ext cx="5172076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8921BA77-1E75-44C1-BAE8-98D8D97AB14F}" type="datetime1">
              <a:rPr lang="en-GB" altLang="en-US" smtClean="0"/>
              <a:pPr/>
              <a:t>10/02/2017</a:t>
            </a:fld>
            <a:endParaRPr lang="en-GB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Tiered Storage Requirements</a:t>
            </a:r>
            <a:endParaRPr lang="en-GB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C03B21E-26DD-4774-BE77-10A41292A6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323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4701"/>
            <a:ext cx="9878484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361267" y="5221817"/>
            <a:ext cx="5173133" cy="395816"/>
            <a:chOff x="3448050" y="5069250"/>
            <a:chExt cx="5467350" cy="396000"/>
          </a:xfrm>
        </p:grpSpPr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2400" b="1">
                  <a:solidFill>
                    <a:srgbClr val="E85E12"/>
                  </a:solidFill>
                  <a:ea typeface="MS PGothic" panose="020B0600070205080204" pitchFamily="34" charset="-128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defTabSz="914377">
                <a:defRPr/>
              </a:pPr>
              <a:endParaRPr lang="en-GB" sz="135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>
            <a:off x="287867" y="64960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5750984"/>
            <a:ext cx="988484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9601200" y="6161618"/>
            <a:ext cx="2302933" cy="27093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67" dirty="0"/>
              <a:t>Except where otherwise noted, this work is licensed under CC-BY-NC-ND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362325" y="2886158"/>
            <a:ext cx="5172076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362325" y="3600979"/>
            <a:ext cx="5172076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362325" y="4052895"/>
            <a:ext cx="5172076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362325" y="4504811"/>
            <a:ext cx="5172076" cy="3323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4ECA73F0-677B-4E5E-92EA-2244ED128712}" type="datetime1">
              <a:rPr lang="en-GB" altLang="en-US" smtClean="0"/>
              <a:pPr/>
              <a:t>10/02/2017</a:t>
            </a:fld>
            <a:endParaRPr lang="en-GB" alt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Tiered Storage Requirements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8EF0F9C-4800-498D-B6EB-53443765F2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3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7" y="1172633"/>
            <a:ext cx="5471583" cy="513715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32552" y="1172633"/>
            <a:ext cx="5471581" cy="5137152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8225930-3228-4504-B8CE-EAD081BF2B90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9FB14C9-465B-462E-87B8-E6EF577952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09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7" y="1172633"/>
            <a:ext cx="5471460" cy="5137152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32550" y="1172634"/>
            <a:ext cx="5471583" cy="2256367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432602" y="4053785"/>
            <a:ext cx="5471532" cy="2256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C1552B0-121F-4774-927E-F5B92899C891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58EB082-F83A-47C9-9449-958113D1C1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49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9" y="1845734"/>
            <a:ext cx="11616264" cy="4464049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87867" y="1172633"/>
            <a:ext cx="11569701" cy="517064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014E0D0-AFE1-4B06-8818-38653C6F0770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B1F2F56-E4A9-476B-B670-20C4C23907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748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869" y="1845733"/>
            <a:ext cx="5471457" cy="4464051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87869" y="1172633"/>
            <a:ext cx="5471583" cy="4500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432600" y="1845733"/>
            <a:ext cx="5471533" cy="4464051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32600" y="1169808"/>
            <a:ext cx="5471533" cy="4500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1EEDFAA1-9A98-4DBB-A634-882B50B0CE5D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27D9BC7-D896-4EFE-B013-63584A9AA7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558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32600" y="1172633"/>
            <a:ext cx="5471533" cy="2256367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6432551" y="4053784"/>
            <a:ext cx="5471533" cy="2256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87868" y="1845733"/>
            <a:ext cx="5471457" cy="4464051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4432" y="1172633"/>
            <a:ext cx="5425019" cy="4500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9532E4D4-53F0-43A8-861F-059057F1D469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847CC11-87B1-4AC3-A805-081B0709D5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13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46718" y="1172631"/>
            <a:ext cx="9698567" cy="4752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667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246717" y="6028004"/>
            <a:ext cx="7247867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287993" indent="0">
              <a:buNone/>
              <a:defRPr/>
            </a:lvl2pPr>
            <a:lvl3pPr marL="575986" indent="0">
              <a:buNone/>
              <a:defRPr/>
            </a:lvl3pPr>
            <a:lvl4pPr marL="863978" indent="0">
              <a:buNone/>
              <a:defRPr/>
            </a:lvl4pPr>
            <a:lvl5pPr marL="1151971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494585" y="6028004"/>
            <a:ext cx="2450700" cy="27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67">
                <a:solidFill>
                  <a:srgbClr val="9BA7A8"/>
                </a:solidFill>
              </a:defRPr>
            </a:lvl1pPr>
            <a:lvl2pPr marL="287993" indent="0">
              <a:buNone/>
              <a:defRPr/>
            </a:lvl2pPr>
            <a:lvl3pPr marL="575986" indent="0">
              <a:buNone/>
              <a:defRPr/>
            </a:lvl3pPr>
            <a:lvl4pPr marL="863978" indent="0">
              <a:buNone/>
              <a:defRPr/>
            </a:lvl4pPr>
            <a:lvl5pPr marL="1151971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9245DC7-5D38-4051-BC6C-9E1CF6FAFCB8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7FD8D0F-7ED7-4F45-B301-89F0E0FFB9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80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72168" y="4436534"/>
            <a:ext cx="10519833" cy="1200151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824567" y="4533900"/>
            <a:ext cx="8832851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presentation title</a:t>
            </a:r>
          </a:p>
        </p:txBody>
      </p:sp>
      <p:pic>
        <p:nvPicPr>
          <p:cNvPr id="2052" name="Picture 7" descr="2013_Jisc_Logo_RGB300(26mm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0"/>
            <a:ext cx="1248833" cy="7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4341284"/>
            <a:ext cx="1534584" cy="1200149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2684" y="4718051"/>
            <a:ext cx="1041400" cy="1989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DD6D6370-70BB-467F-8190-00431F265161}" type="datetime1">
              <a:rPr lang="en-GB" altLang="en-US" smtClean="0"/>
              <a:t>10/02/2017</a:t>
            </a:fld>
            <a:endParaRPr lang="en-GB" altLang="en-US" dirty="0"/>
          </a:p>
        </p:txBody>
      </p:sp>
      <p:sp>
        <p:nvSpPr>
          <p:cNvPr id="7" name="Parallelogram 6"/>
          <p:cNvSpPr/>
          <p:nvPr/>
        </p:nvSpPr>
        <p:spPr>
          <a:xfrm rot="16200000">
            <a:off x="958851" y="4917018"/>
            <a:ext cx="1295400" cy="143933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385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Corbel" panose="020B050302020402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Corbel" panose="020B050302020402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Corbel" panose="020B050302020402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87859" indent="-287859" algn="l" defTabSz="914377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75719" indent="-287859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63578" indent="-287859" algn="l" defTabSz="914377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51438" indent="-287859" algn="l" defTabSz="914377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39297" indent="-287859" algn="l" defTabSz="914377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95701" y="-2117"/>
            <a:ext cx="8208433" cy="5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867" y="1172634"/>
            <a:ext cx="11616267" cy="51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867" y="6496051"/>
            <a:ext cx="958851" cy="21801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 b="1">
                <a:solidFill>
                  <a:srgbClr val="9BA7A8"/>
                </a:solidFill>
              </a:defRPr>
            </a:lvl1pPr>
          </a:lstStyle>
          <a:p>
            <a:fld id="{E1BDCB4B-1A81-4813-A707-BFD1F3139381}" type="datetime1">
              <a:rPr lang="en-GB" altLang="en-US" smtClean="0"/>
              <a:t>10/02/2017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718" y="6496051"/>
            <a:ext cx="9698567" cy="218016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67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285" y="6496051"/>
            <a:ext cx="958849" cy="21801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1200" b="1">
                <a:solidFill>
                  <a:srgbClr val="9BA7A8"/>
                </a:solidFill>
              </a:defRPr>
            </a:lvl1pPr>
          </a:lstStyle>
          <a:p>
            <a:fld id="{DE09024A-6371-4070-9F9C-A432ACA4CAB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 descr="2013_Jisc_Logo_RGB300(19.5mm)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0"/>
            <a:ext cx="958851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Straight Connector 9"/>
          <p:cNvCxnSpPr>
            <a:cxnSpLocks noChangeShapeType="1"/>
          </p:cNvCxnSpPr>
          <p:nvPr/>
        </p:nvCxnSpPr>
        <p:spPr bwMode="auto">
          <a:xfrm>
            <a:off x="287867" y="6921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3" name="Straight Connector 10"/>
          <p:cNvCxnSpPr>
            <a:cxnSpLocks noChangeShapeType="1"/>
          </p:cNvCxnSpPr>
          <p:nvPr/>
        </p:nvCxnSpPr>
        <p:spPr bwMode="auto">
          <a:xfrm>
            <a:off x="287867" y="64960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7110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/>
  <p:txStyles>
    <p:titleStyle>
      <a:lvl1pPr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609585"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6pPr>
      <a:lvl7pPr marL="1219170"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7pPr>
      <a:lvl8pPr marL="1828754"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8pPr>
      <a:lvl9pPr marL="2438339" algn="r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87859" indent="-287859" algn="l" defTabSz="914377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75719" indent="-287859" algn="l" defTabSz="914377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63578" indent="-287859" algn="l" defTabSz="914377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51438" indent="-287859" algn="l" defTabSz="914377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32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39297" indent="-287859" algn="l" defTabSz="914377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001" y="3"/>
            <a:ext cx="10008000" cy="624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000" y="1200000"/>
            <a:ext cx="11568000" cy="51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slide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000" y="6528000"/>
            <a:ext cx="960000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67" b="1" normalizeH="0">
                <a:solidFill>
                  <a:srgbClr val="9BA7B0"/>
                </a:solidFill>
              </a:defRPr>
            </a:lvl1pPr>
          </a:lstStyle>
          <a:p>
            <a:pPr defTabSz="914354"/>
            <a:fld id="{158AA5AE-DDF5-4DAF-AC2E-11055B8CCBC1}" type="datetime1">
              <a:rPr lang="en-GB" smtClean="0"/>
              <a:pPr defTabSz="914354"/>
              <a:t>10/02/2017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0000" y="6528000"/>
            <a:ext cx="9552000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67">
                <a:solidFill>
                  <a:srgbClr val="9BA7B0"/>
                </a:solidFill>
              </a:defRPr>
            </a:lvl1pPr>
          </a:lstStyle>
          <a:p>
            <a:pPr defTabSz="914354"/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0000" y="6528000"/>
            <a:ext cx="960000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67" b="1">
                <a:solidFill>
                  <a:srgbClr val="9BA7B0"/>
                </a:solidFill>
              </a:defRPr>
            </a:lvl1pPr>
          </a:lstStyle>
          <a:p>
            <a:pPr defTabSz="914354"/>
            <a:fld id="{EE93C380-5749-43DB-A29B-5B5651521244}" type="slidenum">
              <a:rPr lang="en-GB" smtClean="0"/>
              <a:pPr defTabSz="914354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47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r" defTabSz="609555" rtl="0" eaLnBrk="1" latinLnBrk="0" hangingPunct="1">
        <a:spcBef>
          <a:spcPct val="0"/>
        </a:spcBef>
        <a:buNone/>
        <a:defRPr sz="3733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83972" indent="-383972" algn="l" defTabSz="609555" rtl="0" eaLnBrk="1" latinLnBrk="0" hangingPunct="1">
        <a:lnSpc>
          <a:spcPct val="90000"/>
        </a:lnSpc>
        <a:spcBef>
          <a:spcPts val="1600"/>
        </a:spcBef>
        <a:buClr>
          <a:srgbClr val="DE481C"/>
        </a:buClr>
        <a:buSzPct val="120000"/>
        <a:buFont typeface="Lucida Grande"/>
        <a:buChar char="»"/>
        <a:defRPr sz="3733" kern="1200">
          <a:solidFill>
            <a:srgbClr val="2C3841"/>
          </a:solidFill>
          <a:latin typeface="+mn-lt"/>
          <a:ea typeface="+mn-ea"/>
          <a:cs typeface="+mn-cs"/>
        </a:defRPr>
      </a:lvl1pPr>
      <a:lvl2pPr marL="767943" indent="-383972" algn="l" defTabSz="609555" rtl="0" eaLnBrk="1" latinLnBrk="0" hangingPunct="1">
        <a:lnSpc>
          <a:spcPct val="90000"/>
        </a:lnSpc>
        <a:spcBef>
          <a:spcPts val="1067"/>
        </a:spcBef>
        <a:buClr>
          <a:srgbClr val="DE481C"/>
        </a:buClr>
        <a:buSzPct val="120000"/>
        <a:buFont typeface="Lucida Grande"/>
        <a:buChar char="›"/>
        <a:defRPr sz="3733" kern="1200">
          <a:solidFill>
            <a:srgbClr val="2C3841"/>
          </a:solidFill>
          <a:latin typeface="+mn-lt"/>
          <a:ea typeface="+mn-ea"/>
          <a:cs typeface="+mn-cs"/>
        </a:defRPr>
      </a:lvl2pPr>
      <a:lvl3pPr marL="1151914" indent="-383972" algn="l" defTabSz="609555" rtl="0" eaLnBrk="1" latinLnBrk="0" hangingPunct="1">
        <a:lnSpc>
          <a:spcPct val="90000"/>
        </a:lnSpc>
        <a:spcBef>
          <a:spcPts val="533"/>
        </a:spcBef>
        <a:buClr>
          <a:srgbClr val="DE481C"/>
        </a:buClr>
        <a:buSzPct val="120000"/>
        <a:buFont typeface="Lucida Grande"/>
        <a:buChar char="–"/>
        <a:defRPr sz="3200" kern="1200">
          <a:solidFill>
            <a:srgbClr val="2C3841"/>
          </a:solidFill>
          <a:latin typeface="+mn-lt"/>
          <a:ea typeface="+mn-ea"/>
          <a:cs typeface="+mn-cs"/>
        </a:defRPr>
      </a:lvl3pPr>
      <a:lvl4pPr marL="1535886" indent="-383972" algn="l" defTabSz="609555" rtl="0" eaLnBrk="1" latinLnBrk="0" hangingPunct="1">
        <a:lnSpc>
          <a:spcPct val="90000"/>
        </a:lnSpc>
        <a:spcBef>
          <a:spcPts val="533"/>
        </a:spcBef>
        <a:buClr>
          <a:srgbClr val="DE481C"/>
        </a:buClr>
        <a:buSzPct val="120000"/>
        <a:buFont typeface="Lucida Grande"/>
        <a:buChar char="–"/>
        <a:defRPr sz="3200" kern="1200">
          <a:solidFill>
            <a:srgbClr val="2C3841"/>
          </a:solidFill>
          <a:latin typeface="+mn-lt"/>
          <a:ea typeface="+mn-ea"/>
          <a:cs typeface="+mn-cs"/>
        </a:defRPr>
      </a:lvl4pPr>
      <a:lvl5pPr marL="1919856" indent="-383972" algn="l" defTabSz="609555" rtl="0" eaLnBrk="1" latinLnBrk="0" hangingPunct="1">
        <a:lnSpc>
          <a:spcPct val="90000"/>
        </a:lnSpc>
        <a:spcBef>
          <a:spcPts val="533"/>
        </a:spcBef>
        <a:buClr>
          <a:srgbClr val="DE481C"/>
        </a:buClr>
        <a:buSzPct val="120000"/>
        <a:buFont typeface="Lucida Grande"/>
        <a:buChar char="–"/>
        <a:defRPr sz="3200" kern="1200">
          <a:solidFill>
            <a:srgbClr val="2C3841"/>
          </a:solidFill>
          <a:latin typeface="+mn-lt"/>
          <a:ea typeface="+mn-ea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95702" y="-2117"/>
            <a:ext cx="8208433" cy="5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868" y="1172636"/>
            <a:ext cx="11616267" cy="51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868" y="6496051"/>
            <a:ext cx="958851" cy="21801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 b="1">
                <a:solidFill>
                  <a:srgbClr val="9BA7A8"/>
                </a:solidFill>
              </a:defRPr>
            </a:lvl1pPr>
          </a:lstStyle>
          <a:p>
            <a:pPr defTabSz="914354"/>
            <a:fld id="{B395DCF8-DA22-4866-A63B-B6861A8793BA}" type="datetime1">
              <a:rPr lang="en-GB" altLang="en-US" smtClean="0"/>
              <a:pPr defTabSz="914354"/>
              <a:t>10/02/2017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719" y="6496051"/>
            <a:ext cx="9698567" cy="218016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67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 defTabSz="914354">
              <a:defRPr/>
            </a:pPr>
            <a:r>
              <a:rPr lang="en-GB"/>
              <a:t>Tiered Storage Requirements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286" y="6496051"/>
            <a:ext cx="958849" cy="21801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1200" b="1">
                <a:solidFill>
                  <a:srgbClr val="9BA7A8"/>
                </a:solidFill>
              </a:defRPr>
            </a:lvl1pPr>
          </a:lstStyle>
          <a:p>
            <a:pPr defTabSz="914354"/>
            <a:fld id="{DE09024A-6371-4070-9F9C-A432ACA4CABA}" type="slidenum">
              <a:rPr lang="en-GB" altLang="en-US" smtClean="0"/>
              <a:pPr defTabSz="914354"/>
              <a:t>‹#›</a:t>
            </a:fld>
            <a:endParaRPr lang="en-GB" altLang="en-US" dirty="0"/>
          </a:p>
        </p:txBody>
      </p:sp>
      <p:pic>
        <p:nvPicPr>
          <p:cNvPr id="1031" name="Picture 6" descr="2013_Jisc_Logo_RGB300(19.5mm)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8" y="0"/>
            <a:ext cx="958851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Straight Connector 9"/>
          <p:cNvCxnSpPr>
            <a:cxnSpLocks noChangeShapeType="1"/>
          </p:cNvCxnSpPr>
          <p:nvPr/>
        </p:nvCxnSpPr>
        <p:spPr bwMode="auto">
          <a:xfrm>
            <a:off x="287868" y="6921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3" name="Straight Connector 10"/>
          <p:cNvCxnSpPr>
            <a:cxnSpLocks noChangeShapeType="1"/>
          </p:cNvCxnSpPr>
          <p:nvPr/>
        </p:nvCxnSpPr>
        <p:spPr bwMode="auto">
          <a:xfrm>
            <a:off x="287868" y="64960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04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/>
  <p:txStyles>
    <p:titleStyle>
      <a:lvl1pPr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609570"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6pPr>
      <a:lvl7pPr marL="1219140"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7pPr>
      <a:lvl8pPr marL="1828709"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8pPr>
      <a:lvl9pPr marL="2438278" algn="r" defTabSz="91435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87851" indent="-287851" algn="l" defTabSz="914354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75704" indent="-287851" algn="l" defTabSz="914354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63557" indent="-287851" algn="l" defTabSz="914354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51410" indent="-287851" algn="l" defTabSz="914354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32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39261" indent="-287851" algn="l" defTabSz="914354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695701" y="-2117"/>
            <a:ext cx="8208433" cy="5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867" y="1172634"/>
            <a:ext cx="11616267" cy="51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867" y="6496051"/>
            <a:ext cx="958851" cy="21801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 b="1">
                <a:solidFill>
                  <a:srgbClr val="9BA7A8"/>
                </a:solidFill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33195316-F759-4759-B91E-E1340593D7E7}" type="datetime1">
              <a:rPr lang="en-GB" altLang="en-US" smtClean="0">
                <a:ea typeface="MS PGothic" panose="020B0600070205080204" pitchFamily="34" charset="-128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10/02/2017</a:t>
            </a:fld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718" y="6496051"/>
            <a:ext cx="9698567" cy="218016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67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 defTabSz="914377">
              <a:defRPr/>
            </a:pPr>
            <a:r>
              <a:rPr lang="en-GB" smtClean="0"/>
              <a:t>Tiered Storage Requirements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285" y="6496051"/>
            <a:ext cx="958849" cy="21801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1200" b="1">
                <a:solidFill>
                  <a:srgbClr val="9BA7A8"/>
                </a:solidFill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6EAE5564-A211-417F-BEAD-91191D4F6B97}" type="slidenum">
              <a:rPr lang="en-GB" altLang="en-US" smtClean="0">
                <a:ea typeface="MS PGothic" panose="020B0600070205080204" pitchFamily="34" charset="-128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MS PGothic" panose="020B0600070205080204" pitchFamily="34" charset="-128"/>
            </a:endParaRPr>
          </a:p>
        </p:txBody>
      </p:sp>
      <p:pic>
        <p:nvPicPr>
          <p:cNvPr id="3079" name="Picture 6" descr="2013_Jisc_Logo_RGB300(19.5mm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0"/>
            <a:ext cx="958851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0" name="Straight Connector 9"/>
          <p:cNvCxnSpPr>
            <a:cxnSpLocks noChangeShapeType="1"/>
          </p:cNvCxnSpPr>
          <p:nvPr/>
        </p:nvCxnSpPr>
        <p:spPr bwMode="auto">
          <a:xfrm>
            <a:off x="287867" y="6921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1" name="Straight Connector 10"/>
          <p:cNvCxnSpPr>
            <a:cxnSpLocks noChangeShapeType="1"/>
          </p:cNvCxnSpPr>
          <p:nvPr/>
        </p:nvCxnSpPr>
        <p:spPr bwMode="auto">
          <a:xfrm>
            <a:off x="287867" y="6496051"/>
            <a:ext cx="11616267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479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/>
  <p:txStyles>
    <p:titleStyle>
      <a:lvl1pPr algn="r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609585" algn="r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6pPr>
      <a:lvl7pPr marL="1219170" algn="r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7pPr>
      <a:lvl8pPr marL="1828754" algn="r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8pPr>
      <a:lvl9pPr marL="2438339" algn="r" defTabSz="914377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87859" indent="-287859" algn="l" defTabSz="914377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75719" indent="-287859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63578" indent="-287859" algn="l" defTabSz="914377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51438" indent="-287859" algn="l" defTabSz="914377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32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39297" indent="-287859" algn="l" defTabSz="914377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ew.dovey@jisc.ac.uk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4567" y="4533901"/>
            <a:ext cx="8832851" cy="1034001"/>
          </a:xfrm>
        </p:spPr>
        <p:txBody>
          <a:bodyPr/>
          <a:lstStyle/>
          <a:p>
            <a:r>
              <a:rPr lang="en-GB" dirty="0"/>
              <a:t>Jisc Tiered Storage </a:t>
            </a:r>
            <a:r>
              <a:rPr lang="en-GB" dirty="0" smtClean="0"/>
              <a:t>Overview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61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667" dirty="0"/>
              <a:t>Initial interest for storage expressed by </a:t>
            </a:r>
            <a:r>
              <a:rPr lang="en-GB" sz="2667" dirty="0" smtClean="0"/>
              <a:t>SDC-North </a:t>
            </a:r>
            <a:r>
              <a:rPr lang="en-GB" sz="2667" dirty="0"/>
              <a:t>tenants</a:t>
            </a:r>
          </a:p>
          <a:p>
            <a:r>
              <a:rPr lang="en-GB" sz="2667" dirty="0"/>
              <a:t>Concept explored with </a:t>
            </a:r>
            <a:r>
              <a:rPr lang="en-GB" sz="2667" dirty="0" smtClean="0"/>
              <a:t>SDC-North </a:t>
            </a:r>
            <a:r>
              <a:rPr lang="en-GB" sz="2667" dirty="0"/>
              <a:t>tenants – workshop April</a:t>
            </a:r>
          </a:p>
          <a:p>
            <a:pPr lvl="1"/>
            <a:r>
              <a:rPr lang="en-GB" sz="2133" dirty="0"/>
              <a:t>Leeds forecast they will require 46 Petabytes of data storage within 10 years - with an assumption that storage will 'move to the right'		</a:t>
            </a:r>
          </a:p>
          <a:p>
            <a:pPr lvl="1"/>
            <a:r>
              <a:rPr lang="en-GB" sz="2133" dirty="0"/>
              <a:t>Manchester will require 8Petabytes within the next 3-5 years (600 TB last year)</a:t>
            </a:r>
          </a:p>
          <a:p>
            <a:r>
              <a:rPr lang="en-GB" sz="2667" dirty="0"/>
              <a:t>Informal discussions with NEI PDG, RDM, </a:t>
            </a:r>
            <a:r>
              <a:rPr lang="en-GB" sz="2667" dirty="0" smtClean="0"/>
              <a:t>etc.</a:t>
            </a:r>
            <a:endParaRPr lang="en-GB" sz="2667" dirty="0"/>
          </a:p>
          <a:p>
            <a:r>
              <a:rPr lang="en-GB" sz="2667" dirty="0"/>
              <a:t>Informal vendor discussions</a:t>
            </a:r>
          </a:p>
          <a:p>
            <a:r>
              <a:rPr lang="en-GB" sz="2667" dirty="0"/>
              <a:t>Formed Jisc POG (Project Oversite Group)</a:t>
            </a:r>
          </a:p>
          <a:p>
            <a:r>
              <a:rPr lang="en-GB" sz="2667" dirty="0"/>
              <a:t>Draft Jisc Business Case</a:t>
            </a:r>
          </a:p>
          <a:p>
            <a:r>
              <a:rPr lang="en-GB" sz="2667" dirty="0"/>
              <a:t>Requirements Workshop – </a:t>
            </a:r>
            <a:r>
              <a:rPr lang="en-GB" sz="2667" dirty="0" smtClean="0"/>
              <a:t>November </a:t>
            </a:r>
            <a:r>
              <a:rPr lang="en-GB" sz="2667" dirty="0" smtClean="0"/>
              <a:t>2016</a:t>
            </a:r>
          </a:p>
          <a:p>
            <a:r>
              <a:rPr lang="en-GB" sz="2667" dirty="0" smtClean="0"/>
              <a:t>Working Group – Feb 2017</a:t>
            </a:r>
            <a:endParaRPr lang="en-GB" sz="2667" dirty="0"/>
          </a:p>
        </p:txBody>
      </p:sp>
    </p:spTree>
    <p:extLst>
      <p:ext uri="{BB962C8B-B14F-4D97-AF65-F5344CB8AC3E}">
        <p14:creationId xmlns:p14="http://schemas.microsoft.com/office/powerpoint/2010/main" val="31500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2616509"/>
            <a:ext cx="12192000" cy="4257259"/>
          </a:xfrm>
          <a:prstGeom prst="roundRect">
            <a:avLst/>
          </a:prstGeom>
          <a:solidFill>
            <a:schemeClr val="accent6">
              <a:lumMod val="2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54"/>
            <a:r>
              <a:rPr lang="en-GB" b="1" kern="0" dirty="0">
                <a:solidFill>
                  <a:srgbClr val="FFFFFF"/>
                </a:solidFill>
              </a:rPr>
              <a:t>Jisc Tiered Storage Service</a:t>
            </a:r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448" y="3328169"/>
            <a:ext cx="11603555" cy="31398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54"/>
            <a:r>
              <a:rPr lang="en-GB" kern="0" dirty="0">
                <a:solidFill>
                  <a:srgbClr val="FFFFFF"/>
                </a:solidFill>
              </a:rPr>
              <a:t>HSM Appliance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Tiered Storage Proposal</a:t>
            </a:r>
          </a:p>
        </p:txBody>
      </p:sp>
      <p:sp>
        <p:nvSpPr>
          <p:cNvPr id="4" name="Cloud 3"/>
          <p:cNvSpPr/>
          <p:nvPr/>
        </p:nvSpPr>
        <p:spPr>
          <a:xfrm>
            <a:off x="5715635" y="5293292"/>
            <a:ext cx="1477927" cy="867099"/>
          </a:xfrm>
          <a:prstGeom prst="cloud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AWS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6307" y="3817117"/>
            <a:ext cx="2278159" cy="920139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b="1" kern="0" dirty="0">
                <a:solidFill>
                  <a:srgbClr val="CADCF0">
                    <a:lumMod val="10000"/>
                  </a:srgbClr>
                </a:solidFill>
              </a:rPr>
              <a:t>Cloud Storage Pool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68453" y="3817116"/>
            <a:ext cx="2902136" cy="910661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b="1" kern="0" dirty="0">
                <a:solidFill>
                  <a:srgbClr val="CADCF0">
                    <a:lumMod val="10000"/>
                  </a:srgbClr>
                </a:solidFill>
              </a:rPr>
              <a:t>Archival Storage Pool</a:t>
            </a:r>
            <a:endParaRPr lang="en-GB" kern="0" dirty="0">
              <a:solidFill>
                <a:srgbClr val="CADCF0">
                  <a:lumMod val="10000"/>
                </a:srgb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51113" y="686256"/>
            <a:ext cx="2821103" cy="75833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Customer Infrastructure</a:t>
            </a:r>
          </a:p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(e.g. VMWare Vsphere)</a:t>
            </a:r>
          </a:p>
        </p:txBody>
      </p:sp>
      <p:sp>
        <p:nvSpPr>
          <p:cNvPr id="17" name="Cloud 16"/>
          <p:cNvSpPr/>
          <p:nvPr/>
        </p:nvSpPr>
        <p:spPr>
          <a:xfrm>
            <a:off x="6535707" y="5326115"/>
            <a:ext cx="1477927" cy="867099"/>
          </a:xfrm>
          <a:prstGeom prst="cloud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Google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4511463" y="704821"/>
            <a:ext cx="6808424" cy="75833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Applications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1913783" y="1463157"/>
            <a:ext cx="495760" cy="1168763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FFFFFF"/>
                </a:solidFill>
              </a:rPr>
              <a:t>iSCSI</a:t>
            </a:r>
          </a:p>
        </p:txBody>
      </p:sp>
      <p:sp>
        <p:nvSpPr>
          <p:cNvPr id="23" name="Up-Down Arrow 22"/>
          <p:cNvSpPr/>
          <p:nvPr/>
        </p:nvSpPr>
        <p:spPr>
          <a:xfrm>
            <a:off x="4833561" y="1431877"/>
            <a:ext cx="495760" cy="116876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2C3841"/>
                </a:solidFill>
              </a:rPr>
              <a:t>SMB</a:t>
            </a:r>
          </a:p>
        </p:txBody>
      </p:sp>
      <p:sp>
        <p:nvSpPr>
          <p:cNvPr id="24" name="Up-Down Arrow 23"/>
          <p:cNvSpPr/>
          <p:nvPr/>
        </p:nvSpPr>
        <p:spPr>
          <a:xfrm>
            <a:off x="5673904" y="1431877"/>
            <a:ext cx="495760" cy="116876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2C3841"/>
                </a:solidFill>
              </a:rPr>
              <a:t>CIF</a:t>
            </a:r>
          </a:p>
        </p:txBody>
      </p:sp>
      <p:sp>
        <p:nvSpPr>
          <p:cNvPr id="25" name="Up-Down Arrow 24"/>
          <p:cNvSpPr/>
          <p:nvPr/>
        </p:nvSpPr>
        <p:spPr>
          <a:xfrm>
            <a:off x="6514247" y="1431877"/>
            <a:ext cx="495760" cy="116876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2C3841"/>
                </a:solidFill>
              </a:rPr>
              <a:t>NFS</a:t>
            </a:r>
          </a:p>
        </p:txBody>
      </p:sp>
      <p:sp>
        <p:nvSpPr>
          <p:cNvPr id="26" name="Up-Down Arrow 25"/>
          <p:cNvSpPr/>
          <p:nvPr/>
        </p:nvSpPr>
        <p:spPr>
          <a:xfrm>
            <a:off x="7354591" y="1431877"/>
            <a:ext cx="495760" cy="116876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2C3841"/>
                </a:solidFill>
              </a:rPr>
              <a:t>S3</a:t>
            </a:r>
          </a:p>
        </p:txBody>
      </p:sp>
      <p:sp>
        <p:nvSpPr>
          <p:cNvPr id="27" name="Up-Down Arrow 26"/>
          <p:cNvSpPr/>
          <p:nvPr/>
        </p:nvSpPr>
        <p:spPr>
          <a:xfrm>
            <a:off x="8194933" y="1431877"/>
            <a:ext cx="495760" cy="116876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2C3841"/>
                </a:solidFill>
              </a:rPr>
              <a:t>https</a:t>
            </a:r>
          </a:p>
        </p:txBody>
      </p:sp>
      <p:sp>
        <p:nvSpPr>
          <p:cNvPr id="28" name="Up-Down Arrow 27"/>
          <p:cNvSpPr/>
          <p:nvPr/>
        </p:nvSpPr>
        <p:spPr>
          <a:xfrm>
            <a:off x="9035276" y="1431877"/>
            <a:ext cx="495760" cy="116876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2C3841"/>
                </a:solidFill>
              </a:rPr>
              <a:t>Swift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9875619" y="1431877"/>
            <a:ext cx="495760" cy="116876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2C3841"/>
                </a:solidFill>
              </a:rPr>
              <a:t>ceph</a:t>
            </a:r>
          </a:p>
        </p:txBody>
      </p:sp>
      <p:sp>
        <p:nvSpPr>
          <p:cNvPr id="30" name="Flowchart: Multidocument 29"/>
          <p:cNvSpPr/>
          <p:nvPr/>
        </p:nvSpPr>
        <p:spPr>
          <a:xfrm>
            <a:off x="392082" y="3806108"/>
            <a:ext cx="2009407" cy="2354280"/>
          </a:xfrm>
          <a:prstGeom prst="flowChartMultidocumen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sz="1400" b="1" kern="0" dirty="0">
                <a:solidFill>
                  <a:srgbClr val="CADCF0">
                    <a:lumMod val="10000"/>
                  </a:srgbClr>
                </a:solidFill>
              </a:rPr>
              <a:t>HSM Data Policy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CADCF0">
                    <a:lumMod val="10000"/>
                  </a:srgbClr>
                </a:solidFill>
              </a:rPr>
              <a:t>Pool Prioritisation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CADCF0">
                    <a:lumMod val="10000"/>
                  </a:srgbClr>
                </a:solidFill>
              </a:rPr>
              <a:t>Replication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CADCF0">
                    <a:lumMod val="10000"/>
                  </a:srgbClr>
                </a:solidFill>
              </a:rPr>
              <a:t>Snapshots</a:t>
            </a:r>
          </a:p>
          <a:p>
            <a:pPr marL="171442" indent="-171442" defTabSz="914354">
              <a:buFont typeface="Arial" panose="020B0604020202020204" pitchFamily="34" charset="0"/>
              <a:buChar char="•"/>
            </a:pPr>
            <a:r>
              <a:rPr lang="en-GB" sz="1400" kern="0" dirty="0">
                <a:solidFill>
                  <a:srgbClr val="CADCF0">
                    <a:lumMod val="10000"/>
                  </a:srgbClr>
                </a:solidFill>
              </a:rPr>
              <a:t>SLAs (e.g. retention, availability, security)</a:t>
            </a:r>
          </a:p>
        </p:txBody>
      </p:sp>
      <p:sp>
        <p:nvSpPr>
          <p:cNvPr id="32" name="Up-Down Arrow 31"/>
          <p:cNvSpPr/>
          <p:nvPr/>
        </p:nvSpPr>
        <p:spPr>
          <a:xfrm>
            <a:off x="6224429" y="4762903"/>
            <a:ext cx="390683" cy="510943"/>
          </a:xfrm>
          <a:prstGeom prst="upDownArrow">
            <a:avLst>
              <a:gd name="adj1" fmla="val 47189"/>
              <a:gd name="adj2" fmla="val 3284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54"/>
            <a:endParaRPr lang="en-GB" sz="1400" kern="0" dirty="0">
              <a:solidFill>
                <a:srgbClr val="FFFFFF"/>
              </a:solidFill>
            </a:endParaRPr>
          </a:p>
        </p:txBody>
      </p:sp>
      <p:sp>
        <p:nvSpPr>
          <p:cNvPr id="33" name="Up-Down Arrow 32"/>
          <p:cNvSpPr/>
          <p:nvPr/>
        </p:nvSpPr>
        <p:spPr>
          <a:xfrm>
            <a:off x="7079327" y="4770078"/>
            <a:ext cx="390683" cy="510943"/>
          </a:xfrm>
          <a:prstGeom prst="upDownArrow">
            <a:avLst>
              <a:gd name="adj1" fmla="val 47189"/>
              <a:gd name="adj2" fmla="val 3284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54"/>
            <a:endParaRPr lang="en-GB" sz="1400" kern="0" dirty="0">
              <a:solidFill>
                <a:srgbClr val="FFFFFF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9472749" y="4727779"/>
            <a:ext cx="390683" cy="510943"/>
          </a:xfrm>
          <a:prstGeom prst="upDownArrow">
            <a:avLst>
              <a:gd name="adj1" fmla="val 47189"/>
              <a:gd name="adj2" fmla="val 3284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54"/>
            <a:endParaRPr lang="en-GB" sz="1400" kern="0" dirty="0">
              <a:solidFill>
                <a:srgbClr val="FFFFFF"/>
              </a:solidFill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10780065" y="4727779"/>
            <a:ext cx="390683" cy="510943"/>
          </a:xfrm>
          <a:prstGeom prst="upDownArrow">
            <a:avLst>
              <a:gd name="adj1" fmla="val 47189"/>
              <a:gd name="adj2" fmla="val 3284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54"/>
            <a:endParaRPr lang="en-GB" sz="1400" kern="0" dirty="0">
              <a:solidFill>
                <a:srgbClr val="FFFFFF"/>
              </a:solidFill>
            </a:endParaRPr>
          </a:p>
        </p:txBody>
      </p:sp>
      <p:sp>
        <p:nvSpPr>
          <p:cNvPr id="38" name="Left-Right Arrow 37"/>
          <p:cNvSpPr/>
          <p:nvPr/>
        </p:nvSpPr>
        <p:spPr>
          <a:xfrm>
            <a:off x="8310502" y="4120569"/>
            <a:ext cx="357953" cy="303945"/>
          </a:xfrm>
          <a:prstGeom prst="leftRightArrow">
            <a:avLst>
              <a:gd name="adj1" fmla="val 35942"/>
              <a:gd name="adj2" fmla="val 3437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77933" y="3817116"/>
            <a:ext cx="2927339" cy="227362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b="1" kern="0" dirty="0">
                <a:solidFill>
                  <a:srgbClr val="CADCF0">
                    <a:lumMod val="10000"/>
                  </a:srgbClr>
                </a:solidFill>
              </a:rPr>
              <a:t>Distributed Storage Pool</a:t>
            </a:r>
          </a:p>
        </p:txBody>
      </p:sp>
      <p:sp>
        <p:nvSpPr>
          <p:cNvPr id="5" name="Cloud 4"/>
          <p:cNvSpPr/>
          <p:nvPr/>
        </p:nvSpPr>
        <p:spPr>
          <a:xfrm>
            <a:off x="8702153" y="5226204"/>
            <a:ext cx="1714864" cy="9341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Amazon Glacier</a:t>
            </a:r>
          </a:p>
        </p:txBody>
      </p:sp>
      <p:sp>
        <p:nvSpPr>
          <p:cNvPr id="18" name="Cloud 17"/>
          <p:cNvSpPr/>
          <p:nvPr/>
        </p:nvSpPr>
        <p:spPr>
          <a:xfrm>
            <a:off x="10191097" y="5226204"/>
            <a:ext cx="1688905" cy="864539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Arkivum</a:t>
            </a:r>
          </a:p>
        </p:txBody>
      </p:sp>
      <p:sp>
        <p:nvSpPr>
          <p:cNvPr id="39" name="Left-Right Arrow 38"/>
          <p:cNvSpPr/>
          <p:nvPr/>
        </p:nvSpPr>
        <p:spPr>
          <a:xfrm>
            <a:off x="5620245" y="4145069"/>
            <a:ext cx="359031" cy="303945"/>
          </a:xfrm>
          <a:prstGeom prst="leftRightArrow">
            <a:avLst>
              <a:gd name="adj1" fmla="val 35942"/>
              <a:gd name="adj2" fmla="val 3437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44" name="Up-Down Arrow 43"/>
          <p:cNvSpPr/>
          <p:nvPr/>
        </p:nvSpPr>
        <p:spPr>
          <a:xfrm>
            <a:off x="10715964" y="1431877"/>
            <a:ext cx="495760" cy="116876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354"/>
            <a:r>
              <a:rPr lang="en-GB" sz="1400" kern="0" dirty="0">
                <a:solidFill>
                  <a:srgbClr val="2C3841"/>
                </a:solidFill>
              </a:rPr>
              <a:t>…</a:t>
            </a:r>
          </a:p>
        </p:txBody>
      </p:sp>
      <p:sp>
        <p:nvSpPr>
          <p:cNvPr id="37" name="Flowchart: Alternate Process 36"/>
          <p:cNvSpPr/>
          <p:nvPr/>
        </p:nvSpPr>
        <p:spPr>
          <a:xfrm>
            <a:off x="4603461" y="776328"/>
            <a:ext cx="2590099" cy="5859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Customer Applications</a:t>
            </a:r>
          </a:p>
        </p:txBody>
      </p:sp>
      <p:sp>
        <p:nvSpPr>
          <p:cNvPr id="45" name="Flowchart: Alternate Process 44"/>
          <p:cNvSpPr/>
          <p:nvPr/>
        </p:nvSpPr>
        <p:spPr>
          <a:xfrm>
            <a:off x="8648020" y="765159"/>
            <a:ext cx="2590099" cy="5859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RDM Share Services</a:t>
            </a:r>
          </a:p>
        </p:txBody>
      </p:sp>
      <p:sp>
        <p:nvSpPr>
          <p:cNvPr id="46" name="Cloud 45"/>
          <p:cNvSpPr/>
          <p:nvPr/>
        </p:nvSpPr>
        <p:spPr>
          <a:xfrm>
            <a:off x="7291945" y="5340776"/>
            <a:ext cx="1477927" cy="867099"/>
          </a:xfrm>
          <a:prstGeom prst="cloud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GB" kern="0" dirty="0">
                <a:solidFill>
                  <a:srgbClr val="CADCF0">
                    <a:lumMod val="10000"/>
                  </a:srgbClr>
                </a:solidFill>
              </a:rPr>
              <a:t>Cloud9</a:t>
            </a:r>
          </a:p>
        </p:txBody>
      </p:sp>
      <p:sp>
        <p:nvSpPr>
          <p:cNvPr id="47" name="Up-Down Arrow 46"/>
          <p:cNvSpPr/>
          <p:nvPr/>
        </p:nvSpPr>
        <p:spPr>
          <a:xfrm>
            <a:off x="7835564" y="4784739"/>
            <a:ext cx="390683" cy="510943"/>
          </a:xfrm>
          <a:prstGeom prst="upDownArrow">
            <a:avLst>
              <a:gd name="adj1" fmla="val 47189"/>
              <a:gd name="adj2" fmla="val 3284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54"/>
            <a:endParaRPr lang="en-GB" sz="1400" kern="0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E93C380-5749-43DB-A29B-5B5651521244}" type="slidenum">
              <a:rPr lang="en-GB" sz="2400" b="0" kern="0">
                <a:solidFill>
                  <a:sysClr val="windowText" lastClr="000000"/>
                </a:solidFill>
              </a:rPr>
              <a:pPr defTabSz="1219170"/>
              <a:t>3</a:t>
            </a:fld>
            <a:endParaRPr lang="en-GB" sz="2400" b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2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Tiered Storage - Proposal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49168"/>
              </p:ext>
            </p:extLst>
          </p:nvPr>
        </p:nvGraphicFramePr>
        <p:xfrm>
          <a:off x="287867" y="1172633"/>
          <a:ext cx="1160861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141">
                  <a:extLst>
                    <a:ext uri="{9D8B030D-6E8A-4147-A177-3AD203B41FA5}">
                      <a16:colId xmlns="" xmlns:a16="http://schemas.microsoft.com/office/drawing/2014/main" val="3484908992"/>
                    </a:ext>
                  </a:extLst>
                </a:gridCol>
                <a:gridCol w="3485661">
                  <a:extLst>
                    <a:ext uri="{9D8B030D-6E8A-4147-A177-3AD203B41FA5}">
                      <a16:colId xmlns="" xmlns:a16="http://schemas.microsoft.com/office/drawing/2014/main" val="1456348303"/>
                    </a:ext>
                  </a:extLst>
                </a:gridCol>
                <a:gridCol w="1453661">
                  <a:extLst>
                    <a:ext uri="{9D8B030D-6E8A-4147-A177-3AD203B41FA5}">
                      <a16:colId xmlns="" xmlns:a16="http://schemas.microsoft.com/office/drawing/2014/main" val="3612541390"/>
                    </a:ext>
                  </a:extLst>
                </a:gridCol>
                <a:gridCol w="1680308">
                  <a:extLst>
                    <a:ext uri="{9D8B030D-6E8A-4147-A177-3AD203B41FA5}">
                      <a16:colId xmlns="" xmlns:a16="http://schemas.microsoft.com/office/drawing/2014/main" val="3433994834"/>
                    </a:ext>
                  </a:extLst>
                </a:gridCol>
                <a:gridCol w="1649047">
                  <a:extLst>
                    <a:ext uri="{9D8B030D-6E8A-4147-A177-3AD203B41FA5}">
                      <a16:colId xmlns="" xmlns:a16="http://schemas.microsoft.com/office/drawing/2014/main" val="596183600"/>
                    </a:ext>
                  </a:extLst>
                </a:gridCol>
                <a:gridCol w="1673797">
                  <a:extLst>
                    <a:ext uri="{9D8B030D-6E8A-4147-A177-3AD203B41FA5}">
                      <a16:colId xmlns="" xmlns:a16="http://schemas.microsoft.com/office/drawing/2014/main" val="400450456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Pool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Overview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Class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Copies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Recovery</a:t>
                      </a:r>
                      <a:r>
                        <a:rPr lang="en-GB" sz="1600" baseline="0" dirty="0"/>
                        <a:t> Time Objective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Recovery Point Objective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974296542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r>
                        <a:rPr lang="en-GB" sz="1600" dirty="0"/>
                        <a:t>Distributed Storage Pool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Data stored</a:t>
                      </a:r>
                      <a:r>
                        <a:rPr lang="en-GB" sz="1600" baseline="0" dirty="0"/>
                        <a:t> near sites (based on SDC1, SDC2 and other locations e.g. national research e-infrastructure centres, other NRENs) to give onsite\nearsite recovery times</a:t>
                      </a:r>
                    </a:p>
                    <a:p>
                      <a:r>
                        <a:rPr lang="en-GB" sz="1600" baseline="0" dirty="0"/>
                        <a:t>Use of erasure-encoding to give equivalence of 2 copies with ~1.6 times storage capacity</a:t>
                      </a:r>
                    </a:p>
                    <a:p>
                      <a:r>
                        <a:rPr lang="en-GB" sz="1600" baseline="0" dirty="0"/>
                        <a:t>Reference model or “boxed solution” for campuses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Lever</a:t>
                      </a:r>
                      <a:r>
                        <a:rPr lang="en-GB" sz="1600" baseline="0" dirty="0"/>
                        <a:t> Janet backbone to deliver Onsite equivalence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Equivalent</a:t>
                      </a:r>
                      <a:r>
                        <a:rPr lang="en-GB" sz="1600" baseline="0" dirty="0"/>
                        <a:t> to 2 Copies including offsite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Onsite\near site equivalent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&lt;1 Hour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88275983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GB" sz="1600" dirty="0"/>
                        <a:t>Cloud Storage Pool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Managing data</a:t>
                      </a:r>
                      <a:r>
                        <a:rPr lang="en-GB" sz="1600" baseline="0" dirty="0"/>
                        <a:t> copies across multiple cloud providers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Archive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Equivalent</a:t>
                      </a:r>
                      <a:r>
                        <a:rPr lang="en-GB" sz="1600" baseline="0" dirty="0"/>
                        <a:t> to 2 Copies including offsite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&lt; 1 Hour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1-24 Hour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5034575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GB" sz="1600" dirty="0"/>
                        <a:t>Archival Storage Pool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Managing</a:t>
                      </a:r>
                      <a:r>
                        <a:rPr lang="en-GB" sz="1600" baseline="0" dirty="0"/>
                        <a:t> data copies across multiple cloud “vault” providers (i.e. 99% or 100% guaranteed data recovery)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Vault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Guaranteed recovery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N/A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N/A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9972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0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Matthew Dovey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Jisc Technologies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02030 006 6016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Matthew.dovey@jisc.ac.uk</a:t>
            </a: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935151"/>
      </p:ext>
    </p:extLst>
  </p:cSld>
  <p:clrMapOvr>
    <a:masterClrMapping/>
  </p:clrMapOvr>
</p:sld>
</file>

<file path=ppt/theme/theme1.xml><?xml version="1.0" encoding="utf-8"?>
<a:theme xmlns:a="http://schemas.openxmlformats.org/drawingml/2006/main" name="Jisc Cover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544E8E78-22CE-45A7-A079-55DC3D125FB3}"/>
    </a:ext>
  </a:extLst>
</a:theme>
</file>

<file path=ppt/theme/theme2.xml><?xml version="1.0" encoding="utf-8"?>
<a:theme xmlns:a="http://schemas.openxmlformats.org/drawingml/2006/main" name="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41AA9286-7D22-4A79-8B2F-04BB83FE06C2}"/>
    </a:ext>
  </a:extLst>
</a:theme>
</file>

<file path=ppt/theme/theme3.xml><?xml version="1.0" encoding="utf-8"?>
<a:theme xmlns:a="http://schemas.openxmlformats.org/drawingml/2006/main" name="1_Jisc Theme">
  <a:themeElements>
    <a:clrScheme name="Jisc 2013 1">
      <a:dk1>
        <a:srgbClr val="2C3841"/>
      </a:dk1>
      <a:lt1>
        <a:srgbClr val="FFFFFF"/>
      </a:lt1>
      <a:dk2>
        <a:srgbClr val="DE481C"/>
      </a:dk2>
      <a:lt2>
        <a:srgbClr val="9F3515"/>
      </a:lt2>
      <a:accent1>
        <a:srgbClr val="E61554"/>
      </a:accent1>
      <a:accent2>
        <a:srgbClr val="F9B000"/>
      </a:accent2>
      <a:accent3>
        <a:srgbClr val="B2BB1C"/>
      </a:accent3>
      <a:accent4>
        <a:srgbClr val="0092CB"/>
      </a:accent4>
      <a:accent5>
        <a:srgbClr val="B71A8B"/>
      </a:accent5>
      <a:accent6>
        <a:srgbClr val="CADCF0"/>
      </a:accent6>
      <a:hlink>
        <a:srgbClr val="DE481C"/>
      </a:hlink>
      <a:folHlink>
        <a:srgbClr val="DE481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41AA9286-7D22-4A79-8B2F-04BB83FE06C2}"/>
    </a:ext>
  </a:extLst>
</a:theme>
</file>

<file path=ppt/theme/theme5.xml><?xml version="1.0" encoding="utf-8"?>
<a:theme xmlns:a="http://schemas.openxmlformats.org/drawingml/2006/main" name="Jisc Closing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98B066A8-5050-4A68-95BE-F720D7B3C4C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270</Words>
  <Application>Microsoft Office PowerPoint</Application>
  <PresentationFormat>Widescreen</PresentationFormat>
  <Paragraphs>81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MS PGothic</vt:lpstr>
      <vt:lpstr>Arial</vt:lpstr>
      <vt:lpstr>Calibri</vt:lpstr>
      <vt:lpstr>Corbel</vt:lpstr>
      <vt:lpstr>Lucida Grande</vt:lpstr>
      <vt:lpstr>Wingdings</vt:lpstr>
      <vt:lpstr>Jisc Cover Slides</vt:lpstr>
      <vt:lpstr>Jisc Content Slides</vt:lpstr>
      <vt:lpstr>1_Jisc Theme</vt:lpstr>
      <vt:lpstr>1_Jisc Content Slides</vt:lpstr>
      <vt:lpstr>Jisc Closing Slides</vt:lpstr>
      <vt:lpstr>Jisc Tiered Storage Overview </vt:lpstr>
      <vt:lpstr>Status</vt:lpstr>
      <vt:lpstr>Tiered Storage Proposal</vt:lpstr>
      <vt:lpstr>Tiered Storage - Proposal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Jisc Tiered Storage  Workshop output – 9th November 2016</dc:title>
  <dc:creator>Matthew Dovey</dc:creator>
  <cp:lastModifiedBy>Matthew Dovey</cp:lastModifiedBy>
  <cp:revision>4</cp:revision>
  <dcterms:created xsi:type="dcterms:W3CDTF">2016-11-21T12:20:43Z</dcterms:created>
  <dcterms:modified xsi:type="dcterms:W3CDTF">2017-02-10T12:55:35Z</dcterms:modified>
</cp:coreProperties>
</file>