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60" r:id="rId4"/>
    <p:sldId id="261" r:id="rId5"/>
    <p:sldId id="259" r:id="rId6"/>
    <p:sldId id="264" r:id="rId7"/>
    <p:sldId id="265" r:id="rId8"/>
    <p:sldId id="266" r:id="rId9"/>
    <p:sldId id="267" r:id="rId10"/>
    <p:sldId id="272" r:id="rId11"/>
    <p:sldId id="273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68" autoAdjust="0"/>
  </p:normalViewPr>
  <p:slideViewPr>
    <p:cSldViewPr snapToGrid="0" snapToObjects="1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EDF90-AA8C-004D-86FA-5D34B62878DF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C53B7-56F0-5A41-B1FB-96EC9C12D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2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25 years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C53B7-56F0-5A41-B1FB-96EC9C12D5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Alternatively:</a:t>
            </a:r>
          </a:p>
          <a:p>
            <a:r>
              <a:rPr lang="en-US" dirty="0" smtClean="0"/>
              <a:t>£47m</a:t>
            </a:r>
            <a:r>
              <a:rPr lang="en-US" baseline="0" dirty="0" smtClean="0"/>
              <a:t> from funding</a:t>
            </a:r>
          </a:p>
          <a:p>
            <a:r>
              <a:rPr lang="en-US" baseline="0" dirty="0" smtClean="0"/>
              <a:t>£13m from revenue streams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C53B7-56F0-5A41-B1FB-96EC9C12D50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Provisioning instead of </a:t>
            </a:r>
            <a:r>
              <a:rPr lang="en-US" dirty="0" err="1" smtClean="0"/>
              <a:t>QoS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C53B7-56F0-5A41-B1FB-96EC9C12D50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140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35 Helvetica Thin"/>
                <a:cs typeface="35 Helvetica Thin"/>
              </a:defRPr>
            </a:lvl1pPr>
          </a:lstStyle>
          <a:p>
            <a:r>
              <a:rPr lang="en-US" dirty="0" smtClean="0"/>
              <a:t>Show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7604B-E275-544D-9ACA-720DEB52843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7007-99BD-2147-BB2A-DA3798E6B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7604B-E275-544D-9ACA-720DEB52843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7007-99BD-2147-BB2A-DA3798E6B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6051-45EC-6B46-BBDD-4CD450991DEA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03AE-0267-4A4A-83C1-E70D468ED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6051-45EC-6B46-BBDD-4CD450991DEA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03AE-0267-4A4A-83C1-E70D468ED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6051-45EC-6B46-BBDD-4CD450991DEA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03AE-0267-4A4A-83C1-E70D468ED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6051-45EC-6B46-BBDD-4CD450991DEA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03AE-0267-4A4A-83C1-E70D468ED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6051-45EC-6B46-BBDD-4CD450991DEA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03AE-0267-4A4A-83C1-E70D468ED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6051-45EC-6B46-BBDD-4CD450991DEA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03AE-0267-4A4A-83C1-E70D468ED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6051-45EC-6B46-BBDD-4CD450991DEA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03AE-0267-4A4A-83C1-E70D468ED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6051-45EC-6B46-BBDD-4CD450991DEA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03AE-0267-4A4A-83C1-E70D468ED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7604B-E275-544D-9ACA-720DEB52843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7007-99BD-2147-BB2A-DA3798E6B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6051-45EC-6B46-BBDD-4CD450991DEA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03AE-0267-4A4A-83C1-E70D468ED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6051-45EC-6B46-BBDD-4CD450991DEA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03AE-0267-4A4A-83C1-E70D468ED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6051-45EC-6B46-BBDD-4CD450991DEA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03AE-0267-4A4A-83C1-E70D468ED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7604B-E275-544D-9ACA-720DEB52843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7007-99BD-2147-BB2A-DA3798E6B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7604B-E275-544D-9ACA-720DEB52843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7007-99BD-2147-BB2A-DA3798E6B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7604B-E275-544D-9ACA-720DEB52843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7007-99BD-2147-BB2A-DA3798E6B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7604B-E275-544D-9ACA-720DEB52843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7007-99BD-2147-BB2A-DA3798E6B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7604B-E275-544D-9ACA-720DEB52843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7007-99BD-2147-BB2A-DA3798E6B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7604B-E275-544D-9ACA-720DEB52843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7007-99BD-2147-BB2A-DA3798E6B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7604B-E275-544D-9ACA-720DEB528439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7007-99BD-2147-BB2A-DA3798E6B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731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94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140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35 Helvetica Thin"/>
                <a:cs typeface="35 Helvetica Thin"/>
              </a:defRPr>
            </a:lvl1pPr>
          </a:lstStyle>
          <a:p>
            <a:r>
              <a:rPr lang="en-US" dirty="0" smtClean="0"/>
              <a:t>Show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45 Helvetica Light"/>
          <a:ea typeface="+mj-ea"/>
          <a:cs typeface="45 Helvetica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35 Helvetica Thin"/>
          <a:ea typeface="+mn-ea"/>
          <a:cs typeface="35 Helvetica Thi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35 Helvetica Thin"/>
          <a:ea typeface="+mn-ea"/>
          <a:cs typeface="35 Helvetica Thi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35 Helvetica Thin"/>
          <a:ea typeface="+mn-ea"/>
          <a:cs typeface="35 Helvetica Thi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35 Helvetica Thin"/>
          <a:ea typeface="+mn-ea"/>
          <a:cs typeface="35 Helvetica Thi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35 Helvetica Thin"/>
          <a:ea typeface="+mn-ea"/>
          <a:cs typeface="35 Helvetica Thi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86051-45EC-6B46-BBDD-4CD450991DEA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403AE-0267-4A4A-83C1-E70D468ED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Mobile Technology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JANET(UK)’s current strategy</a:t>
            </a:r>
          </a:p>
          <a:p>
            <a:endParaRPr lang="en-US" dirty="0"/>
          </a:p>
          <a:p>
            <a:r>
              <a:rPr lang="en-US" sz="1800" dirty="0" smtClean="0"/>
              <a:t>Mark O’Leary, Aberdeen, January 2011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31800" y="6002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Apocalypse 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By 2013, 30% of all </a:t>
            </a:r>
            <a:r>
              <a:rPr lang="en-GB" dirty="0" smtClean="0"/>
              <a:t>notebook/tablet </a:t>
            </a:r>
            <a:r>
              <a:rPr lang="en-GB" dirty="0"/>
              <a:t>computers will be sold bundled with 3G data plans. </a:t>
            </a:r>
          </a:p>
          <a:p>
            <a:r>
              <a:rPr lang="en-GB" dirty="0"/>
              <a:t>Given </a:t>
            </a:r>
            <a:r>
              <a:rPr lang="en-GB"/>
              <a:t>sales </a:t>
            </a:r>
            <a:r>
              <a:rPr lang="en-GB" smtClean="0"/>
              <a:t>worldwide of  </a:t>
            </a:r>
            <a:r>
              <a:rPr lang="en-GB" dirty="0"/>
              <a:t>~150 million units a year, that's 45 million new 3G notebooks a year.</a:t>
            </a:r>
          </a:p>
          <a:p>
            <a:pPr lvl="1">
              <a:buNone/>
            </a:pPr>
            <a:r>
              <a:rPr lang="en-GB" b="1" dirty="0"/>
              <a:t>… the data equivalent of adding </a:t>
            </a:r>
            <a:r>
              <a:rPr lang="en-GB" b="1" i="1" dirty="0"/>
              <a:t>20 billion </a:t>
            </a:r>
            <a:r>
              <a:rPr lang="en-GB" b="1" dirty="0"/>
              <a:t>more feature phones to the network, every year.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676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JANET 3G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Procurement in progress…</a:t>
            </a:r>
          </a:p>
          <a:p>
            <a:endParaRPr lang="en-GB" dirty="0"/>
          </a:p>
          <a:p>
            <a:r>
              <a:rPr lang="en-GB" dirty="0" smtClean="0"/>
              <a:t>Integrated with </a:t>
            </a:r>
            <a:r>
              <a:rPr lang="en-GB" dirty="0" err="1" smtClean="0"/>
              <a:t>eduroam</a:t>
            </a:r>
            <a:endParaRPr lang="en-GB" dirty="0" smtClean="0"/>
          </a:p>
          <a:p>
            <a:r>
              <a:rPr lang="en-GB" dirty="0" smtClean="0"/>
              <a:t>Assign home organisation IP addresses to roaming users, simplifying security model</a:t>
            </a:r>
          </a:p>
          <a:p>
            <a:r>
              <a:rPr lang="en-GB" dirty="0" smtClean="0"/>
              <a:t>Charging plans tailored to the sector (M2M, low usage)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79" y="1773778"/>
            <a:ext cx="2844698" cy="1806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So, short term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e</a:t>
            </a:r>
            <a:r>
              <a:rPr lang="en-GB" dirty="0" err="1" smtClean="0"/>
              <a:t>duroam</a:t>
            </a:r>
            <a:r>
              <a:rPr lang="en-GB" dirty="0" smtClean="0"/>
              <a:t> wherever possible</a:t>
            </a:r>
          </a:p>
          <a:p>
            <a:r>
              <a:rPr lang="en-GB" dirty="0" smtClean="0"/>
              <a:t>3G service everywhere else</a:t>
            </a:r>
          </a:p>
          <a:p>
            <a:endParaRPr lang="en-GB" dirty="0"/>
          </a:p>
          <a:p>
            <a:r>
              <a:rPr lang="en-GB" dirty="0" err="1" smtClean="0"/>
              <a:t>Ongoing</a:t>
            </a:r>
            <a:r>
              <a:rPr lang="en-GB" dirty="0" smtClean="0"/>
              <a:t> exploration of partnerships with wireless ISPs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8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Longer term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LTE to </a:t>
            </a:r>
            <a:r>
              <a:rPr lang="en-GB" dirty="0" err="1" smtClean="0"/>
              <a:t>supercede</a:t>
            </a:r>
            <a:r>
              <a:rPr lang="en-GB" dirty="0" smtClean="0"/>
              <a:t> 3G for interactive uses</a:t>
            </a:r>
          </a:p>
          <a:p>
            <a:endParaRPr lang="en-GB" dirty="0"/>
          </a:p>
          <a:p>
            <a:r>
              <a:rPr lang="en-GB" dirty="0" smtClean="0"/>
              <a:t>Possible integration of wireless with the JANET Core (SIX)?</a:t>
            </a:r>
          </a:p>
          <a:p>
            <a:endParaRPr lang="en-GB" dirty="0"/>
          </a:p>
          <a:p>
            <a:r>
              <a:rPr lang="en-GB" dirty="0" smtClean="0"/>
              <a:t>Secured wireless shared services in a PSN context?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3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other words…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Martini Networking for all!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300" dirty="0" smtClean="0"/>
              <a:t>Questions?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 smtClean="0"/>
              <a:t>mark.o’leary@ja.net</a:t>
            </a:r>
          </a:p>
        </p:txBody>
      </p:sp>
    </p:spTree>
    <p:extLst>
      <p:ext uri="{BB962C8B-B14F-4D97-AF65-F5344CB8AC3E}">
        <p14:creationId xmlns:p14="http://schemas.microsoft.com/office/powerpoint/2010/main" val="325047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Education delivery is no longer simply ‘chalk and talk’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Delivery on location</a:t>
            </a:r>
          </a:p>
          <a:p>
            <a:pPr lvl="1"/>
            <a:r>
              <a:rPr lang="en-US" dirty="0" smtClean="0"/>
              <a:t>Supporting group work</a:t>
            </a:r>
          </a:p>
          <a:p>
            <a:pPr lvl="1"/>
            <a:r>
              <a:rPr lang="en-US" dirty="0" smtClean="0"/>
              <a:t>Distance learning</a:t>
            </a:r>
          </a:p>
          <a:p>
            <a:pPr lvl="1"/>
            <a:r>
              <a:rPr lang="en-US" dirty="0" smtClean="0"/>
              <a:t>24 hour delivery</a:t>
            </a:r>
          </a:p>
          <a:p>
            <a:pPr lvl="1"/>
            <a:r>
              <a:rPr lang="en-US" dirty="0" smtClean="0"/>
              <a:t>VLEs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need a connectivity solution that is: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Ubiquitous</a:t>
            </a:r>
          </a:p>
          <a:p>
            <a:pPr lvl="1"/>
            <a:r>
              <a:rPr lang="en-US" dirty="0" smtClean="0"/>
              <a:t>True broadband</a:t>
            </a:r>
          </a:p>
          <a:p>
            <a:pPr lvl="1"/>
            <a:r>
              <a:rPr lang="en-US" dirty="0" smtClean="0"/>
              <a:t>Reliable and secure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Candidates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Wi-Fi (i.e. </a:t>
            </a:r>
            <a:r>
              <a:rPr lang="en-US" dirty="0" err="1" smtClean="0"/>
              <a:t>eduroam</a:t>
            </a:r>
            <a:r>
              <a:rPr lang="en-US" dirty="0" smtClean="0"/>
              <a:t>)			</a:t>
            </a:r>
            <a:r>
              <a:rPr lang="en-US" dirty="0" smtClean="0">
                <a:solidFill>
                  <a:srgbClr val="92D050"/>
                </a:solidFill>
                <a:sym typeface="Webdings"/>
              </a:rPr>
              <a:t></a:t>
            </a:r>
          </a:p>
          <a:p>
            <a:r>
              <a:rPr lang="en-US" dirty="0" err="1" smtClean="0"/>
              <a:t>WiMax</a:t>
            </a:r>
            <a:r>
              <a:rPr lang="en-US" dirty="0" smtClean="0"/>
              <a:t>								</a:t>
            </a:r>
            <a:r>
              <a:rPr lang="en-US" dirty="0" smtClean="0">
                <a:solidFill>
                  <a:srgbClr val="FF0000"/>
                </a:solidFill>
                <a:sym typeface="Webdings"/>
              </a:rPr>
              <a:t>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LTE									</a:t>
            </a:r>
            <a:r>
              <a:rPr lang="en-US" dirty="0" smtClean="0">
                <a:solidFill>
                  <a:srgbClr val="FF0000"/>
                </a:solidFill>
                <a:sym typeface="Webdings"/>
              </a:rPr>
              <a:t>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3G										</a:t>
            </a:r>
            <a:r>
              <a:rPr lang="en-US" dirty="0" smtClean="0">
                <a:solidFill>
                  <a:srgbClr val="92D050"/>
                </a:solidFill>
                <a:sym typeface="Webdings"/>
              </a:rPr>
              <a:t>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Wi-Fi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‘vanilla’ </a:t>
            </a:r>
            <a:r>
              <a:rPr lang="en-GB" dirty="0" err="1" smtClean="0"/>
              <a:t>eduroam</a:t>
            </a:r>
            <a:r>
              <a:rPr lang="en-GB" dirty="0" smtClean="0"/>
              <a:t>: proper broadband, well understood technology, but not nation wide.</a:t>
            </a:r>
          </a:p>
          <a:p>
            <a:endParaRPr lang="en-GB" dirty="0"/>
          </a:p>
          <a:p>
            <a:r>
              <a:rPr lang="en-GB" dirty="0" err="1"/>
              <a:t>e</a:t>
            </a:r>
            <a:r>
              <a:rPr lang="en-GB" dirty="0" err="1" smtClean="0"/>
              <a:t>duroam</a:t>
            </a:r>
            <a:r>
              <a:rPr lang="en-GB" dirty="0" smtClean="0"/>
              <a:t> meeting support</a:t>
            </a:r>
          </a:p>
          <a:p>
            <a:r>
              <a:rPr lang="en-GB" dirty="0" smtClean="0"/>
              <a:t>Self-configuring </a:t>
            </a:r>
            <a:r>
              <a:rPr lang="en-GB" dirty="0" err="1" smtClean="0"/>
              <a:t>eduroam</a:t>
            </a:r>
            <a:r>
              <a:rPr lang="en-GB" dirty="0" smtClean="0"/>
              <a:t> visited service</a:t>
            </a:r>
          </a:p>
          <a:p>
            <a:endParaRPr lang="en-GB" dirty="0"/>
          </a:p>
          <a:p>
            <a:r>
              <a:rPr lang="en-GB" dirty="0" err="1"/>
              <a:t>e</a:t>
            </a:r>
            <a:r>
              <a:rPr lang="en-GB" dirty="0" err="1" smtClean="0"/>
              <a:t>duroam</a:t>
            </a:r>
            <a:r>
              <a:rPr lang="en-GB" dirty="0" smtClean="0"/>
              <a:t> on </a:t>
            </a:r>
            <a:r>
              <a:rPr lang="en-GB" smtClean="0"/>
              <a:t>public transport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368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WiMAX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Mobile broadband evolution of </a:t>
            </a:r>
            <a:r>
              <a:rPr lang="en-GB" dirty="0" err="1" smtClean="0"/>
              <a:t>WiFi</a:t>
            </a:r>
            <a:r>
              <a:rPr lang="en-GB" dirty="0" smtClean="0"/>
              <a:t>-like technology</a:t>
            </a:r>
          </a:p>
          <a:p>
            <a:endParaRPr lang="en-GB" dirty="0"/>
          </a:p>
          <a:p>
            <a:r>
              <a:rPr lang="en-GB" dirty="0" smtClean="0"/>
              <a:t>Licensed spectrum</a:t>
            </a:r>
          </a:p>
          <a:p>
            <a:r>
              <a:rPr lang="en-GB" dirty="0" smtClean="0"/>
              <a:t>Expensive hardware</a:t>
            </a:r>
          </a:p>
          <a:p>
            <a:r>
              <a:rPr lang="en-GB" dirty="0" smtClean="0"/>
              <a:t>No national infrastructure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7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Mobile broadband (long term) evolution of telephony data technology</a:t>
            </a:r>
          </a:p>
          <a:p>
            <a:endParaRPr lang="en-GB" dirty="0"/>
          </a:p>
          <a:p>
            <a:r>
              <a:rPr lang="en-GB" dirty="0" smtClean="0"/>
              <a:t>Lags behind </a:t>
            </a:r>
            <a:r>
              <a:rPr lang="en-GB" dirty="0" err="1" smtClean="0"/>
              <a:t>WiMAX</a:t>
            </a:r>
            <a:r>
              <a:rPr lang="en-GB" dirty="0" smtClean="0"/>
              <a:t>, but:</a:t>
            </a:r>
          </a:p>
          <a:p>
            <a:r>
              <a:rPr lang="en-GB" dirty="0" smtClean="0"/>
              <a:t>Telephony providers comfortable with the technology</a:t>
            </a:r>
          </a:p>
          <a:p>
            <a:r>
              <a:rPr lang="en-GB" dirty="0" smtClean="0"/>
              <a:t>Therefore infrastructure seems likely in the future…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5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only viable near-pervasive, nation-wide option</a:t>
            </a:r>
          </a:p>
          <a:p>
            <a:endParaRPr lang="en-GB" dirty="0"/>
          </a:p>
          <a:p>
            <a:r>
              <a:rPr lang="en-GB" dirty="0" smtClean="0"/>
              <a:t>But:</a:t>
            </a:r>
          </a:p>
          <a:p>
            <a:r>
              <a:rPr lang="en-GB" dirty="0" smtClean="0"/>
              <a:t>Not really ‘broadband’</a:t>
            </a:r>
          </a:p>
          <a:p>
            <a:r>
              <a:rPr lang="en-GB" dirty="0" smtClean="0"/>
              <a:t>User experience generally poor</a:t>
            </a:r>
          </a:p>
          <a:p>
            <a:r>
              <a:rPr lang="en-GB" dirty="0" smtClean="0"/>
              <a:t>And…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9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3G data apocalypse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23584"/>
            <a:ext cx="10287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3571868" y="1864846"/>
            <a:ext cx="3895729" cy="1995241"/>
            <a:chOff x="3571868" y="1555750"/>
            <a:chExt cx="3895729" cy="1995241"/>
          </a:xfrm>
        </p:grpSpPr>
        <p:grpSp>
          <p:nvGrpSpPr>
            <p:cNvPr id="7" name="Group 6"/>
            <p:cNvGrpSpPr/>
            <p:nvPr/>
          </p:nvGrpSpPr>
          <p:grpSpPr>
            <a:xfrm>
              <a:off x="3606801" y="1555750"/>
              <a:ext cx="3752853" cy="836371"/>
              <a:chOff x="3606801" y="1555750"/>
              <a:chExt cx="3752853" cy="836371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606801" y="1555750"/>
                <a:ext cx="2001836" cy="820509"/>
                <a:chOff x="3606801" y="1555750"/>
                <a:chExt cx="2001836" cy="820509"/>
              </a:xfrm>
            </p:grpSpPr>
            <p:pic>
              <p:nvPicPr>
                <p:cNvPr id="54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606801" y="1555750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929058" y="1571612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56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286248" y="1571612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57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643438" y="1571612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58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000628" y="1571612"/>
                  <a:ext cx="608009" cy="804647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8" name="Group 47"/>
              <p:cNvGrpSpPr/>
              <p:nvPr/>
            </p:nvGrpSpPr>
            <p:grpSpPr>
              <a:xfrm>
                <a:off x="5357818" y="1571612"/>
                <a:ext cx="2001836" cy="820509"/>
                <a:chOff x="3606801" y="1555750"/>
                <a:chExt cx="2001836" cy="820509"/>
              </a:xfrm>
            </p:grpSpPr>
            <p:pic>
              <p:nvPicPr>
                <p:cNvPr id="49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606801" y="1555750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929058" y="1571612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51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286248" y="1571612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52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643438" y="1571612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53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000628" y="1571612"/>
                  <a:ext cx="608009" cy="804647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oup 7"/>
            <p:cNvGrpSpPr/>
            <p:nvPr/>
          </p:nvGrpSpPr>
          <p:grpSpPr>
            <a:xfrm>
              <a:off x="3714744" y="1928802"/>
              <a:ext cx="3752853" cy="836371"/>
              <a:chOff x="3606801" y="1555750"/>
              <a:chExt cx="3752853" cy="836371"/>
            </a:xfrm>
          </p:grpSpPr>
          <p:grpSp>
            <p:nvGrpSpPr>
              <p:cNvPr id="35" name="Group 9"/>
              <p:cNvGrpSpPr/>
              <p:nvPr/>
            </p:nvGrpSpPr>
            <p:grpSpPr>
              <a:xfrm>
                <a:off x="3606801" y="1555750"/>
                <a:ext cx="2001836" cy="820509"/>
                <a:chOff x="3606801" y="1555750"/>
                <a:chExt cx="2001836" cy="820509"/>
              </a:xfrm>
            </p:grpSpPr>
            <p:pic>
              <p:nvPicPr>
                <p:cNvPr id="42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606801" y="1555750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43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929058" y="1571612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44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286248" y="1571612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643438" y="1571612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46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000628" y="1571612"/>
                  <a:ext cx="608009" cy="804647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6" name="Group 10"/>
              <p:cNvGrpSpPr/>
              <p:nvPr/>
            </p:nvGrpSpPr>
            <p:grpSpPr>
              <a:xfrm>
                <a:off x="5357818" y="1571612"/>
                <a:ext cx="2001836" cy="820509"/>
                <a:chOff x="3606801" y="1555750"/>
                <a:chExt cx="2001836" cy="820509"/>
              </a:xfrm>
            </p:grpSpPr>
            <p:pic>
              <p:nvPicPr>
                <p:cNvPr id="37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606801" y="1555750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929058" y="1571612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286248" y="1571612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40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643438" y="1571612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000628" y="1571612"/>
                  <a:ext cx="608009" cy="804647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9" name="Group 8"/>
            <p:cNvGrpSpPr/>
            <p:nvPr/>
          </p:nvGrpSpPr>
          <p:grpSpPr>
            <a:xfrm>
              <a:off x="3571868" y="2357430"/>
              <a:ext cx="3752853" cy="836371"/>
              <a:chOff x="3606801" y="1555750"/>
              <a:chExt cx="3752853" cy="836371"/>
            </a:xfrm>
          </p:grpSpPr>
          <p:grpSp>
            <p:nvGrpSpPr>
              <p:cNvPr id="23" name="Group 9"/>
              <p:cNvGrpSpPr/>
              <p:nvPr/>
            </p:nvGrpSpPr>
            <p:grpSpPr>
              <a:xfrm>
                <a:off x="3606801" y="1555750"/>
                <a:ext cx="2001836" cy="820509"/>
                <a:chOff x="3606801" y="1555750"/>
                <a:chExt cx="2001836" cy="820509"/>
              </a:xfrm>
            </p:grpSpPr>
            <p:pic>
              <p:nvPicPr>
                <p:cNvPr id="30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606801" y="1555750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929058" y="1571612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286248" y="1571612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643438" y="1571612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000628" y="1571612"/>
                  <a:ext cx="608009" cy="804647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4" name="Group 10"/>
              <p:cNvGrpSpPr/>
              <p:nvPr/>
            </p:nvGrpSpPr>
            <p:grpSpPr>
              <a:xfrm>
                <a:off x="5357818" y="1571612"/>
                <a:ext cx="2001836" cy="820509"/>
                <a:chOff x="3606801" y="1555750"/>
                <a:chExt cx="2001836" cy="820509"/>
              </a:xfrm>
            </p:grpSpPr>
            <p:pic>
              <p:nvPicPr>
                <p:cNvPr id="25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606801" y="1555750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26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929058" y="1571612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286248" y="1571612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643438" y="1571612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000628" y="1571612"/>
                  <a:ext cx="608009" cy="804647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0" name="Group 9"/>
            <p:cNvGrpSpPr/>
            <p:nvPr/>
          </p:nvGrpSpPr>
          <p:grpSpPr>
            <a:xfrm>
              <a:off x="3643306" y="2714620"/>
              <a:ext cx="3752853" cy="836371"/>
              <a:chOff x="3606801" y="1555750"/>
              <a:chExt cx="3752853" cy="836371"/>
            </a:xfrm>
          </p:grpSpPr>
          <p:grpSp>
            <p:nvGrpSpPr>
              <p:cNvPr id="11" name="Group 9"/>
              <p:cNvGrpSpPr/>
              <p:nvPr/>
            </p:nvGrpSpPr>
            <p:grpSpPr>
              <a:xfrm>
                <a:off x="3606801" y="1555750"/>
                <a:ext cx="2001836" cy="820509"/>
                <a:chOff x="3606801" y="1555750"/>
                <a:chExt cx="2001836" cy="820509"/>
              </a:xfrm>
            </p:grpSpPr>
            <p:pic>
              <p:nvPicPr>
                <p:cNvPr id="18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606801" y="1555750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929058" y="1571612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286248" y="1571612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643438" y="1571612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000628" y="1571612"/>
                  <a:ext cx="608009" cy="804647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2" name="Group 10"/>
              <p:cNvGrpSpPr/>
              <p:nvPr/>
            </p:nvGrpSpPr>
            <p:grpSpPr>
              <a:xfrm>
                <a:off x="5357818" y="1571612"/>
                <a:ext cx="2001836" cy="820509"/>
                <a:chOff x="3606801" y="1555750"/>
                <a:chExt cx="2001836" cy="820509"/>
              </a:xfrm>
            </p:grpSpPr>
            <p:pic>
              <p:nvPicPr>
                <p:cNvPr id="13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606801" y="1555750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929058" y="1571612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286248" y="1571612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643438" y="1571612"/>
                  <a:ext cx="608009" cy="8046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" name="Picture 3" descr="C:\Documents and Settings\marko\Local Settings\Temporary Internet Files\Content.IE5\TUCGHW9M\MCj04241900000[1].wm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000628" y="1571612"/>
                  <a:ext cx="608009" cy="804647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59" name="TextBox 58"/>
          <p:cNvSpPr txBox="1"/>
          <p:nvPr/>
        </p:nvSpPr>
        <p:spPr>
          <a:xfrm>
            <a:off x="2643174" y="2309336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=</a:t>
            </a:r>
            <a:endParaRPr lang="en-GB" sz="48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3857620" y="3929066"/>
            <a:ext cx="4357718" cy="2129911"/>
            <a:chOff x="3857620" y="3929066"/>
            <a:chExt cx="4357718" cy="2129911"/>
          </a:xfrm>
        </p:grpSpPr>
        <p:grpSp>
          <p:nvGrpSpPr>
            <p:cNvPr id="61" name="Group 60"/>
            <p:cNvGrpSpPr/>
            <p:nvPr/>
          </p:nvGrpSpPr>
          <p:grpSpPr>
            <a:xfrm>
              <a:off x="3857620" y="3929066"/>
              <a:ext cx="3571900" cy="1058341"/>
              <a:chOff x="3857620" y="3929066"/>
              <a:chExt cx="3571900" cy="1058341"/>
            </a:xfrm>
          </p:grpSpPr>
          <p:pic>
            <p:nvPicPr>
              <p:cNvPr id="6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57620" y="3929066"/>
                <a:ext cx="714380" cy="1058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72000" y="3929066"/>
                <a:ext cx="714380" cy="1058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86380" y="3929066"/>
                <a:ext cx="714380" cy="1058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000760" y="3929066"/>
                <a:ext cx="714380" cy="1058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715140" y="3929066"/>
                <a:ext cx="714380" cy="1058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00496" y="5000636"/>
              <a:ext cx="714380" cy="1058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4876" y="5000636"/>
              <a:ext cx="714380" cy="1058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29256" y="5000636"/>
              <a:ext cx="714380" cy="1058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43636" y="5000636"/>
              <a:ext cx="714380" cy="1058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16" y="5000636"/>
              <a:ext cx="714380" cy="1058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0958" y="4442361"/>
              <a:ext cx="714380" cy="1058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" name="TextBox 72"/>
          <p:cNvSpPr txBox="1"/>
          <p:nvPr/>
        </p:nvSpPr>
        <p:spPr>
          <a:xfrm>
            <a:off x="2643174" y="457200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=</a:t>
            </a:r>
            <a:endParaRPr lang="en-GB" sz="4800" dirty="0"/>
          </a:p>
        </p:txBody>
      </p:sp>
      <p:pic>
        <p:nvPicPr>
          <p:cNvPr id="74" name="Picture 4" descr="C:\Documents and Settings\marko\Local Settings\Temporary Internet Files\Content.IE5\8JZIRHDM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179904"/>
            <a:ext cx="1955800" cy="1606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6236044"/>
      </p:ext>
    </p:extLst>
  </p:cSld>
  <p:clrMapOvr>
    <a:masterClrMapping/>
  </p:clrMapOvr>
</p:sld>
</file>

<file path=ppt/theme/theme1.xml><?xml version="1.0" encoding="utf-8"?>
<a:theme xmlns:a="http://schemas.openxmlformats.org/drawingml/2006/main" name="JANE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339</Words>
  <Application>Microsoft Office PowerPoint</Application>
  <PresentationFormat>On-screen Show (4:3)</PresentationFormat>
  <Paragraphs>91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JANET Template</vt:lpstr>
      <vt:lpstr>Office Theme</vt:lpstr>
      <vt:lpstr>Mobile Technology</vt:lpstr>
      <vt:lpstr>The Challenge</vt:lpstr>
      <vt:lpstr>The Answer?</vt:lpstr>
      <vt:lpstr>The Candidates</vt:lpstr>
      <vt:lpstr>Wi-Fi</vt:lpstr>
      <vt:lpstr>WiMAX</vt:lpstr>
      <vt:lpstr>LTE</vt:lpstr>
      <vt:lpstr>3G data</vt:lpstr>
      <vt:lpstr>The 3G data apocalypse</vt:lpstr>
      <vt:lpstr>Apocalypse now</vt:lpstr>
      <vt:lpstr>JANET 3G</vt:lpstr>
      <vt:lpstr>So, short term strategy</vt:lpstr>
      <vt:lpstr>Longer term</vt:lpstr>
      <vt:lpstr>In other words…</vt:lpstr>
    </vt:vector>
  </TitlesOfParts>
  <Company>JANET(UK)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ICT Services</dc:creator>
  <cp:lastModifiedBy>Mark</cp:lastModifiedBy>
  <cp:revision>29</cp:revision>
  <cp:lastPrinted>2010-09-06T10:02:42Z</cp:lastPrinted>
  <dcterms:created xsi:type="dcterms:W3CDTF">2011-01-11T15:49:53Z</dcterms:created>
  <dcterms:modified xsi:type="dcterms:W3CDTF">2011-01-20T09:36:51Z</dcterms:modified>
</cp:coreProperties>
</file>